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84"/>
  </p:notesMasterIdLst>
  <p:sldIdLst>
    <p:sldId id="268" r:id="rId2"/>
    <p:sldId id="419" r:id="rId3"/>
    <p:sldId id="356" r:id="rId4"/>
    <p:sldId id="329" r:id="rId5"/>
    <p:sldId id="355" r:id="rId6"/>
    <p:sldId id="343" r:id="rId7"/>
    <p:sldId id="352" r:id="rId8"/>
    <p:sldId id="353" r:id="rId9"/>
    <p:sldId id="350" r:id="rId10"/>
    <p:sldId id="336" r:id="rId11"/>
    <p:sldId id="332" r:id="rId12"/>
    <p:sldId id="391" r:id="rId13"/>
    <p:sldId id="394" r:id="rId14"/>
    <p:sldId id="387" r:id="rId15"/>
    <p:sldId id="389" r:id="rId16"/>
    <p:sldId id="386" r:id="rId17"/>
    <p:sldId id="371" r:id="rId18"/>
    <p:sldId id="390" r:id="rId19"/>
    <p:sldId id="372" r:id="rId20"/>
    <p:sldId id="365" r:id="rId21"/>
    <p:sldId id="368" r:id="rId22"/>
    <p:sldId id="393" r:id="rId23"/>
    <p:sldId id="395" r:id="rId24"/>
    <p:sldId id="397" r:id="rId25"/>
    <p:sldId id="403" r:id="rId26"/>
    <p:sldId id="405" r:id="rId27"/>
    <p:sldId id="411" r:id="rId28"/>
    <p:sldId id="416" r:id="rId29"/>
    <p:sldId id="406" r:id="rId30"/>
    <p:sldId id="410" r:id="rId31"/>
    <p:sldId id="439" r:id="rId32"/>
    <p:sldId id="409" r:id="rId33"/>
    <p:sldId id="338" r:id="rId34"/>
    <p:sldId id="415" r:id="rId35"/>
    <p:sldId id="407" r:id="rId36"/>
    <p:sldId id="431" r:id="rId37"/>
    <p:sldId id="417" r:id="rId38"/>
    <p:sldId id="420" r:id="rId39"/>
    <p:sldId id="423" r:id="rId40"/>
    <p:sldId id="424" r:id="rId41"/>
    <p:sldId id="432" r:id="rId42"/>
    <p:sldId id="425" r:id="rId43"/>
    <p:sldId id="421" r:id="rId44"/>
    <p:sldId id="427" r:id="rId45"/>
    <p:sldId id="430" r:id="rId46"/>
    <p:sldId id="339" r:id="rId47"/>
    <p:sldId id="359" r:id="rId48"/>
    <p:sldId id="305" r:id="rId49"/>
    <p:sldId id="340" r:id="rId50"/>
    <p:sldId id="310" r:id="rId51"/>
    <p:sldId id="344" r:id="rId52"/>
    <p:sldId id="311" r:id="rId53"/>
    <p:sldId id="351" r:id="rId54"/>
    <p:sldId id="312" r:id="rId55"/>
    <p:sldId id="348" r:id="rId56"/>
    <p:sldId id="316" r:id="rId57"/>
    <p:sldId id="349" r:id="rId58"/>
    <p:sldId id="313" r:id="rId59"/>
    <p:sldId id="319" r:id="rId60"/>
    <p:sldId id="321" r:id="rId61"/>
    <p:sldId id="320" r:id="rId62"/>
    <p:sldId id="323" r:id="rId63"/>
    <p:sldId id="322" r:id="rId64"/>
    <p:sldId id="384" r:id="rId65"/>
    <p:sldId id="374" r:id="rId66"/>
    <p:sldId id="360" r:id="rId67"/>
    <p:sldId id="366" r:id="rId68"/>
    <p:sldId id="367" r:id="rId69"/>
    <p:sldId id="369" r:id="rId70"/>
    <p:sldId id="377" r:id="rId71"/>
    <p:sldId id="378" r:id="rId72"/>
    <p:sldId id="379" r:id="rId73"/>
    <p:sldId id="375" r:id="rId74"/>
    <p:sldId id="381" r:id="rId75"/>
    <p:sldId id="362" r:id="rId76"/>
    <p:sldId id="414" r:id="rId77"/>
    <p:sldId id="435" r:id="rId78"/>
    <p:sldId id="434" r:id="rId79"/>
    <p:sldId id="436" r:id="rId80"/>
    <p:sldId id="433" r:id="rId81"/>
    <p:sldId id="438" r:id="rId82"/>
    <p:sldId id="413" r:id="rId83"/>
  </p:sldIdLst>
  <p:sldSz cx="9144000" cy="5143500" type="screen16x9"/>
  <p:notesSz cx="6858000" cy="9144000"/>
  <p:embeddedFontLst>
    <p:embeddedFont>
      <p:font typeface="Anton" pitchFamily="2" charset="0"/>
      <p:regular r:id="rId85"/>
    </p:embeddedFont>
    <p:embeddedFont>
      <p:font typeface="DM Sans" panose="020B0604020202020204" charset="0"/>
      <p:regular r:id="rId86"/>
      <p:bold r:id="rId87"/>
      <p:italic r:id="rId88"/>
      <p:boldItalic r:id="rId89"/>
    </p:embeddedFont>
    <p:embeddedFont>
      <p:font typeface="Roboto"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55B"/>
    <a:srgbClr val="CFF7FB"/>
    <a:srgbClr val="FB812D"/>
    <a:srgbClr val="FDC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0361D-4507-412A-BB98-03E0EEF0BA44}" v="21590" dt="2021-12-12T07:53:57.522"/>
    <p1510:client id="{72686DE9-E7BC-40F3-BF42-BC583FDDEB82}" v="27094" dt="2021-12-12T07:53:57.825"/>
  </p1510:revLst>
</p1510:revInfo>
</file>

<file path=ppt/tableStyles.xml><?xml version="1.0" encoding="utf-8"?>
<a:tblStyleLst xmlns:a="http://schemas.openxmlformats.org/drawingml/2006/main" def="{CB261FEF-A9FA-43F2-B2AC-69AA4C1D55FF}">
  <a:tblStyle styleId="{CB261FEF-A9FA-43F2-B2AC-69AA4C1D55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30" autoAdjust="0"/>
    <p:restoredTop sz="66477" autoAdjust="0"/>
  </p:normalViewPr>
  <p:slideViewPr>
    <p:cSldViewPr snapToGrid="0">
      <p:cViewPr varScale="1">
        <p:scale>
          <a:sx n="47" d="100"/>
          <a:sy n="47" d="100"/>
        </p:scale>
        <p:origin x="1552"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6f1c4480e8_0_25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6f1c4480e8_0_25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Good afternoon </a:t>
            </a:r>
            <a:r>
              <a:rPr lang="en-US" err="1"/>
              <a:t>Ms</a:t>
            </a:r>
            <a:r>
              <a:rPr lang="en-US"/>
              <a:t> Chan, I am Varsha and together with Jia Ying and Shi Yao we will be presenting our consumer behavior assignment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Next based on classical conditioning, </a:t>
            </a:r>
            <a:r>
              <a:rPr lang="en-US" err="1"/>
              <a:t>nike</a:t>
            </a:r>
            <a:r>
              <a:rPr lang="en-US"/>
              <a:t> used stimulus generalization by using the same logo for all their products and marketing efforts. Hence, they adopted a family branding strategy so that consumers’ positive feelings about the original brand will transfer to the new products in the product line extension. </a:t>
            </a:r>
          </a:p>
          <a:p>
            <a:pPr marL="0" lvl="0" indent="0" algn="l" rtl="0">
              <a:spcBef>
                <a:spcPts val="0"/>
              </a:spcBef>
              <a:spcAft>
                <a:spcPts val="0"/>
              </a:spcAft>
              <a:buNone/>
            </a:pPr>
            <a:endParaRPr lang="en-US"/>
          </a:p>
          <a:p>
            <a:pPr marL="0" lvl="0" indent="0" algn="l" rtl="0">
              <a:spcBef>
                <a:spcPts val="0"/>
              </a:spcBef>
              <a:spcAft>
                <a:spcPts val="0"/>
              </a:spcAft>
              <a:buNone/>
            </a:pPr>
            <a:r>
              <a:rPr lang="en-US"/>
              <a:t>However, Adidas used stimulus discrimination as they used different logo based on the product line. They created a new identity for each product line so that consumers’ feelings about the original brand will not affect their perception on the other product lines</a:t>
            </a:r>
            <a:endParaRPr/>
          </a:p>
        </p:txBody>
      </p:sp>
    </p:spTree>
    <p:extLst>
      <p:ext uri="{BB962C8B-B14F-4D97-AF65-F5344CB8AC3E}">
        <p14:creationId xmlns:p14="http://schemas.microsoft.com/office/powerpoint/2010/main" val="157598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Based on our survey which had 50 responses, 96% were able to describe Nike’s logo without checking online. As for Adidas, our respondents were able to recall only 2 logos which are the trefoil and mountain with 76% of respondents describing the mountain</a:t>
            </a:r>
          </a:p>
        </p:txBody>
      </p:sp>
    </p:spTree>
    <p:extLst>
      <p:ext uri="{BB962C8B-B14F-4D97-AF65-F5344CB8AC3E}">
        <p14:creationId xmlns:p14="http://schemas.microsoft.com/office/powerpoint/2010/main" val="3121909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Online articles suggest that Adidas is more effective than Nike due to the creation of multiple iconic logos. However, most articles agreed that </a:t>
            </a:r>
            <a:r>
              <a:rPr lang="en-US" err="1"/>
              <a:t>nike’s</a:t>
            </a:r>
            <a:r>
              <a:rPr lang="en-US"/>
              <a:t> logo is also very recognizable and iconic as well. A few articles highlighted that since Adidas has many logos, it can be confusing especially for non-fans </a:t>
            </a:r>
            <a:endParaRPr/>
          </a:p>
        </p:txBody>
      </p:sp>
    </p:spTree>
    <p:extLst>
      <p:ext uri="{BB962C8B-B14F-4D97-AF65-F5344CB8AC3E}">
        <p14:creationId xmlns:p14="http://schemas.microsoft.com/office/powerpoint/2010/main" val="3602232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second comparison would be on a collaboration Nike and Adidas have done</a:t>
            </a:r>
            <a:endParaRPr/>
          </a:p>
        </p:txBody>
      </p:sp>
    </p:spTree>
    <p:extLst>
      <p:ext uri="{BB962C8B-B14F-4D97-AF65-F5344CB8AC3E}">
        <p14:creationId xmlns:p14="http://schemas.microsoft.com/office/powerpoint/2010/main" val="2096220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Nike collaborated with a popular </a:t>
            </a:r>
            <a:r>
              <a:rPr lang="en-US" err="1"/>
              <a:t>Kpop</a:t>
            </a:r>
            <a:r>
              <a:rPr lang="en-US"/>
              <a:t> idol, G-dragon to release Nike Air force 1 </a:t>
            </a:r>
            <a:r>
              <a:rPr lang="en-US" err="1"/>
              <a:t>paranoise</a:t>
            </a:r>
            <a:r>
              <a:rPr lang="en-US"/>
              <a:t> while Adidas collaborated with Prada to create </a:t>
            </a:r>
            <a:r>
              <a:rPr lang="en-US" err="1"/>
              <a:t>parda</a:t>
            </a:r>
            <a:r>
              <a:rPr lang="en-US"/>
              <a:t> superstar which is a high-end version of the original adidas superstar model</a:t>
            </a:r>
            <a:endParaRPr/>
          </a:p>
        </p:txBody>
      </p:sp>
    </p:spTree>
    <p:extLst>
      <p:ext uri="{BB962C8B-B14F-4D97-AF65-F5344CB8AC3E}">
        <p14:creationId xmlns:p14="http://schemas.microsoft.com/office/powerpoint/2010/main" val="375628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Both Nike and Adidas released a promotional video for this collaboration. Nike’s video featured G-Dragon while Adidas’ video showed the small-scale version of the process in which the shoe was manufactured</a:t>
            </a:r>
            <a:endParaRPr/>
          </a:p>
        </p:txBody>
      </p:sp>
    </p:spTree>
    <p:extLst>
      <p:ext uri="{BB962C8B-B14F-4D97-AF65-F5344CB8AC3E}">
        <p14:creationId xmlns:p14="http://schemas.microsoft.com/office/powerpoint/2010/main" val="2581463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the </a:t>
            </a:r>
            <a:r>
              <a:rPr lang="en-US" err="1"/>
              <a:t>nike’s</a:t>
            </a:r>
            <a:r>
              <a:rPr lang="en-US"/>
              <a:t> collaboration, </a:t>
            </a:r>
            <a:r>
              <a:rPr lang="en-US" sz="1100">
                <a:solidFill>
                  <a:schemeClr val="bg1"/>
                </a:solidFill>
                <a:latin typeface="DM Sans" panose="020B0604020202020204" charset="0"/>
              </a:rPr>
              <a:t>the shoes </a:t>
            </a:r>
            <a:r>
              <a:rPr lang="en-US" sz="1100" b="0" i="0" u="none" strike="noStrike">
                <a:solidFill>
                  <a:schemeClr val="bg1"/>
                </a:solidFill>
                <a:effectLst/>
                <a:latin typeface="DM Sans" panose="020B0604020202020204" charset="0"/>
              </a:rPr>
              <a:t>features a black painted overlay designed to slowly wear away overtime to reveal a personal artwork created by G-Dragon.</a:t>
            </a:r>
          </a:p>
          <a:p>
            <a:pPr marL="0" lvl="0" indent="0" algn="l" rtl="0">
              <a:spcBef>
                <a:spcPts val="0"/>
              </a:spcBef>
              <a:spcAft>
                <a:spcPts val="0"/>
              </a:spcAft>
              <a:buNone/>
            </a:pPr>
            <a:r>
              <a:rPr lang="en-US" sz="1100" b="0" i="0" u="none" strike="noStrike">
                <a:solidFill>
                  <a:schemeClr val="bg1"/>
                </a:solidFill>
                <a:effectLst/>
                <a:latin typeface="DM Sans" panose="020B0604020202020204" charset="0"/>
              </a:rPr>
              <a:t>There are 3 versions of the shoes and all 3 of them are limited edition</a:t>
            </a:r>
            <a:endParaRPr/>
          </a:p>
        </p:txBody>
      </p:sp>
    </p:spTree>
    <p:extLst>
      <p:ext uri="{BB962C8B-B14F-4D97-AF65-F5344CB8AC3E}">
        <p14:creationId xmlns:p14="http://schemas.microsoft.com/office/powerpoint/2010/main" val="687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Firstly, Nike leveraged the source characteristic, attractiveness as G-Dragon is a popular and attractive </a:t>
            </a:r>
            <a:r>
              <a:rPr lang="en-US" err="1"/>
              <a:t>kpop</a:t>
            </a:r>
            <a:r>
              <a:rPr lang="en-US"/>
              <a:t> idol with high social status. Hence, by using him, Nike increased the likeability and attractiveness of their collaboration. Thus, his fans worldwide are persuaded to buy the shoes as they admire and like him. Some may even  feel emotionally involved with him. So, these people are more likely to spontaneously buy the shoes as they want to support his collaboration. This especially can be seen in experiences whoa are young and impulsive. They acquire these shoes as they want to satisfy their needs associated with inanimate objects.</a:t>
            </a:r>
          </a:p>
        </p:txBody>
      </p:sp>
    </p:spTree>
    <p:extLst>
      <p:ext uri="{BB962C8B-B14F-4D97-AF65-F5344CB8AC3E}">
        <p14:creationId xmlns:p14="http://schemas.microsoft.com/office/powerpoint/2010/main" val="1466474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marketing efforts for the </a:t>
            </a:r>
            <a:r>
              <a:rPr lang="en-US" err="1"/>
              <a:t>prada</a:t>
            </a:r>
            <a:r>
              <a:rPr lang="en-US"/>
              <a:t> and adidas collaboration emphasized the high-quality materials used and the skillful craftmanship used to create the shoes</a:t>
            </a:r>
            <a:endParaRPr/>
          </a:p>
        </p:txBody>
      </p:sp>
    </p:spTree>
    <p:extLst>
      <p:ext uri="{BB962C8B-B14F-4D97-AF65-F5344CB8AC3E}">
        <p14:creationId xmlns:p14="http://schemas.microsoft.com/office/powerpoint/2010/main" val="2329058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Hence, the consumers have a positive impression on the quality of the shoes. Adidas and Prada are also brands perceived to produce high quality products. So consumers develop trust for the shoes due to the positive image of the brands. Also, this collaboration is a twist on the existing popular adidas superstar model. Hence, consumers who have previously have a positive experience with the brands or the superstar model are more likely to buy the shoes.</a:t>
            </a:r>
            <a:endParaRPr/>
          </a:p>
        </p:txBody>
      </p:sp>
    </p:spTree>
    <p:extLst>
      <p:ext uri="{BB962C8B-B14F-4D97-AF65-F5344CB8AC3E}">
        <p14:creationId xmlns:p14="http://schemas.microsoft.com/office/powerpoint/2010/main" val="348225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198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similarity between the two collaboration is that there are limited pairs of shoes available. The limited supply appeals to peoples’ fear of missing out. Hence, according to experiential hierarchy they spontaneously buy the shoes as they don’t want to lose the chance. As mentioned previously, experiences are more likely to buy this due to impulsiveness.</a:t>
            </a:r>
            <a:endParaRPr/>
          </a:p>
        </p:txBody>
      </p:sp>
    </p:spTree>
    <p:extLst>
      <p:ext uri="{BB962C8B-B14F-4D97-AF65-F5344CB8AC3E}">
        <p14:creationId xmlns:p14="http://schemas.microsoft.com/office/powerpoint/2010/main" val="1092391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addition, consumers who are competitive or materialistic are more likely to buy the shoes to satisfy their hedonic motivation as they feel gratified when they manage to buy limited edition products which are expensive and difficult to get their hands on. Hence, they are also likely to be strivers. Moreover, these consumers who want to buy limited edition products want to be viewed as successful or wealthy or they would like to boost their self esteem with high end products.  Therefore, based on the Maslow hierarchy of needs, these consumers would buy the shoes to satisfy their esteem as they care about their social status and their self esteem.</a:t>
            </a:r>
            <a:endParaRPr/>
          </a:p>
        </p:txBody>
      </p:sp>
    </p:spTree>
    <p:extLst>
      <p:ext uri="{BB962C8B-B14F-4D97-AF65-F5344CB8AC3E}">
        <p14:creationId xmlns:p14="http://schemas.microsoft.com/office/powerpoint/2010/main" val="1894802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6f1c4480e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6f1c4480e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Both collaborations were successful as the shoes were sold out and both had a </a:t>
            </a:r>
            <a:r>
              <a:rPr lang="en-US" err="1"/>
              <a:t>followup</a:t>
            </a:r>
            <a:r>
              <a:rPr lang="en-US"/>
              <a:t> collaboration. However, Nike had more YouTube views for their collaboration as it featured G-Dragon compared to Adidas. </a:t>
            </a:r>
            <a:endParaRPr/>
          </a:p>
        </p:txBody>
      </p:sp>
    </p:spTree>
    <p:extLst>
      <p:ext uri="{BB962C8B-B14F-4D97-AF65-F5344CB8AC3E}">
        <p14:creationId xmlns:p14="http://schemas.microsoft.com/office/powerpoint/2010/main" val="637117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Thank you Varsha, now I will be sharing about the environmentally-friendly shoes both </a:t>
            </a:r>
            <a:r>
              <a:rPr lang="en-SG" err="1"/>
              <a:t>nike</a:t>
            </a:r>
            <a:r>
              <a:rPr lang="en-SG"/>
              <a:t> and adidas launched</a:t>
            </a:r>
            <a:endParaRPr/>
          </a:p>
        </p:txBody>
      </p:sp>
    </p:spTree>
    <p:extLst>
      <p:ext uri="{BB962C8B-B14F-4D97-AF65-F5344CB8AC3E}">
        <p14:creationId xmlns:p14="http://schemas.microsoft.com/office/powerpoint/2010/main" val="1636591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will be looking at Nike’s Space hippie collection and Adidas’s remastered stan smith collection. Nike had created a line of shoes based on the concept of recycling in space, while adidas had redesigned its famous stan smith collection to include recycled materials in its shoe material. </a:t>
            </a:r>
            <a:endParaRPr/>
          </a:p>
        </p:txBody>
      </p:sp>
    </p:spTree>
    <p:extLst>
      <p:ext uri="{BB962C8B-B14F-4D97-AF65-F5344CB8AC3E}">
        <p14:creationId xmlns:p14="http://schemas.microsoft.com/office/powerpoint/2010/main" val="3276989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Both brands released a promotional video to promote the launch of the shoes</a:t>
            </a:r>
            <a:endParaRPr/>
          </a:p>
        </p:txBody>
      </p:sp>
    </p:spTree>
    <p:extLst>
      <p:ext uri="{BB962C8B-B14F-4D97-AF65-F5344CB8AC3E}">
        <p14:creationId xmlns:p14="http://schemas.microsoft.com/office/powerpoint/2010/main" val="1225538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Both brands made use of the value expressive function as the eco-friendly shoes could express the consumers ideal or actual self concept of being an environmentally sustainable person. Hence, based on the self-congruency theory, purchasing the eco-friendly shoes aligns with their self concept. Moreover, it helps fulfil their self actualization needs of becoming a sustainable person </a:t>
            </a:r>
            <a:endParaRPr/>
          </a:p>
        </p:txBody>
      </p:sp>
    </p:spTree>
    <p:extLst>
      <p:ext uri="{BB962C8B-B14F-4D97-AF65-F5344CB8AC3E}">
        <p14:creationId xmlns:p14="http://schemas.microsoft.com/office/powerpoint/2010/main" val="2845997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Both brands also released posters to promote their product. Both </a:t>
            </a:r>
            <a:r>
              <a:rPr lang="en-SG" err="1"/>
              <a:t>nike</a:t>
            </a:r>
            <a:r>
              <a:rPr lang="en-SG"/>
              <a:t> and adidas used </a:t>
            </a:r>
            <a:endParaRPr/>
          </a:p>
        </p:txBody>
      </p:sp>
    </p:spTree>
    <p:extLst>
      <p:ext uri="{BB962C8B-B14F-4D97-AF65-F5344CB8AC3E}">
        <p14:creationId xmlns:p14="http://schemas.microsoft.com/office/powerpoint/2010/main" val="48469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003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Firstly, Nike leveraged the source characteristic, credibility by featuring Nike executives who talked about the shoes and also showed the production process of the shoes. Since they used experts to promote the shoes, its more credible and people are persuaded by the authority of these executives to purchase the product.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Adidas leverage the source characteristic attractiveness by  attractiveness by involving Stan smith, Kermit the frog, athletes and an actress who all have high social status. Hence, by using them, Nike increased the likeability and attractiveness of their shoes. Thus, his fans worldwide are persuaded to buy the shoes as they admire and like them. </a:t>
            </a:r>
            <a:endParaRPr dirty="0"/>
          </a:p>
        </p:txBody>
      </p:sp>
    </p:spTree>
    <p:extLst>
      <p:ext uri="{BB962C8B-B14F-4D97-AF65-F5344CB8AC3E}">
        <p14:creationId xmlns:p14="http://schemas.microsoft.com/office/powerpoint/2010/main" val="325242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720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Hence, the consumers have a positive impression on the quality of the shoes. Adidas and Prada are also brands perceived to produce high quality products. So consumers develop trust for the shoes due to the positive image of the brands. Also, this collaboration is a twist on the existing popular adidas superstar model. Hence, consumers who have previously have a positive experience with the brands or the superstar model are more likely to buy the shoes.</a:t>
            </a:r>
            <a:endParaRPr/>
          </a:p>
        </p:txBody>
      </p:sp>
    </p:spTree>
    <p:extLst>
      <p:ext uri="{BB962C8B-B14F-4D97-AF65-F5344CB8AC3E}">
        <p14:creationId xmlns:p14="http://schemas.microsoft.com/office/powerpoint/2010/main" val="1386145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Hence, the consumers have a positive impression on the quality of the shoes. Adidas and Prada are also brands perceived to produce high quality products. So consumers develop trust for the shoes due to the positive image of the brands. Also, this collaboration is a twist on the existing popular adidas superstar model. Hence, consumers who have previously have a positive experience with the brands or the superstar model are more likely to buy the shoes.</a:t>
            </a:r>
            <a:endParaRPr/>
          </a:p>
        </p:txBody>
      </p:sp>
    </p:spTree>
    <p:extLst>
      <p:ext uri="{BB962C8B-B14F-4D97-AF65-F5344CB8AC3E}">
        <p14:creationId xmlns:p14="http://schemas.microsoft.com/office/powerpoint/2010/main" val="4151156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Hence, the consumers have a positive impression on the quality of the shoes. Adidas and Prada are also brands perceived to produce high quality products. So consumers develop trust for the shoes due to the positive image of the brands. Also, this collaboration is a twist on the existing popular adidas superstar model. Hence, consumers who have previously have a positive experience with the brands or the superstar model are more likely to buy the shoes.</a:t>
            </a:r>
            <a:endParaRPr/>
          </a:p>
        </p:txBody>
      </p:sp>
    </p:spTree>
    <p:extLst>
      <p:ext uri="{BB962C8B-B14F-4D97-AF65-F5344CB8AC3E}">
        <p14:creationId xmlns:p14="http://schemas.microsoft.com/office/powerpoint/2010/main" val="37282576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431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893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For my second examples, we will be looking at Nike’s “This is us” campaign and Adidas’s ”Watch us move”. Nike’s campaign’s focus was to empower women by showing them breaking traditional stereotypes while also promoting their female sportswear. Adidas’s campaign was also focused on empowering women by showing them enjoying active activities and working out while also promoting their new line of female sportswear</a:t>
            </a:r>
            <a:endParaRPr/>
          </a:p>
        </p:txBody>
      </p:sp>
    </p:spTree>
    <p:extLst>
      <p:ext uri="{BB962C8B-B14F-4D97-AF65-F5344CB8AC3E}">
        <p14:creationId xmlns:p14="http://schemas.microsoft.com/office/powerpoint/2010/main" val="2553907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10228466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a:t>Camera movement brings out a </a:t>
            </a:r>
            <a:r>
              <a:rPr lang="en-US" altLang="zh-CN" sz="1100" b="1">
                <a:solidFill>
                  <a:schemeClr val="bg1"/>
                </a:solidFill>
                <a:latin typeface="DM Sans" panose="020B0604020202020204" charset="0"/>
                <a:ea typeface="Roboto" panose="02000000000000000000" pitchFamily="2" charset="0"/>
              </a:rPr>
              <a:t>Smooth transition From traditional female role where they wear an apron and is found in the kitchen  to their confident and strong character when pursing sports  where they wear a sportwear and is </a:t>
            </a:r>
            <a:r>
              <a:rPr lang="en-US" altLang="zh-CN" sz="1100" b="1" err="1">
                <a:solidFill>
                  <a:schemeClr val="bg1"/>
                </a:solidFill>
                <a:latin typeface="DM Sans" panose="020B0604020202020204" charset="0"/>
                <a:ea typeface="Roboto" panose="02000000000000000000" pitchFamily="2" charset="0"/>
              </a:rPr>
              <a:t>weightlighting</a:t>
            </a:r>
            <a:endParaRPr lang="en-US" altLang="zh-CN" sz="1100" b="1">
              <a:solidFill>
                <a:schemeClr val="bg1"/>
              </a:solidFill>
              <a:latin typeface="DM Sans" panose="020B0604020202020204" charset="0"/>
              <a:ea typeface="Roboto" panose="02000000000000000000" pitchFamily="2" charset="0"/>
            </a:endParaRPr>
          </a:p>
          <a:p>
            <a:pPr marL="158750" indent="0" algn="l">
              <a:buNone/>
            </a:pPr>
            <a:endParaRPr lang="en-US"/>
          </a:p>
        </p:txBody>
      </p:sp>
    </p:spTree>
    <p:extLst>
      <p:ext uri="{BB962C8B-B14F-4D97-AF65-F5344CB8AC3E}">
        <p14:creationId xmlns:p14="http://schemas.microsoft.com/office/powerpoint/2010/main" val="1450318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When their in their traditional female role, their will be a voice representing how female should be which is in this case their hands school be fine and delicate and be used for mild activities. They can only be found in the kitchen . However, as the screen transition. t</a:t>
            </a:r>
          </a:p>
        </p:txBody>
      </p:sp>
    </p:spTree>
    <p:extLst>
      <p:ext uri="{BB962C8B-B14F-4D97-AF65-F5344CB8AC3E}">
        <p14:creationId xmlns:p14="http://schemas.microsoft.com/office/powerpoint/2010/main" val="918550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a:t>Camera movement brings out a </a:t>
            </a:r>
            <a:r>
              <a:rPr lang="en-US" altLang="zh-CN" sz="1100" b="1">
                <a:solidFill>
                  <a:schemeClr val="bg1"/>
                </a:solidFill>
                <a:latin typeface="DM Sans" panose="020B0604020202020204" charset="0"/>
                <a:ea typeface="Roboto" panose="02000000000000000000" pitchFamily="2" charset="0"/>
              </a:rPr>
              <a:t>Smooth transition From traditional female role where they wear an apron and is found in the kitchen  to their confident and strong character when pursing sports  where they wear a sportwear and is </a:t>
            </a:r>
            <a:r>
              <a:rPr lang="en-US" altLang="zh-CN" sz="1100" b="1" err="1">
                <a:solidFill>
                  <a:schemeClr val="bg1"/>
                </a:solidFill>
                <a:latin typeface="DM Sans" panose="020B0604020202020204" charset="0"/>
                <a:ea typeface="Roboto" panose="02000000000000000000" pitchFamily="2" charset="0"/>
              </a:rPr>
              <a:t>weightlighting</a:t>
            </a:r>
            <a:endParaRPr lang="en-US" altLang="zh-CN" sz="1100" b="1">
              <a:solidFill>
                <a:schemeClr val="bg1"/>
              </a:solidFill>
              <a:latin typeface="DM Sans" panose="020B0604020202020204" charset="0"/>
              <a:ea typeface="Roboto" panose="02000000000000000000" pitchFamily="2" charset="0"/>
            </a:endParaRPr>
          </a:p>
          <a:p>
            <a:pPr marL="158750" indent="0" algn="l">
              <a:buNone/>
            </a:pPr>
            <a:endParaRPr lang="en-US"/>
          </a:p>
        </p:txBody>
      </p:sp>
    </p:spTree>
    <p:extLst>
      <p:ext uri="{BB962C8B-B14F-4D97-AF65-F5344CB8AC3E}">
        <p14:creationId xmlns:p14="http://schemas.microsoft.com/office/powerpoint/2010/main" val="126757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I begin, let me ask you a question, if say “Nike” what logo comes to your mind? </a:t>
            </a:r>
            <a:r>
              <a:rPr lang="en-US" err="1"/>
              <a:t>Im</a:t>
            </a:r>
            <a:r>
              <a:rPr lang="en-US"/>
              <a:t> pretty sure it would be the iconic swoosh. But if I say Adidas, what logo comes to your mind? Is it the mountain or the trefoil? Or even one of these 2?</a:t>
            </a:r>
            <a:endParaRPr/>
          </a:p>
        </p:txBody>
      </p:sp>
    </p:spTree>
    <p:extLst>
      <p:ext uri="{BB962C8B-B14F-4D97-AF65-F5344CB8AC3E}">
        <p14:creationId xmlns:p14="http://schemas.microsoft.com/office/powerpoint/2010/main" val="1535402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b="0" dirty="0">
              <a:solidFill>
                <a:schemeClr val="accent1"/>
              </a:solidFill>
              <a:effectLst/>
              <a:latin typeface="DM Sans" panose="020B0604020202020204" charset="0"/>
            </a:endParaRPr>
          </a:p>
        </p:txBody>
      </p:sp>
    </p:spTree>
    <p:extLst>
      <p:ext uri="{BB962C8B-B14F-4D97-AF65-F5344CB8AC3E}">
        <p14:creationId xmlns:p14="http://schemas.microsoft.com/office/powerpoint/2010/main" val="161762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b="0" dirty="0">
              <a:solidFill>
                <a:schemeClr val="accent1"/>
              </a:solidFill>
              <a:effectLst/>
              <a:latin typeface="DM Sans" panose="020B0604020202020204" charset="0"/>
            </a:endParaRPr>
          </a:p>
        </p:txBody>
      </p:sp>
    </p:spTree>
    <p:extLst>
      <p:ext uri="{BB962C8B-B14F-4D97-AF65-F5344CB8AC3E}">
        <p14:creationId xmlns:p14="http://schemas.microsoft.com/office/powerpoint/2010/main" val="3451351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a:solidFill>
                  <a:srgbClr val="282828"/>
                </a:solidFill>
                <a:effectLst/>
                <a:latin typeface="Arial" panose="020B0604020202020204" pitchFamily="34" charset="0"/>
              </a:rPr>
              <a:t>Third, Nike successfully created a stronger and more impactful message than Adidas.  The message states  </a:t>
            </a:r>
            <a:r>
              <a:rPr lang="en-US" sz="1800" b="0" i="1" u="none" strike="noStrike">
                <a:solidFill>
                  <a:schemeClr val="accent1"/>
                </a:solidFill>
                <a:effectLst/>
                <a:latin typeface="DM Sans" panose="020B0604020202020204" charset="0"/>
              </a:rPr>
              <a:t>“When we’re held back, we will go farther and harder”. All  messages follows the format of what is the current bad situation Vs how to overcome it. For instance when athletes are held back by the pandemic, where things don’t go in their way, they will find a way which is to carry out trainings at homes or booked areas. As for adidas message, there is no </a:t>
            </a:r>
            <a:r>
              <a:rPr lang="en-US" sz="1800" b="0" i="1" u="none" strike="noStrike" err="1">
                <a:solidFill>
                  <a:schemeClr val="accent1"/>
                </a:solidFill>
                <a:effectLst/>
                <a:latin typeface="DM Sans" panose="020B0604020202020204" charset="0"/>
              </a:rPr>
              <a:t>acknolegement</a:t>
            </a:r>
            <a:r>
              <a:rPr lang="en-US" sz="1800" b="0" i="1" u="none" strike="noStrike">
                <a:solidFill>
                  <a:schemeClr val="accent1"/>
                </a:solidFill>
                <a:effectLst/>
                <a:latin typeface="DM Sans" panose="020B0604020202020204" charset="0"/>
              </a:rPr>
              <a:t> of the current </a:t>
            </a:r>
            <a:r>
              <a:rPr lang="en-US" sz="1800" b="0" i="1" u="none" strike="noStrike" err="1">
                <a:solidFill>
                  <a:schemeClr val="accent1"/>
                </a:solidFill>
                <a:effectLst/>
                <a:latin typeface="DM Sans" panose="020B0604020202020204" charset="0"/>
              </a:rPr>
              <a:t>sitation</a:t>
            </a:r>
            <a:r>
              <a:rPr lang="en-US" sz="1800" b="0" i="1" u="none" strike="noStrike">
                <a:solidFill>
                  <a:schemeClr val="accent1"/>
                </a:solidFill>
                <a:effectLst/>
                <a:latin typeface="DM Sans" panose="020B0604020202020204" charset="0"/>
              </a:rPr>
              <a:t>, it just </a:t>
            </a:r>
            <a:r>
              <a:rPr lang="en-US" sz="1800" b="0" i="1" u="none" strike="noStrike" err="1">
                <a:solidFill>
                  <a:schemeClr val="accent1"/>
                </a:solidFill>
                <a:effectLst/>
                <a:latin typeface="DM Sans" panose="020B0604020202020204" charset="0"/>
              </a:rPr>
              <a:t>emphazies</a:t>
            </a:r>
            <a:r>
              <a:rPr lang="en-US" sz="1800" b="0" i="1" u="none" strike="noStrike">
                <a:solidFill>
                  <a:schemeClr val="accent1"/>
                </a:solidFill>
                <a:effectLst/>
                <a:latin typeface="DM Sans" panose="020B0604020202020204" charset="0"/>
              </a:rPr>
              <a:t> on how </a:t>
            </a:r>
            <a:r>
              <a:rPr lang="en-US" sz="1800" b="0" i="1" u="none" strike="noStrike" err="1">
                <a:solidFill>
                  <a:schemeClr val="accent1"/>
                </a:solidFill>
                <a:effectLst/>
                <a:latin typeface="DM Sans" panose="020B0604020202020204" charset="0"/>
              </a:rPr>
              <a:t>pwopl</a:t>
            </a:r>
            <a:r>
              <a:rPr lang="en-US" sz="1800" b="0" i="1" u="none" strike="noStrike">
                <a:solidFill>
                  <a:schemeClr val="accent1"/>
                </a:solidFill>
                <a:effectLst/>
                <a:latin typeface="DM Sans" panose="020B0604020202020204" charset="0"/>
              </a:rPr>
              <a:t> should be ready and prepared in the next comeback</a:t>
            </a:r>
            <a:endParaRPr lang="en-US" sz="1800" b="0">
              <a:solidFill>
                <a:schemeClr val="accent1"/>
              </a:solidFill>
              <a:effectLst/>
              <a:latin typeface="DM Sans" panose="020B0604020202020204" charset="0"/>
            </a:endParaRPr>
          </a:p>
        </p:txBody>
      </p:sp>
    </p:spTree>
    <p:extLst>
      <p:ext uri="{BB962C8B-B14F-4D97-AF65-F5344CB8AC3E}">
        <p14:creationId xmlns:p14="http://schemas.microsoft.com/office/powerpoint/2010/main" val="1785354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2761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f1c4480e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f1c4480e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818933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e761df8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e761df8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916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Thank you </a:t>
            </a:r>
            <a:r>
              <a:rPr lang="en-US" err="1"/>
              <a:t>shiyao.The</a:t>
            </a:r>
            <a:r>
              <a:rPr lang="en-US"/>
              <a:t> fourth comparison would be on campaigns during covid-19 period Nike and Adidas have done</a:t>
            </a:r>
          </a:p>
          <a:p>
            <a:pPr marL="0" lvl="0" indent="0" algn="l" rtl="0">
              <a:spcBef>
                <a:spcPts val="0"/>
              </a:spcBef>
              <a:spcAft>
                <a:spcPts val="0"/>
              </a:spcAft>
              <a:buNone/>
            </a:pPr>
            <a:endParaRPr/>
          </a:p>
        </p:txBody>
      </p:sp>
    </p:spTree>
    <p:extLst>
      <p:ext uri="{BB962C8B-B14F-4D97-AF65-F5344CB8AC3E}">
        <p14:creationId xmlns:p14="http://schemas.microsoft.com/office/powerpoint/2010/main" val="1203596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Both </a:t>
            </a:r>
            <a:r>
              <a:rPr lang="en-US" sz="1100" b="0" i="0" u="none" strike="noStrike">
                <a:solidFill>
                  <a:schemeClr val="bg1"/>
                </a:solidFill>
                <a:effectLst/>
                <a:latin typeface="DM Sans" panose="020B0604020202020204" charset="0"/>
              </a:rPr>
              <a:t>Nike and Adidas have propelled high-decibel advertising campaigns rejoicing sport as a source of motivation as live games slowly resume worldwide.</a:t>
            </a:r>
          </a:p>
          <a:p>
            <a:pPr marL="0" lvl="0" indent="0" algn="ctr" rtl="0">
              <a:spcBef>
                <a:spcPts val="0"/>
              </a:spcBef>
              <a:spcAft>
                <a:spcPts val="0"/>
              </a:spcAft>
              <a:buNone/>
            </a:pPr>
            <a:endParaRPr lang="en-US">
              <a:solidFill>
                <a:schemeClr val="bg1"/>
              </a:solidFill>
              <a:latin typeface="DM Sans" panose="020B060402020202020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04590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Nike released </a:t>
            </a:r>
            <a:r>
              <a:rPr lang="en-US" sz="1100" b="0" i="0" u="none" strike="noStrike">
                <a:solidFill>
                  <a:schemeClr val="bg1"/>
                </a:solidFill>
                <a:effectLst/>
                <a:latin typeface="DM Sans" panose="020B0604020202020204" charset="0"/>
              </a:rPr>
              <a:t>a motivational video for You cant stop us campaign during July 2020 to coincide with NBA’s return to motivate athletes to train harder despite the pandemic while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a:solidFill>
                  <a:schemeClr val="bg1"/>
                </a:solidFill>
                <a:effectLst/>
                <a:latin typeface="DM Sans" panose="020B0604020202020204" charset="0"/>
              </a:rPr>
              <a:t>Adidas released theirs for the Ready for sport campaign during </a:t>
            </a:r>
            <a:r>
              <a:rPr lang="en-US" sz="1100" b="0" i="0" u="none" strike="noStrike" err="1">
                <a:solidFill>
                  <a:schemeClr val="bg1"/>
                </a:solidFill>
                <a:effectLst/>
                <a:latin typeface="DM Sans" panose="020B0604020202020204" charset="0"/>
              </a:rPr>
              <a:t>apr</a:t>
            </a:r>
            <a:r>
              <a:rPr lang="en-US" sz="1100" b="0" i="0" u="none" strike="noStrike">
                <a:solidFill>
                  <a:schemeClr val="bg1"/>
                </a:solidFill>
                <a:effectLst/>
                <a:latin typeface="DM Sans" panose="020B0604020202020204" charset="0"/>
              </a:rPr>
              <a:t> 2020 to </a:t>
            </a:r>
            <a:r>
              <a:rPr lang="en-US" sz="1100">
                <a:solidFill>
                  <a:schemeClr val="bg1"/>
                </a:solidFill>
                <a:latin typeface="DM Sans" panose="020B0604020202020204" charset="0"/>
              </a:rPr>
              <a:t>encourage optimism and preparedness in athletes for the next tournaments.</a:t>
            </a:r>
          </a:p>
          <a:p>
            <a:pPr marL="158750" indent="0">
              <a:buNone/>
            </a:pPr>
            <a:endParaRPr lang="en-US"/>
          </a:p>
        </p:txBody>
      </p:sp>
    </p:spTree>
    <p:extLst>
      <p:ext uri="{BB962C8B-B14F-4D97-AF65-F5344CB8AC3E}">
        <p14:creationId xmlns:p14="http://schemas.microsoft.com/office/powerpoint/2010/main" val="4091945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6f1c4480e8_0_24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6f1c4480e8_0_24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For both campaign, there are 2 types of target audience </a:t>
            </a:r>
          </a:p>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First, competitive sporting athletes where they have a higher egoistic involvement than non-athletes as success or failure in tournaments matters to them.</a:t>
            </a:r>
          </a:p>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Second, casual sporting individual may less emphasis on competition and more emphasis on leisure and fun. </a:t>
            </a:r>
          </a:p>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However, the similarity of this campaign is that it is  meant to motivate athletes to perform better in the next round of </a:t>
            </a:r>
            <a:r>
              <a:rPr lang="en-US" sz="1800" b="0" i="0" u="none" strike="noStrike" err="1">
                <a:solidFill>
                  <a:srgbClr val="000000"/>
                </a:solidFill>
                <a:effectLst/>
                <a:latin typeface="Arial" panose="020B0604020202020204" pitchFamily="34" charset="0"/>
              </a:rPr>
              <a:t>competitionHence</a:t>
            </a:r>
            <a:r>
              <a:rPr lang="en-US" sz="1800" b="0" i="0" u="none" strike="noStrike">
                <a:solidFill>
                  <a:srgbClr val="000000"/>
                </a:solidFill>
                <a:effectLst/>
                <a:latin typeface="Arial" panose="020B0604020202020204" pitchFamily="34" charset="0"/>
              </a:rPr>
              <a:t>, both campaigns  are more targeted towards </a:t>
            </a:r>
            <a:r>
              <a:rPr lang="en-US" sz="1800" b="0" i="0" u="none" strike="noStrike" err="1">
                <a:solidFill>
                  <a:srgbClr val="000000"/>
                </a:solidFill>
                <a:effectLst/>
                <a:latin typeface="Arial" panose="020B0604020202020204" pitchFamily="34" charset="0"/>
              </a:rPr>
              <a:t>athetes</a:t>
            </a:r>
            <a:r>
              <a:rPr lang="en-US" sz="1800" b="0" i="0" u="none" strike="noStrike">
                <a:solidFill>
                  <a:srgbClr val="000000"/>
                </a:solidFill>
                <a:effectLst/>
                <a:latin typeface="Arial" panose="020B0604020202020204" pitchFamily="34" charset="0"/>
              </a:rPr>
              <a:t> where their have a more egoistic self concept than causal sporting individuals</a:t>
            </a:r>
          </a:p>
          <a:p>
            <a:pPr marL="0" lvl="0" indent="0" algn="l" rtl="0">
              <a:spcBef>
                <a:spcPts val="0"/>
              </a:spcBef>
              <a:spcAft>
                <a:spcPts val="0"/>
              </a:spcAft>
              <a:buNone/>
            </a:pPr>
            <a:endParaRPr lang="en-US" sz="1800" b="0" i="0" u="none" strike="noStrike">
              <a:solidFill>
                <a:srgbClr val="000000"/>
              </a:solidFill>
              <a:effectLst/>
              <a:latin typeface="Arial" panose="020B0604020202020204" pitchFamily="34" charset="0"/>
            </a:endParaRPr>
          </a:p>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In effect, success or failure will have a stronger influence on the self-concept of athletes  than those that are just causal sporting </a:t>
            </a:r>
            <a:r>
              <a:rPr lang="en-US" sz="1800" b="0" i="0" u="none" strike="noStrike" err="1">
                <a:solidFill>
                  <a:srgbClr val="000000"/>
                </a:solidFill>
                <a:effectLst/>
                <a:latin typeface="Arial" panose="020B0604020202020204" pitchFamily="34" charset="0"/>
              </a:rPr>
              <a:t>pariticipants</a:t>
            </a:r>
            <a:r>
              <a:rPr lang="en-US" sz="1800" b="0" i="0" u="none" strike="noStrike">
                <a:solidFill>
                  <a:srgbClr val="000000"/>
                </a:solidFill>
                <a:effectLst/>
                <a:latin typeface="Arial" panose="020B0604020202020204" pitchFamily="34" charset="0"/>
              </a:rPr>
              <a:t>. </a:t>
            </a:r>
            <a:br>
              <a:rPr lang="en-US" sz="1800" b="0" i="0" u="none" strike="noStrike">
                <a:solidFill>
                  <a:srgbClr val="000000"/>
                </a:solidFill>
                <a:effectLst/>
                <a:latin typeface="Arial" panose="020B0604020202020204" pitchFamily="34" charset="0"/>
              </a:rPr>
            </a:br>
            <a:endParaRPr lang="en-US"/>
          </a:p>
        </p:txBody>
      </p:sp>
    </p:spTree>
    <p:extLst>
      <p:ext uri="{BB962C8B-B14F-4D97-AF65-F5344CB8AC3E}">
        <p14:creationId xmlns:p14="http://schemas.microsoft.com/office/powerpoint/2010/main" val="32964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g6f1c4480e8_0_25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9" name="Google Shape;2599;g6f1c4480e8_0_25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you can see, Nike has been using a consistent logo for all products while Adidas have different logos for different product lines.</a:t>
            </a:r>
            <a:endParaRPr/>
          </a:p>
        </p:txBody>
      </p:sp>
    </p:spTree>
    <p:extLst>
      <p:ext uri="{BB962C8B-B14F-4D97-AF65-F5344CB8AC3E}">
        <p14:creationId xmlns:p14="http://schemas.microsoft.com/office/powerpoint/2010/main" val="536182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l" rtl="0" fontAlgn="t">
              <a:spcBef>
                <a:spcPts val="0"/>
              </a:spcBef>
              <a:spcAft>
                <a:spcPts val="0"/>
              </a:spcAft>
              <a:buNone/>
            </a:pPr>
            <a:r>
              <a:rPr lang="en-US" sz="1800" b="0" i="0" u="none" strike="noStrike">
                <a:solidFill>
                  <a:srgbClr val="000000"/>
                </a:solidFill>
                <a:effectLst/>
                <a:latin typeface="Arial" panose="020B0604020202020204" pitchFamily="34" charset="0"/>
              </a:rPr>
              <a:t>Both Nike and Adidas leveraged the trio of needs, achievement in their video. The motivational elements displayed encourages everyone to stay strong and positive during times of pandemic and achieve a good result in the next comeback. Both advertisement are more targeted towards athletes  which are competitively involved in sporting achievement given that most of them have sports as part of their life as a career. They place a high value on personal accomplishment and the videos are used as a motivation to trigger their competitive nature and potential to train harder despite any obstacles </a:t>
            </a:r>
            <a:endParaRPr lang="en-US" b="0">
              <a:effectLst/>
            </a:endParaRPr>
          </a:p>
        </p:txBody>
      </p:sp>
    </p:spTree>
    <p:extLst>
      <p:ext uri="{BB962C8B-B14F-4D97-AF65-F5344CB8AC3E}">
        <p14:creationId xmlns:p14="http://schemas.microsoft.com/office/powerpoint/2010/main" val="3352285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6f1c4480e8_0_248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6f1c4480e8_0_248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Second, both campaigns utilized the concept of congruency between the consumers and the brand. The video carries a motivational motive and both brand personality represents aspects of inspiration and undefeated. </a:t>
            </a:r>
          </a:p>
          <a:p>
            <a:pPr marL="0" lvl="0" indent="0" algn="l" rtl="0">
              <a:spcBef>
                <a:spcPts val="0"/>
              </a:spcBef>
              <a:spcAft>
                <a:spcPts val="0"/>
              </a:spcAft>
              <a:buNone/>
            </a:pPr>
            <a:r>
              <a:rPr lang="en-US" sz="1800" b="0" i="0" u="none" strike="noStrike">
                <a:solidFill>
                  <a:srgbClr val="000000"/>
                </a:solidFill>
                <a:effectLst/>
                <a:latin typeface="Arial" panose="020B0604020202020204" pitchFamily="34" charset="0"/>
              </a:rPr>
              <a:t>This is in congruence with the athletes self image of competitive and their end goal to be undefeated and  to train harder in the next comeback for a greater success. Hence, athletes feel understood and motivated. Therefore creating a stronger connection with the brands</a:t>
            </a:r>
          </a:p>
        </p:txBody>
      </p:sp>
    </p:spTree>
    <p:extLst>
      <p:ext uri="{BB962C8B-B14F-4D97-AF65-F5344CB8AC3E}">
        <p14:creationId xmlns:p14="http://schemas.microsoft.com/office/powerpoint/2010/main" val="2008111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a:solidFill>
                  <a:srgbClr val="000000"/>
                </a:solidFill>
                <a:effectLst/>
                <a:latin typeface="Arial" panose="020B0604020202020204" pitchFamily="34" charset="0"/>
                <a:ea typeface="Arial" panose="020B0604020202020204" pitchFamily="34" charset="0"/>
                <a:cs typeface="Arial" panose="020B0604020202020204" pitchFamily="34" charset="0"/>
              </a:rPr>
              <a:t>Third, both brands leveraged the source characteristic, where both featured many famous pro-athletes in their video. </a:t>
            </a:r>
            <a:r>
              <a:rPr lang="en-US" sz="1800">
                <a:solidFill>
                  <a:schemeClr val="bg1"/>
                </a:solidFill>
                <a:latin typeface="DM Sans" panose="020B0604020202020204" charset="0"/>
              </a:rPr>
              <a:t>Audiences who are fans of the pro-</a:t>
            </a:r>
            <a:r>
              <a:rPr lang="en-US" sz="1800" err="1">
                <a:solidFill>
                  <a:schemeClr val="bg1"/>
                </a:solidFill>
                <a:latin typeface="DM Sans" panose="020B0604020202020204" charset="0"/>
              </a:rPr>
              <a:t>athetes</a:t>
            </a:r>
            <a:r>
              <a:rPr lang="en-US" sz="1800">
                <a:solidFill>
                  <a:schemeClr val="bg1"/>
                </a:solidFill>
                <a:latin typeface="DM Sans" panose="020B0604020202020204" charset="0"/>
              </a:rPr>
              <a:t> will find video attractive given presence of idol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a:solidFill>
                  <a:srgbClr val="000000"/>
                </a:solidFill>
                <a:effectLst/>
                <a:latin typeface="Arial" panose="020B0604020202020204" pitchFamily="34" charset="0"/>
                <a:ea typeface="Arial" panose="020B0604020202020204" pitchFamily="34" charset="0"/>
                <a:cs typeface="Arial" panose="020B0604020202020204" pitchFamily="34" charset="0"/>
              </a:rPr>
              <a:t>Which increases the likeability of the video. Fans world wide would be more inclined to buy the shoes from both brands</a:t>
            </a:r>
            <a:endParaRPr lang="en-US">
              <a:effectLst/>
            </a:endParaRPr>
          </a:p>
          <a:p>
            <a:pPr marL="158750" indent="0">
              <a:buNone/>
            </a:pPr>
            <a:endParaRPr lang="en-US"/>
          </a:p>
        </p:txBody>
      </p:sp>
    </p:spTree>
    <p:extLst>
      <p:ext uri="{BB962C8B-B14F-4D97-AF65-F5344CB8AC3E}">
        <p14:creationId xmlns:p14="http://schemas.microsoft.com/office/powerpoint/2010/main" val="42512922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As for differences </a:t>
            </a:r>
          </a:p>
        </p:txBody>
      </p:sp>
    </p:spTree>
    <p:extLst>
      <p:ext uri="{BB962C8B-B14F-4D97-AF65-F5344CB8AC3E}">
        <p14:creationId xmlns:p14="http://schemas.microsoft.com/office/powerpoint/2010/main" val="4001999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As for differences, both are </a:t>
            </a:r>
            <a:r>
              <a:rPr lang="en-US" err="1"/>
              <a:t>differnet</a:t>
            </a:r>
            <a:r>
              <a:rPr lang="en-US"/>
              <a:t> in terms of the physical characteristic of the video particularly visual elements. We can see that Nike makes a comparison between what was sports like before covid and during covid. They also showcased how athletes could continue sports </a:t>
            </a:r>
            <a:r>
              <a:rPr lang="en-US" err="1"/>
              <a:t>admist</a:t>
            </a:r>
            <a:r>
              <a:rPr lang="en-US"/>
              <a:t> the covid-19. As for adidas, it showcases empty sporting venues in period of covid, followed by historical moments before the pandemic</a:t>
            </a:r>
          </a:p>
        </p:txBody>
      </p:sp>
    </p:spTree>
    <p:extLst>
      <p:ext uri="{BB962C8B-B14F-4D97-AF65-F5344CB8AC3E}">
        <p14:creationId xmlns:p14="http://schemas.microsoft.com/office/powerpoint/2010/main" val="33742680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a:solidFill>
                  <a:srgbClr val="000000"/>
                </a:solidFill>
                <a:effectLst/>
                <a:latin typeface="Arial" panose="020B0604020202020204" pitchFamily="34" charset="0"/>
              </a:rPr>
              <a:t>Nike's visuals emphasize how people can push through obstacles and persevere even during tough times, underscoring the message</a:t>
            </a:r>
            <a:r>
              <a:rPr lang="en-US"/>
              <a:t>“ we know things wont go our way, but whatever it is we will find a way” </a:t>
            </a:r>
          </a:p>
          <a:p>
            <a:pPr marL="158750" indent="0">
              <a:buNone/>
            </a:pPr>
            <a:r>
              <a:rPr lang="en-US"/>
              <a:t>Unlike </a:t>
            </a:r>
            <a:r>
              <a:rPr lang="en-US" err="1"/>
              <a:t>nike</a:t>
            </a:r>
            <a:r>
              <a:rPr lang="en-US"/>
              <a:t>, adidas places more emphasize on past events and the current state of how sporting is affected which creates less resonation as people may not get any motivation or inspiration  from the video on how to push through obstacles</a:t>
            </a:r>
          </a:p>
        </p:txBody>
      </p:sp>
    </p:spTree>
    <p:extLst>
      <p:ext uri="{BB962C8B-B14F-4D97-AF65-F5344CB8AC3E}">
        <p14:creationId xmlns:p14="http://schemas.microsoft.com/office/powerpoint/2010/main" val="1376250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Secondly different from adidas, adidas decided to use a split screen effect in their video</a:t>
            </a:r>
          </a:p>
        </p:txBody>
      </p:sp>
    </p:spTree>
    <p:extLst>
      <p:ext uri="{BB962C8B-B14F-4D97-AF65-F5344CB8AC3E}">
        <p14:creationId xmlns:p14="http://schemas.microsoft.com/office/powerpoint/2010/main" val="511545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err="1"/>
              <a:t>Thoughou</a:t>
            </a:r>
            <a:r>
              <a:rPr lang="en-US"/>
              <a:t> the 90 seconds, the </a:t>
            </a:r>
            <a:r>
              <a:rPr lang="en-US" b="1">
                <a:solidFill>
                  <a:schemeClr val="accent5"/>
                </a:solidFill>
                <a:latin typeface="DM Sans" panose="020B0604020202020204" charset="0"/>
              </a:rPr>
              <a:t>Split screen film details 36 pairs of athletes with 4000 shots side-by-side that related the kinetic movement of one sport to another resulting in a complete frame that looks like one shot.</a:t>
            </a:r>
          </a:p>
          <a:p>
            <a:pPr marL="158750" indent="0" algn="l">
              <a:buNone/>
            </a:pPr>
            <a:r>
              <a:rPr lang="en-US" b="1">
                <a:solidFill>
                  <a:schemeClr val="accent5"/>
                </a:solidFill>
                <a:latin typeface="DM Sans" panose="020B0604020202020204" charset="0"/>
              </a:rPr>
              <a:t>The editing o the film </a:t>
            </a:r>
            <a:r>
              <a:rPr lang="en-US" b="1" err="1">
                <a:solidFill>
                  <a:schemeClr val="accent5"/>
                </a:solidFill>
                <a:latin typeface="DM Sans" panose="020B0604020202020204" charset="0"/>
              </a:rPr>
              <a:t>suessfully</a:t>
            </a:r>
            <a:r>
              <a:rPr lang="en-US" b="1">
                <a:solidFill>
                  <a:schemeClr val="accent5"/>
                </a:solidFill>
                <a:latin typeface="DM Sans" panose="020B0604020202020204" charset="0"/>
              </a:rPr>
              <a:t> emphasizes the video </a:t>
            </a:r>
            <a:r>
              <a:rPr lang="en-US" b="1" err="1">
                <a:solidFill>
                  <a:schemeClr val="accent5"/>
                </a:solidFill>
                <a:latin typeface="DM Sans" panose="020B0604020202020204" charset="0"/>
              </a:rPr>
              <a:t>mesg</a:t>
            </a:r>
            <a:r>
              <a:rPr lang="en-US" b="1">
                <a:solidFill>
                  <a:schemeClr val="accent5"/>
                </a:solidFill>
                <a:latin typeface="DM Sans" panose="020B0604020202020204" charset="0"/>
              </a:rPr>
              <a:t> </a:t>
            </a:r>
            <a:r>
              <a:rPr lang="en-US" b="1" i="1">
                <a:solidFill>
                  <a:schemeClr val="accent1"/>
                </a:solidFill>
                <a:latin typeface="DM Sans" panose="020B0604020202020204" charset="0"/>
              </a:rPr>
              <a:t>nothing can stop what we do together and remind athletes to be strong and united and not to give up on sport amidst the tough times</a:t>
            </a:r>
            <a:endParaRPr lang="en-US" b="1">
              <a:solidFill>
                <a:schemeClr val="accent5"/>
              </a:solidFill>
              <a:latin typeface="DM Sans" panose="020B0604020202020204" charset="0"/>
            </a:endParaRPr>
          </a:p>
          <a:p>
            <a:pPr marL="158750" indent="0" algn="l">
              <a:buNone/>
            </a:pPr>
            <a:endParaRPr lang="en-US"/>
          </a:p>
        </p:txBody>
      </p:sp>
    </p:spTree>
    <p:extLst>
      <p:ext uri="{BB962C8B-B14F-4D97-AF65-F5344CB8AC3E}">
        <p14:creationId xmlns:p14="http://schemas.microsoft.com/office/powerpoint/2010/main" val="2134738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a:solidFill>
                  <a:srgbClr val="282828"/>
                </a:solidFill>
                <a:effectLst/>
                <a:latin typeface="Arial" panose="020B0604020202020204" pitchFamily="34" charset="0"/>
              </a:rPr>
              <a:t>Third, Nike successfully created a stronger and more impactful message than Adidas.  The message states  </a:t>
            </a:r>
            <a:r>
              <a:rPr lang="en-US" sz="1800" b="0" i="1" u="none" strike="noStrike">
                <a:solidFill>
                  <a:schemeClr val="accent1"/>
                </a:solidFill>
                <a:effectLst/>
                <a:latin typeface="DM Sans" panose="020B0604020202020204" charset="0"/>
              </a:rPr>
              <a:t>“When we’re held back, we will go farther and harder”. All  messages follows the format of what is the current bad situation Vs how to overcome it. For instance when athletes are held back by the pandemic, where things don’t go in their way, they will find a way which is to carry out trainings at homes or booked areas. As for adidas message, there is no </a:t>
            </a:r>
            <a:r>
              <a:rPr lang="en-US" sz="1800" b="0" i="1" u="none" strike="noStrike" err="1">
                <a:solidFill>
                  <a:schemeClr val="accent1"/>
                </a:solidFill>
                <a:effectLst/>
                <a:latin typeface="DM Sans" panose="020B0604020202020204" charset="0"/>
              </a:rPr>
              <a:t>acknolegement</a:t>
            </a:r>
            <a:r>
              <a:rPr lang="en-US" sz="1800" b="0" i="1" u="none" strike="noStrike">
                <a:solidFill>
                  <a:schemeClr val="accent1"/>
                </a:solidFill>
                <a:effectLst/>
                <a:latin typeface="DM Sans" panose="020B0604020202020204" charset="0"/>
              </a:rPr>
              <a:t> of the current </a:t>
            </a:r>
            <a:r>
              <a:rPr lang="en-US" sz="1800" b="0" i="1" u="none" strike="noStrike" err="1">
                <a:solidFill>
                  <a:schemeClr val="accent1"/>
                </a:solidFill>
                <a:effectLst/>
                <a:latin typeface="DM Sans" panose="020B0604020202020204" charset="0"/>
              </a:rPr>
              <a:t>sitation</a:t>
            </a:r>
            <a:r>
              <a:rPr lang="en-US" sz="1800" b="0" i="1" u="none" strike="noStrike">
                <a:solidFill>
                  <a:schemeClr val="accent1"/>
                </a:solidFill>
                <a:effectLst/>
                <a:latin typeface="DM Sans" panose="020B0604020202020204" charset="0"/>
              </a:rPr>
              <a:t>, it just </a:t>
            </a:r>
            <a:r>
              <a:rPr lang="en-US" sz="1800" b="0" i="1" u="none" strike="noStrike" err="1">
                <a:solidFill>
                  <a:schemeClr val="accent1"/>
                </a:solidFill>
                <a:effectLst/>
                <a:latin typeface="DM Sans" panose="020B0604020202020204" charset="0"/>
              </a:rPr>
              <a:t>emphazies</a:t>
            </a:r>
            <a:r>
              <a:rPr lang="en-US" sz="1800" b="0" i="1" u="none" strike="noStrike">
                <a:solidFill>
                  <a:schemeClr val="accent1"/>
                </a:solidFill>
                <a:effectLst/>
                <a:latin typeface="DM Sans" panose="020B0604020202020204" charset="0"/>
              </a:rPr>
              <a:t> on how </a:t>
            </a:r>
            <a:r>
              <a:rPr lang="en-US" sz="1800" b="0" i="1" u="none" strike="noStrike" err="1">
                <a:solidFill>
                  <a:schemeClr val="accent1"/>
                </a:solidFill>
                <a:effectLst/>
                <a:latin typeface="DM Sans" panose="020B0604020202020204" charset="0"/>
              </a:rPr>
              <a:t>pwopl</a:t>
            </a:r>
            <a:r>
              <a:rPr lang="en-US" sz="1800" b="0" i="1" u="none" strike="noStrike">
                <a:solidFill>
                  <a:schemeClr val="accent1"/>
                </a:solidFill>
                <a:effectLst/>
                <a:latin typeface="DM Sans" panose="020B0604020202020204" charset="0"/>
              </a:rPr>
              <a:t> should be ready and prepared in the next comeback</a:t>
            </a:r>
            <a:endParaRPr lang="en-US" sz="1800" b="0">
              <a:solidFill>
                <a:schemeClr val="accent1"/>
              </a:solidFill>
              <a:effectLst/>
              <a:latin typeface="DM Sans" panose="020B0604020202020204" charset="0"/>
            </a:endParaRPr>
          </a:p>
        </p:txBody>
      </p:sp>
    </p:spTree>
    <p:extLst>
      <p:ext uri="{BB962C8B-B14F-4D97-AF65-F5344CB8AC3E}">
        <p14:creationId xmlns:p14="http://schemas.microsoft.com/office/powerpoint/2010/main" val="3009295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r>
              <a:rPr lang="en-US" sz="1100" b="0" i="1" u="none" strike="noStrike">
                <a:solidFill>
                  <a:schemeClr val="accent1"/>
                </a:solidFill>
                <a:effectLst/>
                <a:latin typeface="DM Sans" panose="020B0604020202020204" charset="0"/>
              </a:rPr>
              <a:t>Hence, this causes a difference in emotional </a:t>
            </a:r>
            <a:r>
              <a:rPr lang="en-US" sz="1100" b="0" i="1" u="none" strike="noStrike" err="1">
                <a:solidFill>
                  <a:schemeClr val="accent1"/>
                </a:solidFill>
                <a:effectLst/>
                <a:latin typeface="DM Sans" panose="020B0604020202020204" charset="0"/>
              </a:rPr>
              <a:t>behaviour</a:t>
            </a:r>
            <a:r>
              <a:rPr lang="en-US" sz="1100" b="0" i="1" u="none" strike="noStrike">
                <a:solidFill>
                  <a:schemeClr val="accent1"/>
                </a:solidFill>
                <a:effectLst/>
                <a:latin typeface="DM Sans" panose="020B0604020202020204" charset="0"/>
              </a:rPr>
              <a:t> .</a:t>
            </a:r>
          </a:p>
          <a:p>
            <a:pPr marL="158750" indent="0" rtl="0">
              <a:spcBef>
                <a:spcPts val="0"/>
              </a:spcBef>
              <a:spcAft>
                <a:spcPts val="0"/>
              </a:spcAft>
              <a:buNone/>
            </a:pPr>
            <a:r>
              <a:rPr lang="en-US" sz="1100" b="0" i="1" u="none" strike="noStrike">
                <a:solidFill>
                  <a:schemeClr val="accent1"/>
                </a:solidFill>
                <a:effectLst/>
                <a:latin typeface="DM Sans" panose="020B0604020202020204" charset="0"/>
              </a:rPr>
              <a:t> As </a:t>
            </a:r>
            <a:r>
              <a:rPr lang="en-US" sz="1100" b="0" i="1" u="none" strike="noStrike" err="1">
                <a:solidFill>
                  <a:schemeClr val="accent1"/>
                </a:solidFill>
                <a:effectLst/>
                <a:latin typeface="DM Sans" panose="020B0604020202020204" charset="0"/>
              </a:rPr>
              <a:t>nike</a:t>
            </a:r>
            <a:r>
              <a:rPr lang="en-US" sz="1100" b="0" i="1" u="none" strike="noStrike">
                <a:solidFill>
                  <a:schemeClr val="accent1"/>
                </a:solidFill>
                <a:effectLst/>
                <a:latin typeface="DM Sans" panose="020B0604020202020204" charset="0"/>
              </a:rPr>
              <a:t> has a higher </a:t>
            </a:r>
            <a:r>
              <a:rPr lang="en-US" sz="1100" b="0" i="1" u="none" strike="noStrike" err="1">
                <a:solidFill>
                  <a:schemeClr val="accent1"/>
                </a:solidFill>
                <a:effectLst/>
                <a:latin typeface="DM Sans" panose="020B0604020202020204" charset="0"/>
              </a:rPr>
              <a:t>levl</a:t>
            </a:r>
            <a:r>
              <a:rPr lang="en-US" sz="1100" b="0" i="1" u="none" strike="noStrike">
                <a:solidFill>
                  <a:schemeClr val="accent1"/>
                </a:solidFill>
                <a:effectLst/>
                <a:latin typeface="DM Sans" panose="020B0604020202020204" charset="0"/>
              </a:rPr>
              <a:t> of empathy and awareness for athletes where it  places more emphasis on how people can overcome obstacles, </a:t>
            </a:r>
            <a:r>
              <a:rPr lang="en-US" sz="1100" b="0" i="1" u="none" strike="noStrike" err="1">
                <a:solidFill>
                  <a:schemeClr val="accent1"/>
                </a:solidFill>
                <a:effectLst/>
                <a:latin typeface="DM Sans" panose="020B0604020202020204" charset="0"/>
              </a:rPr>
              <a:t>theres</a:t>
            </a:r>
            <a:r>
              <a:rPr lang="en-US" sz="1100" b="0" i="1" u="none" strike="noStrike">
                <a:solidFill>
                  <a:schemeClr val="accent1"/>
                </a:solidFill>
                <a:effectLst/>
                <a:latin typeface="DM Sans" panose="020B0604020202020204" charset="0"/>
              </a:rPr>
              <a:t> is more emotional </a:t>
            </a:r>
            <a:r>
              <a:rPr lang="en-US" sz="1100" b="0" i="1" u="none" strike="noStrike" err="1">
                <a:solidFill>
                  <a:schemeClr val="accent1"/>
                </a:solidFill>
                <a:effectLst/>
                <a:latin typeface="DM Sans" panose="020B0604020202020204" charset="0"/>
              </a:rPr>
              <a:t>inovlement</a:t>
            </a:r>
            <a:r>
              <a:rPr lang="en-US" sz="1100" b="0" i="1" u="none" strike="noStrike">
                <a:solidFill>
                  <a:schemeClr val="accent1"/>
                </a:solidFill>
                <a:effectLst/>
                <a:latin typeface="DM Sans" panose="020B0604020202020204" charset="0"/>
              </a:rPr>
              <a:t> created as </a:t>
            </a:r>
            <a:r>
              <a:rPr lang="en-US" sz="1100" b="0" i="1" u="none" strike="noStrike" err="1">
                <a:solidFill>
                  <a:schemeClr val="accent1"/>
                </a:solidFill>
                <a:effectLst/>
                <a:latin typeface="DM Sans" panose="020B0604020202020204" charset="0"/>
              </a:rPr>
              <a:t>atheltes</a:t>
            </a:r>
            <a:r>
              <a:rPr lang="en-US" sz="1100" b="0" i="1" u="none" strike="noStrike">
                <a:solidFill>
                  <a:schemeClr val="accent1"/>
                </a:solidFill>
                <a:effectLst/>
                <a:latin typeface="DM Sans" panose="020B0604020202020204" charset="0"/>
              </a:rPr>
              <a:t> feel more motivated to strive better.</a:t>
            </a:r>
          </a:p>
          <a:p>
            <a:pPr marL="158750" indent="0" rtl="0">
              <a:spcBef>
                <a:spcPts val="0"/>
              </a:spcBef>
              <a:spcAft>
                <a:spcPts val="0"/>
              </a:spcAft>
              <a:buNone/>
            </a:pPr>
            <a:r>
              <a:rPr lang="en-US" sz="1100" b="0" i="1" u="none" strike="noStrike">
                <a:solidFill>
                  <a:schemeClr val="accent1"/>
                </a:solidFill>
                <a:effectLst/>
                <a:latin typeface="DM Sans" panose="020B0604020202020204" charset="0"/>
              </a:rPr>
              <a:t>This also reflects a higher emotional </a:t>
            </a:r>
            <a:r>
              <a:rPr lang="en-US" sz="1100" b="0" i="1" u="none" strike="noStrike" err="1">
                <a:solidFill>
                  <a:schemeClr val="accent1"/>
                </a:solidFill>
                <a:effectLst/>
                <a:latin typeface="DM Sans" panose="020B0604020202020204" charset="0"/>
              </a:rPr>
              <a:t>intelliegence</a:t>
            </a:r>
            <a:r>
              <a:rPr lang="en-US" sz="1100" b="0" i="1" u="none" strike="noStrike">
                <a:solidFill>
                  <a:schemeClr val="accent1"/>
                </a:solidFill>
                <a:effectLst/>
                <a:latin typeface="DM Sans" panose="020B0604020202020204" charset="0"/>
              </a:rPr>
              <a:t> of Nike as compared to adidas</a:t>
            </a:r>
            <a:endParaRPr lang="en-US"/>
          </a:p>
        </p:txBody>
      </p:sp>
    </p:spTree>
    <p:extLst>
      <p:ext uri="{BB962C8B-B14F-4D97-AF65-F5344CB8AC3E}">
        <p14:creationId xmlns:p14="http://schemas.microsoft.com/office/powerpoint/2010/main" val="305609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Nike and Adidas are both well-established brands with a good brand image. Hence, if the consumer recognizes the </a:t>
            </a:r>
            <a:r>
              <a:rPr lang="en-US" err="1"/>
              <a:t>nike</a:t>
            </a:r>
            <a:r>
              <a:rPr lang="en-US"/>
              <a:t> or adidas logo on the product and they are able to associate it to the brand they are more likely to purchase the product if they have a positive impression of the brand</a:t>
            </a:r>
            <a:endParaRPr/>
          </a:p>
        </p:txBody>
      </p:sp>
    </p:spTree>
    <p:extLst>
      <p:ext uri="{BB962C8B-B14F-4D97-AF65-F5344CB8AC3E}">
        <p14:creationId xmlns:p14="http://schemas.microsoft.com/office/powerpoint/2010/main" val="563394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endParaRPr lang="en-US"/>
          </a:p>
        </p:txBody>
      </p:sp>
    </p:spTree>
    <p:extLst>
      <p:ext uri="{BB962C8B-B14F-4D97-AF65-F5344CB8AC3E}">
        <p14:creationId xmlns:p14="http://schemas.microsoft.com/office/powerpoint/2010/main" val="1340415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9777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Hence, the </a:t>
            </a:r>
            <a:r>
              <a:rPr lang="en-US" err="1"/>
              <a:t>visuls</a:t>
            </a:r>
            <a:r>
              <a:rPr lang="en-US"/>
              <a:t> and message causes difference in consumer comprehension of the </a:t>
            </a:r>
            <a:r>
              <a:rPr lang="en-US" err="1"/>
              <a:t>messge</a:t>
            </a:r>
            <a:r>
              <a:rPr lang="en-US"/>
              <a:t> where </a:t>
            </a:r>
            <a:r>
              <a:rPr lang="en-US" err="1"/>
              <a:t>nike</a:t>
            </a:r>
            <a:r>
              <a:rPr lang="en-US"/>
              <a:t> continuously and </a:t>
            </a:r>
            <a:r>
              <a:rPr lang="en-US" err="1"/>
              <a:t>greatel</a:t>
            </a:r>
            <a:r>
              <a:rPr lang="en-US"/>
              <a:t> emphasize on how the global pandemic wont stop athletes while adidas emphasizes merely on how athletes should be prepared. Hence </a:t>
            </a:r>
            <a:r>
              <a:rPr lang="en-US" err="1"/>
              <a:t>nike</a:t>
            </a:r>
            <a:r>
              <a:rPr lang="en-US"/>
              <a:t> is more impactful</a:t>
            </a:r>
          </a:p>
        </p:txBody>
      </p:sp>
    </p:spTree>
    <p:extLst>
      <p:ext uri="{BB962C8B-B14F-4D97-AF65-F5344CB8AC3E}">
        <p14:creationId xmlns:p14="http://schemas.microsoft.com/office/powerpoint/2010/main" val="1987660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In the area of effectiveness, Nike is outshines adidas. </a:t>
            </a:r>
            <a:r>
              <a:rPr lang="en-US" b="1" i="1" u="none" strike="noStrike">
                <a:solidFill>
                  <a:srgbClr val="F7855B"/>
                </a:solidFill>
                <a:effectLst/>
                <a:latin typeface="DM Sans" panose="020B0604020202020204" charset="0"/>
              </a:rPr>
              <a:t>Despite Adidas’ having higher number of video placements, Nike's revenue and views outpaced Adidas, emphasizing that the company's advertising efforts were more effective and generated greater value to the brand.</a:t>
            </a:r>
            <a:endParaRPr lang="en-US" sz="900" b="0">
              <a:solidFill>
                <a:schemeClr val="accent1"/>
              </a:solidFill>
              <a:effectLst/>
              <a:latin typeface="DM Sans" panose="020B0604020202020204" charset="0"/>
            </a:endParaRPr>
          </a:p>
          <a:p>
            <a:pPr marL="158750" indent="0">
              <a:buNone/>
            </a:pPr>
            <a:endParaRPr lang="en-US"/>
          </a:p>
        </p:txBody>
      </p:sp>
    </p:spTree>
    <p:extLst>
      <p:ext uri="{BB962C8B-B14F-4D97-AF65-F5344CB8AC3E}">
        <p14:creationId xmlns:p14="http://schemas.microsoft.com/office/powerpoint/2010/main" val="20337170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255851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fifth  comparison would be on campaigns on the loyalty programs</a:t>
            </a:r>
          </a:p>
          <a:p>
            <a:pPr marL="0" lvl="0" indent="0" algn="l" rtl="0">
              <a:spcBef>
                <a:spcPts val="0"/>
              </a:spcBef>
              <a:spcAft>
                <a:spcPts val="0"/>
              </a:spcAft>
              <a:buNone/>
            </a:pPr>
            <a:endParaRPr/>
          </a:p>
        </p:txBody>
      </p:sp>
    </p:spTree>
    <p:extLst>
      <p:ext uri="{BB962C8B-B14F-4D97-AF65-F5344CB8AC3E}">
        <p14:creationId xmlns:p14="http://schemas.microsoft.com/office/powerpoint/2010/main" val="1242779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24363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There is only one similarity which is the exclusivity that both brands provide for their members. By signing up as a member, individuals have more privileges and early access to exclusive products and sporting tickets</a:t>
            </a:r>
          </a:p>
          <a:p>
            <a:pPr marL="158750" indent="0">
              <a:buNone/>
            </a:pPr>
            <a:r>
              <a:rPr lang="en-US"/>
              <a:t>In this case, Both brands leverage the power of reciprocity where they provide ,positive privileges to the members which will be attractive and satisfying for members, They </a:t>
            </a:r>
            <a:r>
              <a:rPr lang="en-US" err="1"/>
              <a:t>wouodl</a:t>
            </a:r>
            <a:r>
              <a:rPr lang="en-US"/>
              <a:t> be more </a:t>
            </a:r>
            <a:r>
              <a:rPr lang="en-US" err="1"/>
              <a:t>likey</a:t>
            </a:r>
            <a:r>
              <a:rPr lang="en-US"/>
              <a:t> to return </a:t>
            </a:r>
            <a:r>
              <a:rPr lang="en-US" err="1"/>
              <a:t>th</a:t>
            </a:r>
            <a:r>
              <a:rPr lang="en-US"/>
              <a:t> </a:t>
            </a:r>
            <a:r>
              <a:rPr lang="en-US" err="1"/>
              <a:t>favour</a:t>
            </a:r>
            <a:r>
              <a:rPr lang="en-US"/>
              <a:t> in form of more purchases or visits and so on increasing the reciprocal loyalty</a:t>
            </a:r>
          </a:p>
        </p:txBody>
      </p:sp>
    </p:spTree>
    <p:extLst>
      <p:ext uri="{BB962C8B-B14F-4D97-AF65-F5344CB8AC3E}">
        <p14:creationId xmlns:p14="http://schemas.microsoft.com/office/powerpoint/2010/main" val="3554965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latin typeface="DM Sans" panose="020B0604020202020204" charset="0"/>
              </a:rPr>
              <a:t>As for difference, adidas has point rewarding system where they utilizes instrumental conditioning. When uses buys product or does a certain, points will be added and they can redeem rewards. This triggers the </a:t>
            </a:r>
            <a:r>
              <a:rPr lang="en-US" sz="1100" b="1" err="1">
                <a:latin typeface="DM Sans" panose="020B0604020202020204" charset="0"/>
              </a:rPr>
              <a:t>utilitirain</a:t>
            </a:r>
            <a:r>
              <a:rPr lang="en-US" sz="1100" b="1">
                <a:latin typeface="DM Sans" panose="020B0604020202020204" charset="0"/>
              </a:rPr>
              <a:t> function </a:t>
            </a:r>
            <a:r>
              <a:rPr lang="en-US" sz="1100" b="1" err="1">
                <a:latin typeface="DM Sans" panose="020B0604020202020204" charset="0"/>
              </a:rPr>
              <a:t>realtiing</a:t>
            </a:r>
            <a:r>
              <a:rPr lang="en-US" sz="1100" b="1">
                <a:latin typeface="DM Sans" panose="020B0604020202020204" charset="0"/>
              </a:rPr>
              <a:t> to rewards as members are more likely to keep buying to earn more points</a:t>
            </a:r>
            <a:endParaRPr lang="en-US" sz="1100" b="1">
              <a:solidFill>
                <a:schemeClr val="accent5"/>
              </a:solidFill>
              <a:latin typeface="DM Sans" panose="020B0604020202020204" charset="0"/>
            </a:endParaRPr>
          </a:p>
          <a:p>
            <a:endParaRPr lang="en-US"/>
          </a:p>
        </p:txBody>
      </p:sp>
    </p:spTree>
    <p:extLst>
      <p:ext uri="{BB962C8B-B14F-4D97-AF65-F5344CB8AC3E}">
        <p14:creationId xmlns:p14="http://schemas.microsoft.com/office/powerpoint/2010/main" val="14380312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Adidas also have a loyalty tiered program where user are </a:t>
            </a:r>
            <a:r>
              <a:rPr lang="en-US" err="1"/>
              <a:t>ablel</a:t>
            </a:r>
            <a:r>
              <a:rPr lang="en-US"/>
              <a:t> to </a:t>
            </a:r>
            <a:r>
              <a:rPr lang="en-US" err="1"/>
              <a:t>easclate</a:t>
            </a:r>
            <a:r>
              <a:rPr lang="en-US"/>
              <a:t> to higher level when they have accumulated more points. At a high level, they are entitled to more </a:t>
            </a:r>
            <a:r>
              <a:rPr lang="en-US" err="1"/>
              <a:t>cxclusived</a:t>
            </a:r>
            <a:r>
              <a:rPr lang="en-US"/>
              <a:t> rewards. Adidas utilized the </a:t>
            </a:r>
            <a:r>
              <a:rPr lang="en-US" err="1"/>
              <a:t>murray</a:t>
            </a:r>
            <a:r>
              <a:rPr lang="en-US"/>
              <a:t> list needs </a:t>
            </a:r>
            <a:r>
              <a:rPr lang="en-US" err="1"/>
              <a:t>feflcectin</a:t>
            </a:r>
            <a:r>
              <a:rPr lang="en-US"/>
              <a:t> ambition power and </a:t>
            </a:r>
            <a:r>
              <a:rPr lang="en-US" err="1"/>
              <a:t>accomplishement</a:t>
            </a:r>
            <a:r>
              <a:rPr lang="en-US"/>
              <a:t>. Hence, by having different tiers, it enhances people’s competitive desire for higher privilege and status and they will continuously buy adidas products to be </a:t>
            </a:r>
            <a:r>
              <a:rPr lang="en-US" err="1"/>
              <a:t>enetitled</a:t>
            </a:r>
            <a:r>
              <a:rPr lang="en-US"/>
              <a:t> to a higher level</a:t>
            </a:r>
          </a:p>
        </p:txBody>
      </p:sp>
    </p:spTree>
    <p:extLst>
      <p:ext uri="{BB962C8B-B14F-4D97-AF65-F5344CB8AC3E}">
        <p14:creationId xmlns:p14="http://schemas.microsoft.com/office/powerpoint/2010/main" val="199805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g6f1c4480e8_0_25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9" name="Google Shape;2599;g6f1c4480e8_0_25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Both </a:t>
            </a:r>
            <a:r>
              <a:rPr lang="en-US" err="1"/>
              <a:t>nike</a:t>
            </a:r>
            <a:r>
              <a:rPr lang="en-US"/>
              <a:t> and adidas used long term </a:t>
            </a:r>
            <a:r>
              <a:rPr lang="en-US" err="1"/>
              <a:t>reptition</a:t>
            </a:r>
            <a:r>
              <a:rPr lang="en-US"/>
              <a:t> to promote their logo. Since </a:t>
            </a:r>
            <a:r>
              <a:rPr lang="en-US" err="1"/>
              <a:t>nike</a:t>
            </a:r>
            <a:r>
              <a:rPr lang="en-US"/>
              <a:t> uses the same logo for all their products, it is more consistent, so the repetition is effective as people are able to easily associate its logo to the brand. Hence, this leads to a strong brand identity </a:t>
            </a:r>
            <a:endParaRPr/>
          </a:p>
        </p:txBody>
      </p:sp>
    </p:spTree>
    <p:extLst>
      <p:ext uri="{BB962C8B-B14F-4D97-AF65-F5344CB8AC3E}">
        <p14:creationId xmlns:p14="http://schemas.microsoft.com/office/powerpoint/2010/main" val="12807980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As for Nike, it leveraged the trio of needs, affiliation, In </a:t>
            </a:r>
            <a:r>
              <a:rPr lang="en-US" err="1"/>
              <a:t>nike</a:t>
            </a:r>
            <a:r>
              <a:rPr lang="en-US"/>
              <a:t> membership, they have different community groups where people can join classes ad </a:t>
            </a:r>
            <a:r>
              <a:rPr lang="en-US" err="1"/>
              <a:t>trainf</a:t>
            </a:r>
            <a:r>
              <a:rPr lang="en-US"/>
              <a:t> clubs with like minded allowing people to motivated to stay with the brand as they feel a sense of belonging towards </a:t>
            </a:r>
            <a:r>
              <a:rPr lang="en-US" err="1"/>
              <a:t>nike</a:t>
            </a:r>
            <a:r>
              <a:rPr lang="en-US"/>
              <a:t> and their </a:t>
            </a:r>
            <a:r>
              <a:rPr lang="en-US" err="1"/>
              <a:t>commmuity</a:t>
            </a:r>
            <a:r>
              <a:rPr lang="en-US"/>
              <a:t> groups</a:t>
            </a:r>
          </a:p>
        </p:txBody>
      </p:sp>
    </p:spTree>
    <p:extLst>
      <p:ext uri="{BB962C8B-B14F-4D97-AF65-F5344CB8AC3E}">
        <p14:creationId xmlns:p14="http://schemas.microsoft.com/office/powerpoint/2010/main" val="2028686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a:solidFill>
                  <a:srgbClr val="67839F"/>
                </a:solidFill>
                <a:effectLst/>
                <a:latin typeface="Muli"/>
              </a:rPr>
              <a:t>Nike also personalizes their services for members where they can get access to their own online Nike store which is full of recommended products based on what Nike knows about them from past purchases and engagement history. Hence, people will find products more attractive and </a:t>
            </a:r>
            <a:r>
              <a:rPr lang="en-US" b="0" i="0" err="1">
                <a:solidFill>
                  <a:srgbClr val="67839F"/>
                </a:solidFill>
                <a:effectLst/>
                <a:latin typeface="Muli"/>
              </a:rPr>
              <a:t>rlevaants</a:t>
            </a:r>
            <a:r>
              <a:rPr lang="en-US" b="0" i="0">
                <a:solidFill>
                  <a:srgbClr val="67839F"/>
                </a:solidFill>
                <a:effectLst/>
                <a:latin typeface="Muli"/>
              </a:rPr>
              <a:t>. They would </a:t>
            </a:r>
            <a:r>
              <a:rPr lang="en-US" sz="1100" b="1">
                <a:solidFill>
                  <a:schemeClr val="accent5"/>
                </a:solidFill>
                <a:latin typeface="DM Sans" panose="020B0604020202020204" charset="0"/>
              </a:rPr>
              <a:t>Feel more understood and valued as compared to casual shoppers and have a higher emotional </a:t>
            </a:r>
            <a:r>
              <a:rPr lang="en-US" sz="1100" b="1" err="1">
                <a:solidFill>
                  <a:schemeClr val="accent5"/>
                </a:solidFill>
                <a:latin typeface="DM Sans" panose="020B0604020202020204" charset="0"/>
              </a:rPr>
              <a:t>involevement</a:t>
            </a:r>
            <a:r>
              <a:rPr lang="en-US" sz="1100" b="1">
                <a:solidFill>
                  <a:schemeClr val="accent5"/>
                </a:solidFill>
                <a:latin typeface="DM Sans" panose="020B0604020202020204" charset="0"/>
              </a:rPr>
              <a:t> </a:t>
            </a:r>
            <a:r>
              <a:rPr lang="en-US" sz="1100" b="1" err="1">
                <a:solidFill>
                  <a:schemeClr val="accent5"/>
                </a:solidFill>
                <a:latin typeface="DM Sans" panose="020B0604020202020204" charset="0"/>
              </a:rPr>
              <a:t>wiithe</a:t>
            </a:r>
            <a:r>
              <a:rPr lang="en-US" sz="1100" b="1">
                <a:solidFill>
                  <a:schemeClr val="accent5"/>
                </a:solidFill>
                <a:latin typeface="DM Sans" panose="020B0604020202020204" charset="0"/>
              </a:rPr>
              <a:t> </a:t>
            </a:r>
            <a:r>
              <a:rPr lang="en-US" sz="1100" b="1" err="1">
                <a:solidFill>
                  <a:schemeClr val="accent5"/>
                </a:solidFill>
                <a:latin typeface="DM Sans" panose="020B0604020202020204" charset="0"/>
              </a:rPr>
              <a:t>niek</a:t>
            </a:r>
            <a:r>
              <a:rPr lang="en-US" sz="1100" b="1">
                <a:solidFill>
                  <a:schemeClr val="accent5"/>
                </a:solidFill>
                <a:latin typeface="DM Sans" panose="020B0604020202020204" charset="0"/>
              </a:rPr>
              <a:t> and the product</a:t>
            </a:r>
          </a:p>
          <a:p>
            <a:pPr marL="158750" indent="0">
              <a:buNone/>
            </a:pPr>
            <a:endParaRPr lang="en-US"/>
          </a:p>
        </p:txBody>
      </p:sp>
    </p:spTree>
    <p:extLst>
      <p:ext uri="{BB962C8B-B14F-4D97-AF65-F5344CB8AC3E}">
        <p14:creationId xmlns:p14="http://schemas.microsoft.com/office/powerpoint/2010/main" val="41121855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This would be the overall </a:t>
            </a:r>
            <a:r>
              <a:rPr lang="en-US" err="1"/>
              <a:t>comparioaon</a:t>
            </a:r>
            <a:r>
              <a:rPr lang="en-US"/>
              <a:t> for </a:t>
            </a:r>
            <a:r>
              <a:rPr lang="en-US" err="1"/>
              <a:t>nike</a:t>
            </a:r>
            <a:r>
              <a:rPr lang="en-US"/>
              <a:t> and </a:t>
            </a:r>
            <a:r>
              <a:rPr lang="en-US" err="1"/>
              <a:t>asidas</a:t>
            </a:r>
            <a:r>
              <a:rPr lang="en-US"/>
              <a:t> loyalty program where</a:t>
            </a:r>
          </a:p>
        </p:txBody>
      </p:sp>
    </p:spTree>
    <p:extLst>
      <p:ext uri="{BB962C8B-B14F-4D97-AF65-F5344CB8AC3E}">
        <p14:creationId xmlns:p14="http://schemas.microsoft.com/office/powerpoint/2010/main" val="1399528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0" indent="0" algn="l">
              <a:buNone/>
            </a:pPr>
            <a:r>
              <a:rPr lang="en-US"/>
              <a:t>In the area of effectiveness, both are </a:t>
            </a:r>
            <a:r>
              <a:rPr lang="en-US" err="1"/>
              <a:t>effextive</a:t>
            </a:r>
            <a:r>
              <a:rPr lang="en-US"/>
              <a:t> as </a:t>
            </a:r>
            <a:r>
              <a:rPr lang="en-US" sz="1100">
                <a:solidFill>
                  <a:schemeClr val="accent5"/>
                </a:solidFill>
                <a:latin typeface="DM Sans" panose="020B0604020202020204" charset="0"/>
              </a:rPr>
              <a:t>There are many articles pointing out the success of both loyalty programs.</a:t>
            </a:r>
            <a:endParaRPr lang="en-US" sz="1050">
              <a:solidFill>
                <a:schemeClr val="accent5"/>
              </a:solidFill>
              <a:latin typeface="DM Sans" panose="020B0604020202020204" charset="0"/>
            </a:endParaRPr>
          </a:p>
          <a:p>
            <a:pPr marL="127000" indent="0" algn="l">
              <a:buNone/>
            </a:pPr>
            <a:r>
              <a:rPr lang="en-US" sz="1100">
                <a:solidFill>
                  <a:schemeClr val="accent5"/>
                </a:solidFill>
                <a:latin typeface="DM Sans" panose="020B0604020202020204" charset="0"/>
              </a:rPr>
              <a:t>Neither loyalty program is similar, but there are unique components of both programs that can attract new members and retain existing ones.  </a:t>
            </a:r>
            <a:endParaRPr lang="en-US" sz="1050">
              <a:solidFill>
                <a:schemeClr val="accent5"/>
              </a:solidFill>
              <a:latin typeface="DM Sans" panose="020B0604020202020204" charset="0"/>
            </a:endParaRPr>
          </a:p>
          <a:p>
            <a:pPr marL="127000" indent="0" algn="l">
              <a:buNone/>
            </a:pPr>
            <a:br>
              <a:rPr lang="en-US" sz="1050">
                <a:solidFill>
                  <a:schemeClr val="accent5"/>
                </a:solidFill>
                <a:latin typeface="DM Sans" panose="020B0604020202020204" charset="0"/>
              </a:rPr>
            </a:br>
            <a:endParaRPr lang="en-US" sz="1050">
              <a:solidFill>
                <a:schemeClr val="accent5"/>
              </a:solidFill>
              <a:latin typeface="DM Sans" panose="020B0604020202020204" charset="0"/>
            </a:endParaRPr>
          </a:p>
          <a:p>
            <a:pPr marL="158750" indent="0" algn="l">
              <a:buNone/>
            </a:pPr>
            <a:endParaRPr lang="en-US"/>
          </a:p>
        </p:txBody>
      </p:sp>
    </p:spTree>
    <p:extLst>
      <p:ext uri="{BB962C8B-B14F-4D97-AF65-F5344CB8AC3E}">
        <p14:creationId xmlns:p14="http://schemas.microsoft.com/office/powerpoint/2010/main" val="127988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538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0792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f1c4480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f1c4480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50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g6f1c4480e8_0_25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9" name="Google Shape;2599;g6f1c4480e8_0_25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On the other hand, adidas uses different logo based on the product line which is less consistent. Hence the repetition is less effective. Although people are able to differentiate each product line the brand identity is weaker </a:t>
            </a:r>
            <a:endParaRPr/>
          </a:p>
        </p:txBody>
      </p:sp>
    </p:spTree>
    <p:extLst>
      <p:ext uri="{BB962C8B-B14F-4D97-AF65-F5344CB8AC3E}">
        <p14:creationId xmlns:p14="http://schemas.microsoft.com/office/powerpoint/2010/main" val="91071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f1c4480e8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f1c4480e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Next, based on experiential hierarchy if people are able to identify the logo, they are more likely to spontaneously buy the product especially if they have a previous positive experience of using a product form the brand. As Nike only has 1 logo it easier to recall and associate to the brand but Adidas has multiple logos and people may not recognize the lesser-known logos.</a:t>
            </a:r>
            <a:endParaRPr/>
          </a:p>
        </p:txBody>
      </p:sp>
    </p:spTree>
    <p:extLst>
      <p:ext uri="{BB962C8B-B14F-4D97-AF65-F5344CB8AC3E}">
        <p14:creationId xmlns:p14="http://schemas.microsoft.com/office/powerpoint/2010/main" val="135852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29125" y="-114775"/>
            <a:ext cx="9354300" cy="5337300"/>
          </a:xfrm>
          <a:prstGeom prst="rect">
            <a:avLst/>
          </a:pr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454838" y="1421550"/>
            <a:ext cx="492678" cy="560744"/>
          </a:xfrm>
          <a:custGeom>
            <a:avLst/>
            <a:gdLst/>
            <a:ahLst/>
            <a:cxnLst/>
            <a:rect l="l" t="t" r="r" b="b"/>
            <a:pathLst>
              <a:path w="9996" h="11377" extrusionOk="0">
                <a:moveTo>
                  <a:pt x="4999" y="1132"/>
                </a:moveTo>
                <a:lnTo>
                  <a:pt x="8945" y="3410"/>
                </a:lnTo>
                <a:lnTo>
                  <a:pt x="8945" y="7967"/>
                </a:lnTo>
                <a:lnTo>
                  <a:pt x="4999" y="10246"/>
                </a:lnTo>
                <a:lnTo>
                  <a:pt x="1053" y="7967"/>
                </a:lnTo>
                <a:lnTo>
                  <a:pt x="1053" y="3410"/>
                </a:lnTo>
                <a:lnTo>
                  <a:pt x="4999" y="1132"/>
                </a:lnTo>
                <a:close/>
                <a:moveTo>
                  <a:pt x="4998" y="1"/>
                </a:moveTo>
                <a:cubicBezTo>
                  <a:pt x="4907" y="1"/>
                  <a:pt x="4817" y="24"/>
                  <a:pt x="4736" y="71"/>
                </a:cubicBezTo>
                <a:lnTo>
                  <a:pt x="264" y="2652"/>
                </a:lnTo>
                <a:cubicBezTo>
                  <a:pt x="101" y="2745"/>
                  <a:pt x="2" y="2919"/>
                  <a:pt x="2" y="3108"/>
                </a:cubicBezTo>
                <a:lnTo>
                  <a:pt x="2" y="8270"/>
                </a:lnTo>
                <a:cubicBezTo>
                  <a:pt x="1" y="8458"/>
                  <a:pt x="101" y="8632"/>
                  <a:pt x="264" y="8726"/>
                </a:cubicBezTo>
                <a:lnTo>
                  <a:pt x="4736" y="11307"/>
                </a:lnTo>
                <a:cubicBezTo>
                  <a:pt x="4815" y="11353"/>
                  <a:pt x="4905" y="11377"/>
                  <a:pt x="4999" y="11377"/>
                </a:cubicBezTo>
                <a:cubicBezTo>
                  <a:pt x="5091" y="11377"/>
                  <a:pt x="5181" y="11353"/>
                  <a:pt x="5260" y="11307"/>
                </a:cubicBezTo>
                <a:lnTo>
                  <a:pt x="9732" y="8726"/>
                </a:lnTo>
                <a:cubicBezTo>
                  <a:pt x="9895" y="8632"/>
                  <a:pt x="9995" y="8458"/>
                  <a:pt x="9995" y="8270"/>
                </a:cubicBezTo>
                <a:lnTo>
                  <a:pt x="9995" y="3108"/>
                </a:lnTo>
                <a:cubicBezTo>
                  <a:pt x="9995" y="2919"/>
                  <a:pt x="9895" y="2745"/>
                  <a:pt x="9732" y="2652"/>
                </a:cubicBezTo>
                <a:lnTo>
                  <a:pt x="5260" y="71"/>
                </a:lnTo>
                <a:cubicBezTo>
                  <a:pt x="5179" y="24"/>
                  <a:pt x="5089" y="1"/>
                  <a:pt x="499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450800" y="10337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959500" y="-12866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576425" y="-27581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7519241">
            <a:off x="5162119" y="4368139"/>
            <a:ext cx="1233931" cy="1173076"/>
          </a:xfrm>
          <a:prstGeom prst="pentagon">
            <a:avLst>
              <a:gd name="hf" fmla="val 105146"/>
              <a:gd name="vf" fmla="val 110557"/>
            </a:avLst>
          </a:prstGeom>
          <a:noFill/>
          <a:ln w="381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623775" y="31062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48450" y="47910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34550" y="474751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71950" y="-361950"/>
            <a:ext cx="5043729" cy="5823732"/>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79375" y="46439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346700" y="24111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89825" y="2426363"/>
            <a:ext cx="234775" cy="144925"/>
          </a:xfrm>
          <a:custGeom>
            <a:avLst/>
            <a:gdLst/>
            <a:ahLst/>
            <a:cxnLst/>
            <a:rect l="l" t="t" r="r" b="b"/>
            <a:pathLst>
              <a:path w="9391" h="5797" extrusionOk="0">
                <a:moveTo>
                  <a:pt x="8787" y="1"/>
                </a:moveTo>
                <a:cubicBezTo>
                  <a:pt x="8695" y="1"/>
                  <a:pt x="8601" y="25"/>
                  <a:pt x="8517" y="76"/>
                </a:cubicBezTo>
                <a:lnTo>
                  <a:pt x="308" y="4816"/>
                </a:lnTo>
                <a:cubicBezTo>
                  <a:pt x="102" y="4934"/>
                  <a:pt x="1" y="5177"/>
                  <a:pt x="64" y="5406"/>
                </a:cubicBezTo>
                <a:cubicBezTo>
                  <a:pt x="125" y="5637"/>
                  <a:pt x="334" y="5796"/>
                  <a:pt x="571" y="5796"/>
                </a:cubicBezTo>
                <a:cubicBezTo>
                  <a:pt x="663" y="5796"/>
                  <a:pt x="753" y="5772"/>
                  <a:pt x="834" y="5726"/>
                </a:cubicBezTo>
                <a:lnTo>
                  <a:pt x="9043" y="987"/>
                </a:lnTo>
                <a:cubicBezTo>
                  <a:pt x="9300" y="844"/>
                  <a:pt x="9391" y="518"/>
                  <a:pt x="9243" y="263"/>
                </a:cubicBezTo>
                <a:cubicBezTo>
                  <a:pt x="9145" y="95"/>
                  <a:pt x="8968" y="1"/>
                  <a:pt x="8787"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txBox="1">
            <a:spLocks noGrp="1"/>
          </p:cNvSpPr>
          <p:nvPr>
            <p:ph type="ctrTitle"/>
          </p:nvPr>
        </p:nvSpPr>
        <p:spPr>
          <a:xfrm>
            <a:off x="441125" y="269263"/>
            <a:ext cx="5263800" cy="34905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F7855B"/>
              </a:buClr>
              <a:buSzPts val="8500"/>
              <a:buFont typeface="Anton"/>
              <a:buNone/>
              <a:defRPr sz="8500">
                <a:solidFill>
                  <a:srgbClr val="F7855B"/>
                </a:solidFill>
                <a:latin typeface="Anton"/>
                <a:ea typeface="Anton"/>
                <a:cs typeface="Anton"/>
                <a:sym typeface="Anton"/>
              </a:defRPr>
            </a:lvl1pPr>
            <a:lvl2pPr lvl="1" algn="ctr">
              <a:lnSpc>
                <a:spcPct val="90000"/>
              </a:lnSpc>
              <a:spcBef>
                <a:spcPts val="0"/>
              </a:spcBef>
              <a:spcAft>
                <a:spcPts val="0"/>
              </a:spcAft>
              <a:buClr>
                <a:srgbClr val="EFEFEF"/>
              </a:buClr>
              <a:buSzPts val="5200"/>
              <a:buNone/>
              <a:defRPr sz="5200">
                <a:solidFill>
                  <a:srgbClr val="EFEFEF"/>
                </a:solidFill>
              </a:defRPr>
            </a:lvl2pPr>
            <a:lvl3pPr lvl="2" algn="ctr">
              <a:lnSpc>
                <a:spcPct val="90000"/>
              </a:lnSpc>
              <a:spcBef>
                <a:spcPts val="0"/>
              </a:spcBef>
              <a:spcAft>
                <a:spcPts val="0"/>
              </a:spcAft>
              <a:buClr>
                <a:srgbClr val="EFEFEF"/>
              </a:buClr>
              <a:buSzPts val="5200"/>
              <a:buNone/>
              <a:defRPr sz="5200">
                <a:solidFill>
                  <a:srgbClr val="EFEFEF"/>
                </a:solidFill>
              </a:defRPr>
            </a:lvl3pPr>
            <a:lvl4pPr lvl="3" algn="ctr">
              <a:lnSpc>
                <a:spcPct val="90000"/>
              </a:lnSpc>
              <a:spcBef>
                <a:spcPts val="0"/>
              </a:spcBef>
              <a:spcAft>
                <a:spcPts val="0"/>
              </a:spcAft>
              <a:buClr>
                <a:srgbClr val="EFEFEF"/>
              </a:buClr>
              <a:buSzPts val="5200"/>
              <a:buNone/>
              <a:defRPr sz="5200">
                <a:solidFill>
                  <a:srgbClr val="EFEFEF"/>
                </a:solidFill>
              </a:defRPr>
            </a:lvl4pPr>
            <a:lvl5pPr lvl="4" algn="ctr">
              <a:lnSpc>
                <a:spcPct val="90000"/>
              </a:lnSpc>
              <a:spcBef>
                <a:spcPts val="0"/>
              </a:spcBef>
              <a:spcAft>
                <a:spcPts val="0"/>
              </a:spcAft>
              <a:buClr>
                <a:srgbClr val="EFEFEF"/>
              </a:buClr>
              <a:buSzPts val="5200"/>
              <a:buNone/>
              <a:defRPr sz="5200">
                <a:solidFill>
                  <a:srgbClr val="EFEFEF"/>
                </a:solidFill>
              </a:defRPr>
            </a:lvl5pPr>
            <a:lvl6pPr lvl="5" algn="ctr">
              <a:lnSpc>
                <a:spcPct val="90000"/>
              </a:lnSpc>
              <a:spcBef>
                <a:spcPts val="0"/>
              </a:spcBef>
              <a:spcAft>
                <a:spcPts val="0"/>
              </a:spcAft>
              <a:buClr>
                <a:srgbClr val="EFEFEF"/>
              </a:buClr>
              <a:buSzPts val="5200"/>
              <a:buNone/>
              <a:defRPr sz="5200">
                <a:solidFill>
                  <a:srgbClr val="EFEFEF"/>
                </a:solidFill>
              </a:defRPr>
            </a:lvl6pPr>
            <a:lvl7pPr lvl="6" algn="ctr">
              <a:lnSpc>
                <a:spcPct val="90000"/>
              </a:lnSpc>
              <a:spcBef>
                <a:spcPts val="0"/>
              </a:spcBef>
              <a:spcAft>
                <a:spcPts val="0"/>
              </a:spcAft>
              <a:buClr>
                <a:srgbClr val="EFEFEF"/>
              </a:buClr>
              <a:buSzPts val="5200"/>
              <a:buNone/>
              <a:defRPr sz="5200">
                <a:solidFill>
                  <a:srgbClr val="EFEFEF"/>
                </a:solidFill>
              </a:defRPr>
            </a:lvl7pPr>
            <a:lvl8pPr lvl="7" algn="ctr">
              <a:lnSpc>
                <a:spcPct val="90000"/>
              </a:lnSpc>
              <a:spcBef>
                <a:spcPts val="0"/>
              </a:spcBef>
              <a:spcAft>
                <a:spcPts val="0"/>
              </a:spcAft>
              <a:buClr>
                <a:srgbClr val="EFEFEF"/>
              </a:buClr>
              <a:buSzPts val="5200"/>
              <a:buNone/>
              <a:defRPr sz="5200">
                <a:solidFill>
                  <a:srgbClr val="EFEFEF"/>
                </a:solidFill>
              </a:defRPr>
            </a:lvl8pPr>
            <a:lvl9pPr lvl="8" algn="ctr">
              <a:lnSpc>
                <a:spcPct val="90000"/>
              </a:lnSpc>
              <a:spcBef>
                <a:spcPts val="0"/>
              </a:spcBef>
              <a:spcAft>
                <a:spcPts val="0"/>
              </a:spcAft>
              <a:buClr>
                <a:srgbClr val="EFEFEF"/>
              </a:buClr>
              <a:buSzPts val="5200"/>
              <a:buNone/>
              <a:defRPr sz="5200">
                <a:solidFill>
                  <a:srgbClr val="EFEFEF"/>
                </a:solidFill>
              </a:defRPr>
            </a:lvl9pPr>
          </a:lstStyle>
          <a:p>
            <a:endParaRPr/>
          </a:p>
        </p:txBody>
      </p:sp>
      <p:sp>
        <p:nvSpPr>
          <p:cNvPr id="23" name="Google Shape;23;p2"/>
          <p:cNvSpPr txBox="1">
            <a:spLocks noGrp="1"/>
          </p:cNvSpPr>
          <p:nvPr>
            <p:ph type="subTitle" idx="1"/>
          </p:nvPr>
        </p:nvSpPr>
        <p:spPr>
          <a:xfrm>
            <a:off x="441125" y="3497100"/>
            <a:ext cx="30573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EFEFEF"/>
              </a:buClr>
              <a:buSzPts val="2000"/>
              <a:buFont typeface="DM Sans"/>
              <a:buNone/>
              <a:defRPr sz="2000">
                <a:solidFill>
                  <a:srgbClr val="EFEFEF"/>
                </a:solidFill>
                <a:latin typeface="DM Sans"/>
                <a:ea typeface="DM Sans"/>
                <a:cs typeface="DM Sans"/>
                <a:sym typeface="DM Sans"/>
              </a:defRPr>
            </a:lvl1pPr>
            <a:lvl2pPr lvl="1" algn="ctr">
              <a:lnSpc>
                <a:spcPct val="100000"/>
              </a:lnSpc>
              <a:spcBef>
                <a:spcPts val="0"/>
              </a:spcBef>
              <a:spcAft>
                <a:spcPts val="0"/>
              </a:spcAft>
              <a:buClr>
                <a:srgbClr val="EFEFEF"/>
              </a:buClr>
              <a:buSzPts val="2000"/>
              <a:buNone/>
              <a:defRPr sz="2000">
                <a:solidFill>
                  <a:srgbClr val="EFEFEF"/>
                </a:solidFill>
              </a:defRPr>
            </a:lvl2pPr>
            <a:lvl3pPr lvl="2" algn="ctr">
              <a:lnSpc>
                <a:spcPct val="100000"/>
              </a:lnSpc>
              <a:spcBef>
                <a:spcPts val="0"/>
              </a:spcBef>
              <a:spcAft>
                <a:spcPts val="0"/>
              </a:spcAft>
              <a:buClr>
                <a:srgbClr val="EFEFEF"/>
              </a:buClr>
              <a:buSzPts val="2000"/>
              <a:buNone/>
              <a:defRPr sz="2000">
                <a:solidFill>
                  <a:srgbClr val="EFEFEF"/>
                </a:solidFill>
              </a:defRPr>
            </a:lvl3pPr>
            <a:lvl4pPr lvl="3" algn="ctr">
              <a:lnSpc>
                <a:spcPct val="100000"/>
              </a:lnSpc>
              <a:spcBef>
                <a:spcPts val="0"/>
              </a:spcBef>
              <a:spcAft>
                <a:spcPts val="0"/>
              </a:spcAft>
              <a:buClr>
                <a:srgbClr val="EFEFEF"/>
              </a:buClr>
              <a:buSzPts val="2000"/>
              <a:buNone/>
              <a:defRPr sz="2000">
                <a:solidFill>
                  <a:srgbClr val="EFEFEF"/>
                </a:solidFill>
              </a:defRPr>
            </a:lvl4pPr>
            <a:lvl5pPr lvl="4" algn="ctr">
              <a:lnSpc>
                <a:spcPct val="100000"/>
              </a:lnSpc>
              <a:spcBef>
                <a:spcPts val="0"/>
              </a:spcBef>
              <a:spcAft>
                <a:spcPts val="0"/>
              </a:spcAft>
              <a:buClr>
                <a:srgbClr val="EFEFEF"/>
              </a:buClr>
              <a:buSzPts val="2000"/>
              <a:buNone/>
              <a:defRPr sz="2000">
                <a:solidFill>
                  <a:srgbClr val="EFEFEF"/>
                </a:solidFill>
              </a:defRPr>
            </a:lvl5pPr>
            <a:lvl6pPr lvl="5" algn="ctr">
              <a:lnSpc>
                <a:spcPct val="100000"/>
              </a:lnSpc>
              <a:spcBef>
                <a:spcPts val="0"/>
              </a:spcBef>
              <a:spcAft>
                <a:spcPts val="0"/>
              </a:spcAft>
              <a:buClr>
                <a:srgbClr val="EFEFEF"/>
              </a:buClr>
              <a:buSzPts val="2000"/>
              <a:buNone/>
              <a:defRPr sz="2000">
                <a:solidFill>
                  <a:srgbClr val="EFEFEF"/>
                </a:solidFill>
              </a:defRPr>
            </a:lvl6pPr>
            <a:lvl7pPr lvl="6" algn="ctr">
              <a:lnSpc>
                <a:spcPct val="100000"/>
              </a:lnSpc>
              <a:spcBef>
                <a:spcPts val="0"/>
              </a:spcBef>
              <a:spcAft>
                <a:spcPts val="0"/>
              </a:spcAft>
              <a:buClr>
                <a:srgbClr val="EFEFEF"/>
              </a:buClr>
              <a:buSzPts val="2000"/>
              <a:buNone/>
              <a:defRPr sz="2000">
                <a:solidFill>
                  <a:srgbClr val="EFEFEF"/>
                </a:solidFill>
              </a:defRPr>
            </a:lvl7pPr>
            <a:lvl8pPr lvl="7" algn="ctr">
              <a:lnSpc>
                <a:spcPct val="100000"/>
              </a:lnSpc>
              <a:spcBef>
                <a:spcPts val="0"/>
              </a:spcBef>
              <a:spcAft>
                <a:spcPts val="0"/>
              </a:spcAft>
              <a:buClr>
                <a:srgbClr val="EFEFEF"/>
              </a:buClr>
              <a:buSzPts val="2000"/>
              <a:buNone/>
              <a:defRPr sz="2000">
                <a:solidFill>
                  <a:srgbClr val="EFEFEF"/>
                </a:solidFill>
              </a:defRPr>
            </a:lvl8pPr>
            <a:lvl9pPr lvl="8" algn="ctr">
              <a:lnSpc>
                <a:spcPct val="100000"/>
              </a:lnSpc>
              <a:spcBef>
                <a:spcPts val="0"/>
              </a:spcBef>
              <a:spcAft>
                <a:spcPts val="0"/>
              </a:spcAft>
              <a:buClr>
                <a:srgbClr val="EFEFEF"/>
              </a:buClr>
              <a:buSzPts val="2000"/>
              <a:buNone/>
              <a:defRPr sz="2000">
                <a:solidFill>
                  <a:srgbClr val="EFEFE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ITLE_AND_BODY_1">
    <p:bg>
      <p:bgPr>
        <a:solidFill>
          <a:srgbClr val="242426"/>
        </a:solidFill>
        <a:effectLst/>
      </p:bgPr>
    </p:bg>
    <p:spTree>
      <p:nvGrpSpPr>
        <p:cNvPr id="1" name="Shape 104"/>
        <p:cNvGrpSpPr/>
        <p:nvPr/>
      </p:nvGrpSpPr>
      <p:grpSpPr>
        <a:xfrm>
          <a:off x="0" y="0"/>
          <a:ext cx="0" cy="0"/>
          <a:chOff x="0" y="0"/>
          <a:chExt cx="0" cy="0"/>
        </a:xfrm>
      </p:grpSpPr>
      <p:sp>
        <p:nvSpPr>
          <p:cNvPr id="105" name="Google Shape;105;p13"/>
          <p:cNvSpPr/>
          <p:nvPr/>
        </p:nvSpPr>
        <p:spPr>
          <a:xfrm>
            <a:off x="-382528" y="1448033"/>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6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3"/>
          <p:cNvSpPr/>
          <p:nvPr/>
        </p:nvSpPr>
        <p:spPr>
          <a:xfrm>
            <a:off x="3395525" y="3107282"/>
            <a:ext cx="902081" cy="1041586"/>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rot="-5400000">
            <a:off x="3455275" y="-554737"/>
            <a:ext cx="1491300" cy="1417800"/>
          </a:xfrm>
          <a:prstGeom prst="pentagon">
            <a:avLst>
              <a:gd name="hf" fmla="val 105146"/>
              <a:gd name="vf" fmla="val 110557"/>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3260424">
            <a:off x="1735656" y="4220617"/>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a:off x="229800" y="123975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a:off x="-1261500" y="33918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a:off x="-1337350" y="302680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8780100" y="47183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114" name="Google Shape;114;p13"/>
          <p:cNvSpPr txBox="1">
            <a:spLocks noGrp="1"/>
          </p:cNvSpPr>
          <p:nvPr>
            <p:ph type="title" idx="2"/>
          </p:nvPr>
        </p:nvSpPr>
        <p:spPr>
          <a:xfrm>
            <a:off x="5885103" y="518488"/>
            <a:ext cx="2514600" cy="599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1800"/>
              <a:buNone/>
              <a:defRPr sz="1800">
                <a:solidFill>
                  <a:srgbClr val="EFEFEF"/>
                </a:solidFill>
              </a:defRPr>
            </a:lvl1pPr>
            <a:lvl2pPr lvl="1" rtl="0">
              <a:spcBef>
                <a:spcPts val="0"/>
              </a:spcBef>
              <a:spcAft>
                <a:spcPts val="0"/>
              </a:spcAft>
              <a:buClr>
                <a:srgbClr val="EFEFEF"/>
              </a:buClr>
              <a:buSzPts val="1800"/>
              <a:buNone/>
              <a:defRPr sz="1800">
                <a:solidFill>
                  <a:srgbClr val="EFEFEF"/>
                </a:solidFill>
              </a:defRPr>
            </a:lvl2pPr>
            <a:lvl3pPr lvl="2" rtl="0">
              <a:spcBef>
                <a:spcPts val="0"/>
              </a:spcBef>
              <a:spcAft>
                <a:spcPts val="0"/>
              </a:spcAft>
              <a:buClr>
                <a:srgbClr val="EFEFEF"/>
              </a:buClr>
              <a:buSzPts val="1800"/>
              <a:buNone/>
              <a:defRPr sz="1800">
                <a:solidFill>
                  <a:srgbClr val="EFEFEF"/>
                </a:solidFill>
              </a:defRPr>
            </a:lvl3pPr>
            <a:lvl4pPr lvl="3" rtl="0">
              <a:spcBef>
                <a:spcPts val="0"/>
              </a:spcBef>
              <a:spcAft>
                <a:spcPts val="0"/>
              </a:spcAft>
              <a:buClr>
                <a:srgbClr val="EFEFEF"/>
              </a:buClr>
              <a:buSzPts val="1800"/>
              <a:buNone/>
              <a:defRPr sz="1800">
                <a:solidFill>
                  <a:srgbClr val="EFEFEF"/>
                </a:solidFill>
              </a:defRPr>
            </a:lvl4pPr>
            <a:lvl5pPr lvl="4" rtl="0">
              <a:spcBef>
                <a:spcPts val="0"/>
              </a:spcBef>
              <a:spcAft>
                <a:spcPts val="0"/>
              </a:spcAft>
              <a:buClr>
                <a:srgbClr val="EFEFEF"/>
              </a:buClr>
              <a:buSzPts val="1800"/>
              <a:buNone/>
              <a:defRPr sz="1800">
                <a:solidFill>
                  <a:srgbClr val="EFEFEF"/>
                </a:solidFill>
              </a:defRPr>
            </a:lvl5pPr>
            <a:lvl6pPr lvl="5" rtl="0">
              <a:spcBef>
                <a:spcPts val="0"/>
              </a:spcBef>
              <a:spcAft>
                <a:spcPts val="0"/>
              </a:spcAft>
              <a:buClr>
                <a:srgbClr val="EFEFEF"/>
              </a:buClr>
              <a:buSzPts val="1800"/>
              <a:buNone/>
              <a:defRPr sz="1800">
                <a:solidFill>
                  <a:srgbClr val="EFEFEF"/>
                </a:solidFill>
              </a:defRPr>
            </a:lvl6pPr>
            <a:lvl7pPr lvl="6" rtl="0">
              <a:spcBef>
                <a:spcPts val="0"/>
              </a:spcBef>
              <a:spcAft>
                <a:spcPts val="0"/>
              </a:spcAft>
              <a:buClr>
                <a:srgbClr val="EFEFEF"/>
              </a:buClr>
              <a:buSzPts val="1800"/>
              <a:buNone/>
              <a:defRPr sz="1800">
                <a:solidFill>
                  <a:srgbClr val="EFEFEF"/>
                </a:solidFill>
              </a:defRPr>
            </a:lvl7pPr>
            <a:lvl8pPr lvl="7" rtl="0">
              <a:spcBef>
                <a:spcPts val="0"/>
              </a:spcBef>
              <a:spcAft>
                <a:spcPts val="0"/>
              </a:spcAft>
              <a:buClr>
                <a:srgbClr val="EFEFEF"/>
              </a:buClr>
              <a:buSzPts val="1800"/>
              <a:buNone/>
              <a:defRPr sz="1800">
                <a:solidFill>
                  <a:srgbClr val="EFEFEF"/>
                </a:solidFill>
              </a:defRPr>
            </a:lvl8pPr>
            <a:lvl9pPr lvl="8" rtl="0">
              <a:spcBef>
                <a:spcPts val="0"/>
              </a:spcBef>
              <a:spcAft>
                <a:spcPts val="0"/>
              </a:spcAft>
              <a:buClr>
                <a:srgbClr val="EFEFEF"/>
              </a:buClr>
              <a:buSzPts val="1800"/>
              <a:buNone/>
              <a:defRPr sz="1800">
                <a:solidFill>
                  <a:srgbClr val="EFEFEF"/>
                </a:solidFill>
              </a:defRPr>
            </a:lvl9pPr>
          </a:lstStyle>
          <a:p>
            <a:endParaRPr/>
          </a:p>
        </p:txBody>
      </p:sp>
      <p:sp>
        <p:nvSpPr>
          <p:cNvPr id="115" name="Google Shape;115;p13"/>
          <p:cNvSpPr txBox="1">
            <a:spLocks noGrp="1"/>
          </p:cNvSpPr>
          <p:nvPr>
            <p:ph type="subTitle" idx="1"/>
          </p:nvPr>
        </p:nvSpPr>
        <p:spPr>
          <a:xfrm>
            <a:off x="5885103" y="975812"/>
            <a:ext cx="2514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a:endParaRPr/>
          </a:p>
        </p:txBody>
      </p:sp>
      <p:sp>
        <p:nvSpPr>
          <p:cNvPr id="116" name="Google Shape;116;p13"/>
          <p:cNvSpPr txBox="1">
            <a:spLocks noGrp="1"/>
          </p:cNvSpPr>
          <p:nvPr>
            <p:ph type="title" idx="3" hasCustomPrompt="1"/>
          </p:nvPr>
        </p:nvSpPr>
        <p:spPr>
          <a:xfrm>
            <a:off x="4779828" y="767038"/>
            <a:ext cx="951000" cy="68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7855B"/>
              </a:buClr>
              <a:buSzPts val="2400"/>
              <a:buNone/>
              <a:defRPr sz="2400">
                <a:solidFill>
                  <a:srgbClr val="F7855B"/>
                </a:solidFill>
              </a:defRPr>
            </a:lvl1pPr>
            <a:lvl2pPr lvl="1" algn="r" rtl="0">
              <a:spcBef>
                <a:spcPts val="0"/>
              </a:spcBef>
              <a:spcAft>
                <a:spcPts val="0"/>
              </a:spcAft>
              <a:buClr>
                <a:srgbClr val="F7855B"/>
              </a:buClr>
              <a:buSzPts val="2400"/>
              <a:buNone/>
              <a:defRPr sz="2400">
                <a:solidFill>
                  <a:srgbClr val="F7855B"/>
                </a:solidFill>
              </a:defRPr>
            </a:lvl2pPr>
            <a:lvl3pPr lvl="2" algn="r" rtl="0">
              <a:spcBef>
                <a:spcPts val="0"/>
              </a:spcBef>
              <a:spcAft>
                <a:spcPts val="0"/>
              </a:spcAft>
              <a:buClr>
                <a:srgbClr val="F7855B"/>
              </a:buClr>
              <a:buSzPts val="2400"/>
              <a:buNone/>
              <a:defRPr sz="2400">
                <a:solidFill>
                  <a:srgbClr val="F7855B"/>
                </a:solidFill>
              </a:defRPr>
            </a:lvl3pPr>
            <a:lvl4pPr lvl="3" algn="r" rtl="0">
              <a:spcBef>
                <a:spcPts val="0"/>
              </a:spcBef>
              <a:spcAft>
                <a:spcPts val="0"/>
              </a:spcAft>
              <a:buClr>
                <a:srgbClr val="F7855B"/>
              </a:buClr>
              <a:buSzPts val="2400"/>
              <a:buNone/>
              <a:defRPr sz="2400">
                <a:solidFill>
                  <a:srgbClr val="F7855B"/>
                </a:solidFill>
              </a:defRPr>
            </a:lvl4pPr>
            <a:lvl5pPr lvl="4" algn="r" rtl="0">
              <a:spcBef>
                <a:spcPts val="0"/>
              </a:spcBef>
              <a:spcAft>
                <a:spcPts val="0"/>
              </a:spcAft>
              <a:buClr>
                <a:srgbClr val="F7855B"/>
              </a:buClr>
              <a:buSzPts val="2400"/>
              <a:buNone/>
              <a:defRPr sz="2400">
                <a:solidFill>
                  <a:srgbClr val="F7855B"/>
                </a:solidFill>
              </a:defRPr>
            </a:lvl5pPr>
            <a:lvl6pPr lvl="5" algn="r" rtl="0">
              <a:spcBef>
                <a:spcPts val="0"/>
              </a:spcBef>
              <a:spcAft>
                <a:spcPts val="0"/>
              </a:spcAft>
              <a:buClr>
                <a:srgbClr val="F7855B"/>
              </a:buClr>
              <a:buSzPts val="2400"/>
              <a:buNone/>
              <a:defRPr sz="2400">
                <a:solidFill>
                  <a:srgbClr val="F7855B"/>
                </a:solidFill>
              </a:defRPr>
            </a:lvl6pPr>
            <a:lvl7pPr lvl="6" algn="r" rtl="0">
              <a:spcBef>
                <a:spcPts val="0"/>
              </a:spcBef>
              <a:spcAft>
                <a:spcPts val="0"/>
              </a:spcAft>
              <a:buClr>
                <a:srgbClr val="F7855B"/>
              </a:buClr>
              <a:buSzPts val="2400"/>
              <a:buNone/>
              <a:defRPr sz="2400">
                <a:solidFill>
                  <a:srgbClr val="F7855B"/>
                </a:solidFill>
              </a:defRPr>
            </a:lvl7pPr>
            <a:lvl8pPr lvl="7" algn="r" rtl="0">
              <a:spcBef>
                <a:spcPts val="0"/>
              </a:spcBef>
              <a:spcAft>
                <a:spcPts val="0"/>
              </a:spcAft>
              <a:buClr>
                <a:srgbClr val="F7855B"/>
              </a:buClr>
              <a:buSzPts val="2400"/>
              <a:buNone/>
              <a:defRPr sz="2400">
                <a:solidFill>
                  <a:srgbClr val="F7855B"/>
                </a:solidFill>
              </a:defRPr>
            </a:lvl8pPr>
            <a:lvl9pPr lvl="8" algn="r" rtl="0">
              <a:spcBef>
                <a:spcPts val="0"/>
              </a:spcBef>
              <a:spcAft>
                <a:spcPts val="0"/>
              </a:spcAft>
              <a:buClr>
                <a:srgbClr val="F7855B"/>
              </a:buClr>
              <a:buSzPts val="2400"/>
              <a:buNone/>
              <a:defRPr sz="2400">
                <a:solidFill>
                  <a:srgbClr val="F7855B"/>
                </a:solidFill>
              </a:defRPr>
            </a:lvl9pPr>
          </a:lstStyle>
          <a:p>
            <a:r>
              <a:t>xx%</a:t>
            </a:r>
          </a:p>
        </p:txBody>
      </p:sp>
      <p:sp>
        <p:nvSpPr>
          <p:cNvPr id="117" name="Google Shape;117;p13"/>
          <p:cNvSpPr txBox="1">
            <a:spLocks noGrp="1"/>
          </p:cNvSpPr>
          <p:nvPr>
            <p:ph type="title" idx="4"/>
          </p:nvPr>
        </p:nvSpPr>
        <p:spPr>
          <a:xfrm>
            <a:off x="5885103" y="1543988"/>
            <a:ext cx="2514600" cy="599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1800"/>
              <a:buNone/>
              <a:defRPr sz="1800">
                <a:solidFill>
                  <a:srgbClr val="EFEFEF"/>
                </a:solidFill>
              </a:defRPr>
            </a:lvl1pPr>
            <a:lvl2pPr lvl="1" rtl="0">
              <a:spcBef>
                <a:spcPts val="0"/>
              </a:spcBef>
              <a:spcAft>
                <a:spcPts val="0"/>
              </a:spcAft>
              <a:buClr>
                <a:srgbClr val="EFEFEF"/>
              </a:buClr>
              <a:buSzPts val="1800"/>
              <a:buNone/>
              <a:defRPr sz="1800">
                <a:solidFill>
                  <a:srgbClr val="EFEFEF"/>
                </a:solidFill>
              </a:defRPr>
            </a:lvl2pPr>
            <a:lvl3pPr lvl="2" rtl="0">
              <a:spcBef>
                <a:spcPts val="0"/>
              </a:spcBef>
              <a:spcAft>
                <a:spcPts val="0"/>
              </a:spcAft>
              <a:buClr>
                <a:srgbClr val="EFEFEF"/>
              </a:buClr>
              <a:buSzPts val="1800"/>
              <a:buNone/>
              <a:defRPr sz="1800">
                <a:solidFill>
                  <a:srgbClr val="EFEFEF"/>
                </a:solidFill>
              </a:defRPr>
            </a:lvl3pPr>
            <a:lvl4pPr lvl="3" rtl="0">
              <a:spcBef>
                <a:spcPts val="0"/>
              </a:spcBef>
              <a:spcAft>
                <a:spcPts val="0"/>
              </a:spcAft>
              <a:buClr>
                <a:srgbClr val="EFEFEF"/>
              </a:buClr>
              <a:buSzPts val="1800"/>
              <a:buNone/>
              <a:defRPr sz="1800">
                <a:solidFill>
                  <a:srgbClr val="EFEFEF"/>
                </a:solidFill>
              </a:defRPr>
            </a:lvl4pPr>
            <a:lvl5pPr lvl="4" rtl="0">
              <a:spcBef>
                <a:spcPts val="0"/>
              </a:spcBef>
              <a:spcAft>
                <a:spcPts val="0"/>
              </a:spcAft>
              <a:buClr>
                <a:srgbClr val="EFEFEF"/>
              </a:buClr>
              <a:buSzPts val="1800"/>
              <a:buNone/>
              <a:defRPr sz="1800">
                <a:solidFill>
                  <a:srgbClr val="EFEFEF"/>
                </a:solidFill>
              </a:defRPr>
            </a:lvl5pPr>
            <a:lvl6pPr lvl="5" rtl="0">
              <a:spcBef>
                <a:spcPts val="0"/>
              </a:spcBef>
              <a:spcAft>
                <a:spcPts val="0"/>
              </a:spcAft>
              <a:buClr>
                <a:srgbClr val="EFEFEF"/>
              </a:buClr>
              <a:buSzPts val="1800"/>
              <a:buNone/>
              <a:defRPr sz="1800">
                <a:solidFill>
                  <a:srgbClr val="EFEFEF"/>
                </a:solidFill>
              </a:defRPr>
            </a:lvl6pPr>
            <a:lvl7pPr lvl="6" rtl="0">
              <a:spcBef>
                <a:spcPts val="0"/>
              </a:spcBef>
              <a:spcAft>
                <a:spcPts val="0"/>
              </a:spcAft>
              <a:buClr>
                <a:srgbClr val="EFEFEF"/>
              </a:buClr>
              <a:buSzPts val="1800"/>
              <a:buNone/>
              <a:defRPr sz="1800">
                <a:solidFill>
                  <a:srgbClr val="EFEFEF"/>
                </a:solidFill>
              </a:defRPr>
            </a:lvl7pPr>
            <a:lvl8pPr lvl="7" rtl="0">
              <a:spcBef>
                <a:spcPts val="0"/>
              </a:spcBef>
              <a:spcAft>
                <a:spcPts val="0"/>
              </a:spcAft>
              <a:buClr>
                <a:srgbClr val="EFEFEF"/>
              </a:buClr>
              <a:buSzPts val="1800"/>
              <a:buNone/>
              <a:defRPr sz="1800">
                <a:solidFill>
                  <a:srgbClr val="EFEFEF"/>
                </a:solidFill>
              </a:defRPr>
            </a:lvl8pPr>
            <a:lvl9pPr lvl="8" rtl="0">
              <a:spcBef>
                <a:spcPts val="0"/>
              </a:spcBef>
              <a:spcAft>
                <a:spcPts val="0"/>
              </a:spcAft>
              <a:buClr>
                <a:srgbClr val="EFEFEF"/>
              </a:buClr>
              <a:buSzPts val="1800"/>
              <a:buNone/>
              <a:defRPr sz="1800">
                <a:solidFill>
                  <a:srgbClr val="EFEFEF"/>
                </a:solidFill>
              </a:defRPr>
            </a:lvl9pPr>
          </a:lstStyle>
          <a:p>
            <a:endParaRPr/>
          </a:p>
        </p:txBody>
      </p:sp>
      <p:sp>
        <p:nvSpPr>
          <p:cNvPr id="118" name="Google Shape;118;p13"/>
          <p:cNvSpPr txBox="1">
            <a:spLocks noGrp="1"/>
          </p:cNvSpPr>
          <p:nvPr>
            <p:ph type="subTitle" idx="5"/>
          </p:nvPr>
        </p:nvSpPr>
        <p:spPr>
          <a:xfrm>
            <a:off x="5885103" y="2001312"/>
            <a:ext cx="2514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a:endParaRPr/>
          </a:p>
        </p:txBody>
      </p:sp>
      <p:sp>
        <p:nvSpPr>
          <p:cNvPr id="119" name="Google Shape;119;p13"/>
          <p:cNvSpPr txBox="1">
            <a:spLocks noGrp="1"/>
          </p:cNvSpPr>
          <p:nvPr>
            <p:ph type="title" idx="6" hasCustomPrompt="1"/>
          </p:nvPr>
        </p:nvSpPr>
        <p:spPr>
          <a:xfrm>
            <a:off x="4779828" y="1792538"/>
            <a:ext cx="951000" cy="68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7855B"/>
              </a:buClr>
              <a:buSzPts val="2400"/>
              <a:buNone/>
              <a:defRPr sz="2400">
                <a:solidFill>
                  <a:srgbClr val="F7855B"/>
                </a:solidFill>
              </a:defRPr>
            </a:lvl1pPr>
            <a:lvl2pPr lvl="1" algn="r" rtl="0">
              <a:spcBef>
                <a:spcPts val="0"/>
              </a:spcBef>
              <a:spcAft>
                <a:spcPts val="0"/>
              </a:spcAft>
              <a:buClr>
                <a:srgbClr val="F7855B"/>
              </a:buClr>
              <a:buSzPts val="2400"/>
              <a:buNone/>
              <a:defRPr sz="2400">
                <a:solidFill>
                  <a:srgbClr val="F7855B"/>
                </a:solidFill>
              </a:defRPr>
            </a:lvl2pPr>
            <a:lvl3pPr lvl="2" algn="r" rtl="0">
              <a:spcBef>
                <a:spcPts val="0"/>
              </a:spcBef>
              <a:spcAft>
                <a:spcPts val="0"/>
              </a:spcAft>
              <a:buClr>
                <a:srgbClr val="F7855B"/>
              </a:buClr>
              <a:buSzPts val="2400"/>
              <a:buNone/>
              <a:defRPr sz="2400">
                <a:solidFill>
                  <a:srgbClr val="F7855B"/>
                </a:solidFill>
              </a:defRPr>
            </a:lvl3pPr>
            <a:lvl4pPr lvl="3" algn="r" rtl="0">
              <a:spcBef>
                <a:spcPts val="0"/>
              </a:spcBef>
              <a:spcAft>
                <a:spcPts val="0"/>
              </a:spcAft>
              <a:buClr>
                <a:srgbClr val="F7855B"/>
              </a:buClr>
              <a:buSzPts val="2400"/>
              <a:buNone/>
              <a:defRPr sz="2400">
                <a:solidFill>
                  <a:srgbClr val="F7855B"/>
                </a:solidFill>
              </a:defRPr>
            </a:lvl4pPr>
            <a:lvl5pPr lvl="4" algn="r" rtl="0">
              <a:spcBef>
                <a:spcPts val="0"/>
              </a:spcBef>
              <a:spcAft>
                <a:spcPts val="0"/>
              </a:spcAft>
              <a:buClr>
                <a:srgbClr val="F7855B"/>
              </a:buClr>
              <a:buSzPts val="2400"/>
              <a:buNone/>
              <a:defRPr sz="2400">
                <a:solidFill>
                  <a:srgbClr val="F7855B"/>
                </a:solidFill>
              </a:defRPr>
            </a:lvl5pPr>
            <a:lvl6pPr lvl="5" algn="r" rtl="0">
              <a:spcBef>
                <a:spcPts val="0"/>
              </a:spcBef>
              <a:spcAft>
                <a:spcPts val="0"/>
              </a:spcAft>
              <a:buClr>
                <a:srgbClr val="F7855B"/>
              </a:buClr>
              <a:buSzPts val="2400"/>
              <a:buNone/>
              <a:defRPr sz="2400">
                <a:solidFill>
                  <a:srgbClr val="F7855B"/>
                </a:solidFill>
              </a:defRPr>
            </a:lvl6pPr>
            <a:lvl7pPr lvl="6" algn="r" rtl="0">
              <a:spcBef>
                <a:spcPts val="0"/>
              </a:spcBef>
              <a:spcAft>
                <a:spcPts val="0"/>
              </a:spcAft>
              <a:buClr>
                <a:srgbClr val="F7855B"/>
              </a:buClr>
              <a:buSzPts val="2400"/>
              <a:buNone/>
              <a:defRPr sz="2400">
                <a:solidFill>
                  <a:srgbClr val="F7855B"/>
                </a:solidFill>
              </a:defRPr>
            </a:lvl7pPr>
            <a:lvl8pPr lvl="7" algn="r" rtl="0">
              <a:spcBef>
                <a:spcPts val="0"/>
              </a:spcBef>
              <a:spcAft>
                <a:spcPts val="0"/>
              </a:spcAft>
              <a:buClr>
                <a:srgbClr val="F7855B"/>
              </a:buClr>
              <a:buSzPts val="2400"/>
              <a:buNone/>
              <a:defRPr sz="2400">
                <a:solidFill>
                  <a:srgbClr val="F7855B"/>
                </a:solidFill>
              </a:defRPr>
            </a:lvl8pPr>
            <a:lvl9pPr lvl="8" algn="r" rtl="0">
              <a:spcBef>
                <a:spcPts val="0"/>
              </a:spcBef>
              <a:spcAft>
                <a:spcPts val="0"/>
              </a:spcAft>
              <a:buClr>
                <a:srgbClr val="F7855B"/>
              </a:buClr>
              <a:buSzPts val="2400"/>
              <a:buNone/>
              <a:defRPr sz="2400">
                <a:solidFill>
                  <a:srgbClr val="F7855B"/>
                </a:solidFill>
              </a:defRPr>
            </a:lvl9pPr>
          </a:lstStyle>
          <a:p>
            <a:r>
              <a:t>xx%</a:t>
            </a:r>
          </a:p>
        </p:txBody>
      </p:sp>
      <p:sp>
        <p:nvSpPr>
          <p:cNvPr id="120" name="Google Shape;120;p13"/>
          <p:cNvSpPr txBox="1">
            <a:spLocks noGrp="1"/>
          </p:cNvSpPr>
          <p:nvPr>
            <p:ph type="title" idx="7"/>
          </p:nvPr>
        </p:nvSpPr>
        <p:spPr>
          <a:xfrm>
            <a:off x="5885103" y="2569488"/>
            <a:ext cx="2514600" cy="599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1800"/>
              <a:buNone/>
              <a:defRPr sz="1800">
                <a:solidFill>
                  <a:srgbClr val="EFEFEF"/>
                </a:solidFill>
              </a:defRPr>
            </a:lvl1pPr>
            <a:lvl2pPr lvl="1" rtl="0">
              <a:spcBef>
                <a:spcPts val="0"/>
              </a:spcBef>
              <a:spcAft>
                <a:spcPts val="0"/>
              </a:spcAft>
              <a:buClr>
                <a:srgbClr val="EFEFEF"/>
              </a:buClr>
              <a:buSzPts val="1800"/>
              <a:buNone/>
              <a:defRPr sz="1800">
                <a:solidFill>
                  <a:srgbClr val="EFEFEF"/>
                </a:solidFill>
              </a:defRPr>
            </a:lvl2pPr>
            <a:lvl3pPr lvl="2" rtl="0">
              <a:spcBef>
                <a:spcPts val="0"/>
              </a:spcBef>
              <a:spcAft>
                <a:spcPts val="0"/>
              </a:spcAft>
              <a:buClr>
                <a:srgbClr val="EFEFEF"/>
              </a:buClr>
              <a:buSzPts val="1800"/>
              <a:buNone/>
              <a:defRPr sz="1800">
                <a:solidFill>
                  <a:srgbClr val="EFEFEF"/>
                </a:solidFill>
              </a:defRPr>
            </a:lvl3pPr>
            <a:lvl4pPr lvl="3" rtl="0">
              <a:spcBef>
                <a:spcPts val="0"/>
              </a:spcBef>
              <a:spcAft>
                <a:spcPts val="0"/>
              </a:spcAft>
              <a:buClr>
                <a:srgbClr val="EFEFEF"/>
              </a:buClr>
              <a:buSzPts val="1800"/>
              <a:buNone/>
              <a:defRPr sz="1800">
                <a:solidFill>
                  <a:srgbClr val="EFEFEF"/>
                </a:solidFill>
              </a:defRPr>
            </a:lvl4pPr>
            <a:lvl5pPr lvl="4" rtl="0">
              <a:spcBef>
                <a:spcPts val="0"/>
              </a:spcBef>
              <a:spcAft>
                <a:spcPts val="0"/>
              </a:spcAft>
              <a:buClr>
                <a:srgbClr val="EFEFEF"/>
              </a:buClr>
              <a:buSzPts val="1800"/>
              <a:buNone/>
              <a:defRPr sz="1800">
                <a:solidFill>
                  <a:srgbClr val="EFEFEF"/>
                </a:solidFill>
              </a:defRPr>
            </a:lvl5pPr>
            <a:lvl6pPr lvl="5" rtl="0">
              <a:spcBef>
                <a:spcPts val="0"/>
              </a:spcBef>
              <a:spcAft>
                <a:spcPts val="0"/>
              </a:spcAft>
              <a:buClr>
                <a:srgbClr val="EFEFEF"/>
              </a:buClr>
              <a:buSzPts val="1800"/>
              <a:buNone/>
              <a:defRPr sz="1800">
                <a:solidFill>
                  <a:srgbClr val="EFEFEF"/>
                </a:solidFill>
              </a:defRPr>
            </a:lvl6pPr>
            <a:lvl7pPr lvl="6" rtl="0">
              <a:spcBef>
                <a:spcPts val="0"/>
              </a:spcBef>
              <a:spcAft>
                <a:spcPts val="0"/>
              </a:spcAft>
              <a:buClr>
                <a:srgbClr val="EFEFEF"/>
              </a:buClr>
              <a:buSzPts val="1800"/>
              <a:buNone/>
              <a:defRPr sz="1800">
                <a:solidFill>
                  <a:srgbClr val="EFEFEF"/>
                </a:solidFill>
              </a:defRPr>
            </a:lvl7pPr>
            <a:lvl8pPr lvl="7" rtl="0">
              <a:spcBef>
                <a:spcPts val="0"/>
              </a:spcBef>
              <a:spcAft>
                <a:spcPts val="0"/>
              </a:spcAft>
              <a:buClr>
                <a:srgbClr val="EFEFEF"/>
              </a:buClr>
              <a:buSzPts val="1800"/>
              <a:buNone/>
              <a:defRPr sz="1800">
                <a:solidFill>
                  <a:srgbClr val="EFEFEF"/>
                </a:solidFill>
              </a:defRPr>
            </a:lvl8pPr>
            <a:lvl9pPr lvl="8" rtl="0">
              <a:spcBef>
                <a:spcPts val="0"/>
              </a:spcBef>
              <a:spcAft>
                <a:spcPts val="0"/>
              </a:spcAft>
              <a:buClr>
                <a:srgbClr val="EFEFEF"/>
              </a:buClr>
              <a:buSzPts val="1800"/>
              <a:buNone/>
              <a:defRPr sz="1800">
                <a:solidFill>
                  <a:srgbClr val="EFEFEF"/>
                </a:solidFill>
              </a:defRPr>
            </a:lvl9pPr>
          </a:lstStyle>
          <a:p>
            <a:endParaRPr/>
          </a:p>
        </p:txBody>
      </p:sp>
      <p:sp>
        <p:nvSpPr>
          <p:cNvPr id="121" name="Google Shape;121;p13"/>
          <p:cNvSpPr txBox="1">
            <a:spLocks noGrp="1"/>
          </p:cNvSpPr>
          <p:nvPr>
            <p:ph type="subTitle" idx="8"/>
          </p:nvPr>
        </p:nvSpPr>
        <p:spPr>
          <a:xfrm>
            <a:off x="5885103" y="3026812"/>
            <a:ext cx="2514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a:endParaRPr/>
          </a:p>
        </p:txBody>
      </p:sp>
      <p:sp>
        <p:nvSpPr>
          <p:cNvPr id="122" name="Google Shape;122;p13"/>
          <p:cNvSpPr txBox="1">
            <a:spLocks noGrp="1"/>
          </p:cNvSpPr>
          <p:nvPr>
            <p:ph type="title" idx="9" hasCustomPrompt="1"/>
          </p:nvPr>
        </p:nvSpPr>
        <p:spPr>
          <a:xfrm>
            <a:off x="4779828" y="2818038"/>
            <a:ext cx="951000" cy="68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7855B"/>
              </a:buClr>
              <a:buSzPts val="2400"/>
              <a:buNone/>
              <a:defRPr sz="2400">
                <a:solidFill>
                  <a:srgbClr val="F7855B"/>
                </a:solidFill>
              </a:defRPr>
            </a:lvl1pPr>
            <a:lvl2pPr lvl="1" algn="r" rtl="0">
              <a:spcBef>
                <a:spcPts val="0"/>
              </a:spcBef>
              <a:spcAft>
                <a:spcPts val="0"/>
              </a:spcAft>
              <a:buClr>
                <a:srgbClr val="F7855B"/>
              </a:buClr>
              <a:buSzPts val="2400"/>
              <a:buNone/>
              <a:defRPr sz="2400">
                <a:solidFill>
                  <a:srgbClr val="F7855B"/>
                </a:solidFill>
              </a:defRPr>
            </a:lvl2pPr>
            <a:lvl3pPr lvl="2" algn="r" rtl="0">
              <a:spcBef>
                <a:spcPts val="0"/>
              </a:spcBef>
              <a:spcAft>
                <a:spcPts val="0"/>
              </a:spcAft>
              <a:buClr>
                <a:srgbClr val="F7855B"/>
              </a:buClr>
              <a:buSzPts val="2400"/>
              <a:buNone/>
              <a:defRPr sz="2400">
                <a:solidFill>
                  <a:srgbClr val="F7855B"/>
                </a:solidFill>
              </a:defRPr>
            </a:lvl3pPr>
            <a:lvl4pPr lvl="3" algn="r" rtl="0">
              <a:spcBef>
                <a:spcPts val="0"/>
              </a:spcBef>
              <a:spcAft>
                <a:spcPts val="0"/>
              </a:spcAft>
              <a:buClr>
                <a:srgbClr val="F7855B"/>
              </a:buClr>
              <a:buSzPts val="2400"/>
              <a:buNone/>
              <a:defRPr sz="2400">
                <a:solidFill>
                  <a:srgbClr val="F7855B"/>
                </a:solidFill>
              </a:defRPr>
            </a:lvl4pPr>
            <a:lvl5pPr lvl="4" algn="r" rtl="0">
              <a:spcBef>
                <a:spcPts val="0"/>
              </a:spcBef>
              <a:spcAft>
                <a:spcPts val="0"/>
              </a:spcAft>
              <a:buClr>
                <a:srgbClr val="F7855B"/>
              </a:buClr>
              <a:buSzPts val="2400"/>
              <a:buNone/>
              <a:defRPr sz="2400">
                <a:solidFill>
                  <a:srgbClr val="F7855B"/>
                </a:solidFill>
              </a:defRPr>
            </a:lvl5pPr>
            <a:lvl6pPr lvl="5" algn="r" rtl="0">
              <a:spcBef>
                <a:spcPts val="0"/>
              </a:spcBef>
              <a:spcAft>
                <a:spcPts val="0"/>
              </a:spcAft>
              <a:buClr>
                <a:srgbClr val="F7855B"/>
              </a:buClr>
              <a:buSzPts val="2400"/>
              <a:buNone/>
              <a:defRPr sz="2400">
                <a:solidFill>
                  <a:srgbClr val="F7855B"/>
                </a:solidFill>
              </a:defRPr>
            </a:lvl6pPr>
            <a:lvl7pPr lvl="6" algn="r" rtl="0">
              <a:spcBef>
                <a:spcPts val="0"/>
              </a:spcBef>
              <a:spcAft>
                <a:spcPts val="0"/>
              </a:spcAft>
              <a:buClr>
                <a:srgbClr val="F7855B"/>
              </a:buClr>
              <a:buSzPts val="2400"/>
              <a:buNone/>
              <a:defRPr sz="2400">
                <a:solidFill>
                  <a:srgbClr val="F7855B"/>
                </a:solidFill>
              </a:defRPr>
            </a:lvl7pPr>
            <a:lvl8pPr lvl="7" algn="r" rtl="0">
              <a:spcBef>
                <a:spcPts val="0"/>
              </a:spcBef>
              <a:spcAft>
                <a:spcPts val="0"/>
              </a:spcAft>
              <a:buClr>
                <a:srgbClr val="F7855B"/>
              </a:buClr>
              <a:buSzPts val="2400"/>
              <a:buNone/>
              <a:defRPr sz="2400">
                <a:solidFill>
                  <a:srgbClr val="F7855B"/>
                </a:solidFill>
              </a:defRPr>
            </a:lvl8pPr>
            <a:lvl9pPr lvl="8" algn="r" rtl="0">
              <a:spcBef>
                <a:spcPts val="0"/>
              </a:spcBef>
              <a:spcAft>
                <a:spcPts val="0"/>
              </a:spcAft>
              <a:buClr>
                <a:srgbClr val="F7855B"/>
              </a:buClr>
              <a:buSzPts val="2400"/>
              <a:buNone/>
              <a:defRPr sz="2400">
                <a:solidFill>
                  <a:srgbClr val="F7855B"/>
                </a:solidFill>
              </a:defRPr>
            </a:lvl9pPr>
          </a:lstStyle>
          <a:p>
            <a:r>
              <a:t>xx%</a:t>
            </a:r>
          </a:p>
        </p:txBody>
      </p:sp>
      <p:sp>
        <p:nvSpPr>
          <p:cNvPr id="123" name="Google Shape;123;p13"/>
          <p:cNvSpPr txBox="1">
            <a:spLocks noGrp="1"/>
          </p:cNvSpPr>
          <p:nvPr>
            <p:ph type="title" idx="13"/>
          </p:nvPr>
        </p:nvSpPr>
        <p:spPr>
          <a:xfrm>
            <a:off x="5885103" y="3594988"/>
            <a:ext cx="2514600" cy="599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1800"/>
              <a:buNone/>
              <a:defRPr sz="1800">
                <a:solidFill>
                  <a:srgbClr val="EFEFEF"/>
                </a:solidFill>
              </a:defRPr>
            </a:lvl1pPr>
            <a:lvl2pPr lvl="1" rtl="0">
              <a:spcBef>
                <a:spcPts val="0"/>
              </a:spcBef>
              <a:spcAft>
                <a:spcPts val="0"/>
              </a:spcAft>
              <a:buClr>
                <a:srgbClr val="EFEFEF"/>
              </a:buClr>
              <a:buSzPts val="1800"/>
              <a:buNone/>
              <a:defRPr sz="1800">
                <a:solidFill>
                  <a:srgbClr val="EFEFEF"/>
                </a:solidFill>
              </a:defRPr>
            </a:lvl2pPr>
            <a:lvl3pPr lvl="2" rtl="0">
              <a:spcBef>
                <a:spcPts val="0"/>
              </a:spcBef>
              <a:spcAft>
                <a:spcPts val="0"/>
              </a:spcAft>
              <a:buClr>
                <a:srgbClr val="EFEFEF"/>
              </a:buClr>
              <a:buSzPts val="1800"/>
              <a:buNone/>
              <a:defRPr sz="1800">
                <a:solidFill>
                  <a:srgbClr val="EFEFEF"/>
                </a:solidFill>
              </a:defRPr>
            </a:lvl3pPr>
            <a:lvl4pPr lvl="3" rtl="0">
              <a:spcBef>
                <a:spcPts val="0"/>
              </a:spcBef>
              <a:spcAft>
                <a:spcPts val="0"/>
              </a:spcAft>
              <a:buClr>
                <a:srgbClr val="EFEFEF"/>
              </a:buClr>
              <a:buSzPts val="1800"/>
              <a:buNone/>
              <a:defRPr sz="1800">
                <a:solidFill>
                  <a:srgbClr val="EFEFEF"/>
                </a:solidFill>
              </a:defRPr>
            </a:lvl4pPr>
            <a:lvl5pPr lvl="4" rtl="0">
              <a:spcBef>
                <a:spcPts val="0"/>
              </a:spcBef>
              <a:spcAft>
                <a:spcPts val="0"/>
              </a:spcAft>
              <a:buClr>
                <a:srgbClr val="EFEFEF"/>
              </a:buClr>
              <a:buSzPts val="1800"/>
              <a:buNone/>
              <a:defRPr sz="1800">
                <a:solidFill>
                  <a:srgbClr val="EFEFEF"/>
                </a:solidFill>
              </a:defRPr>
            </a:lvl5pPr>
            <a:lvl6pPr lvl="5" rtl="0">
              <a:spcBef>
                <a:spcPts val="0"/>
              </a:spcBef>
              <a:spcAft>
                <a:spcPts val="0"/>
              </a:spcAft>
              <a:buClr>
                <a:srgbClr val="EFEFEF"/>
              </a:buClr>
              <a:buSzPts val="1800"/>
              <a:buNone/>
              <a:defRPr sz="1800">
                <a:solidFill>
                  <a:srgbClr val="EFEFEF"/>
                </a:solidFill>
              </a:defRPr>
            </a:lvl6pPr>
            <a:lvl7pPr lvl="6" rtl="0">
              <a:spcBef>
                <a:spcPts val="0"/>
              </a:spcBef>
              <a:spcAft>
                <a:spcPts val="0"/>
              </a:spcAft>
              <a:buClr>
                <a:srgbClr val="EFEFEF"/>
              </a:buClr>
              <a:buSzPts val="1800"/>
              <a:buNone/>
              <a:defRPr sz="1800">
                <a:solidFill>
                  <a:srgbClr val="EFEFEF"/>
                </a:solidFill>
              </a:defRPr>
            </a:lvl7pPr>
            <a:lvl8pPr lvl="7" rtl="0">
              <a:spcBef>
                <a:spcPts val="0"/>
              </a:spcBef>
              <a:spcAft>
                <a:spcPts val="0"/>
              </a:spcAft>
              <a:buClr>
                <a:srgbClr val="EFEFEF"/>
              </a:buClr>
              <a:buSzPts val="1800"/>
              <a:buNone/>
              <a:defRPr sz="1800">
                <a:solidFill>
                  <a:srgbClr val="EFEFEF"/>
                </a:solidFill>
              </a:defRPr>
            </a:lvl8pPr>
            <a:lvl9pPr lvl="8" rtl="0">
              <a:spcBef>
                <a:spcPts val="0"/>
              </a:spcBef>
              <a:spcAft>
                <a:spcPts val="0"/>
              </a:spcAft>
              <a:buClr>
                <a:srgbClr val="EFEFEF"/>
              </a:buClr>
              <a:buSzPts val="1800"/>
              <a:buNone/>
              <a:defRPr sz="1800">
                <a:solidFill>
                  <a:srgbClr val="EFEFEF"/>
                </a:solidFill>
              </a:defRPr>
            </a:lvl9pPr>
          </a:lstStyle>
          <a:p>
            <a:endParaRPr/>
          </a:p>
        </p:txBody>
      </p:sp>
      <p:sp>
        <p:nvSpPr>
          <p:cNvPr id="124" name="Google Shape;124;p13"/>
          <p:cNvSpPr txBox="1">
            <a:spLocks noGrp="1"/>
          </p:cNvSpPr>
          <p:nvPr>
            <p:ph type="subTitle" idx="14"/>
          </p:nvPr>
        </p:nvSpPr>
        <p:spPr>
          <a:xfrm>
            <a:off x="5885103" y="4052312"/>
            <a:ext cx="2514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a:endParaRPr/>
          </a:p>
        </p:txBody>
      </p:sp>
      <p:sp>
        <p:nvSpPr>
          <p:cNvPr id="125" name="Google Shape;125;p13"/>
          <p:cNvSpPr txBox="1">
            <a:spLocks noGrp="1"/>
          </p:cNvSpPr>
          <p:nvPr>
            <p:ph type="title" idx="15" hasCustomPrompt="1"/>
          </p:nvPr>
        </p:nvSpPr>
        <p:spPr>
          <a:xfrm>
            <a:off x="4779828" y="3843538"/>
            <a:ext cx="951000" cy="6861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7855B"/>
              </a:buClr>
              <a:buSzPts val="2400"/>
              <a:buNone/>
              <a:defRPr sz="2400">
                <a:solidFill>
                  <a:srgbClr val="F7855B"/>
                </a:solidFill>
              </a:defRPr>
            </a:lvl1pPr>
            <a:lvl2pPr lvl="1" algn="r" rtl="0">
              <a:spcBef>
                <a:spcPts val="0"/>
              </a:spcBef>
              <a:spcAft>
                <a:spcPts val="0"/>
              </a:spcAft>
              <a:buClr>
                <a:srgbClr val="F7855B"/>
              </a:buClr>
              <a:buSzPts val="2400"/>
              <a:buNone/>
              <a:defRPr sz="2400">
                <a:solidFill>
                  <a:srgbClr val="F7855B"/>
                </a:solidFill>
              </a:defRPr>
            </a:lvl2pPr>
            <a:lvl3pPr lvl="2" algn="r" rtl="0">
              <a:spcBef>
                <a:spcPts val="0"/>
              </a:spcBef>
              <a:spcAft>
                <a:spcPts val="0"/>
              </a:spcAft>
              <a:buClr>
                <a:srgbClr val="F7855B"/>
              </a:buClr>
              <a:buSzPts val="2400"/>
              <a:buNone/>
              <a:defRPr sz="2400">
                <a:solidFill>
                  <a:srgbClr val="F7855B"/>
                </a:solidFill>
              </a:defRPr>
            </a:lvl3pPr>
            <a:lvl4pPr lvl="3" algn="r" rtl="0">
              <a:spcBef>
                <a:spcPts val="0"/>
              </a:spcBef>
              <a:spcAft>
                <a:spcPts val="0"/>
              </a:spcAft>
              <a:buClr>
                <a:srgbClr val="F7855B"/>
              </a:buClr>
              <a:buSzPts val="2400"/>
              <a:buNone/>
              <a:defRPr sz="2400">
                <a:solidFill>
                  <a:srgbClr val="F7855B"/>
                </a:solidFill>
              </a:defRPr>
            </a:lvl4pPr>
            <a:lvl5pPr lvl="4" algn="r" rtl="0">
              <a:spcBef>
                <a:spcPts val="0"/>
              </a:spcBef>
              <a:spcAft>
                <a:spcPts val="0"/>
              </a:spcAft>
              <a:buClr>
                <a:srgbClr val="F7855B"/>
              </a:buClr>
              <a:buSzPts val="2400"/>
              <a:buNone/>
              <a:defRPr sz="2400">
                <a:solidFill>
                  <a:srgbClr val="F7855B"/>
                </a:solidFill>
              </a:defRPr>
            </a:lvl5pPr>
            <a:lvl6pPr lvl="5" algn="r" rtl="0">
              <a:spcBef>
                <a:spcPts val="0"/>
              </a:spcBef>
              <a:spcAft>
                <a:spcPts val="0"/>
              </a:spcAft>
              <a:buClr>
                <a:srgbClr val="F7855B"/>
              </a:buClr>
              <a:buSzPts val="2400"/>
              <a:buNone/>
              <a:defRPr sz="2400">
                <a:solidFill>
                  <a:srgbClr val="F7855B"/>
                </a:solidFill>
              </a:defRPr>
            </a:lvl6pPr>
            <a:lvl7pPr lvl="6" algn="r" rtl="0">
              <a:spcBef>
                <a:spcPts val="0"/>
              </a:spcBef>
              <a:spcAft>
                <a:spcPts val="0"/>
              </a:spcAft>
              <a:buClr>
                <a:srgbClr val="F7855B"/>
              </a:buClr>
              <a:buSzPts val="2400"/>
              <a:buNone/>
              <a:defRPr sz="2400">
                <a:solidFill>
                  <a:srgbClr val="F7855B"/>
                </a:solidFill>
              </a:defRPr>
            </a:lvl7pPr>
            <a:lvl8pPr lvl="7" algn="r" rtl="0">
              <a:spcBef>
                <a:spcPts val="0"/>
              </a:spcBef>
              <a:spcAft>
                <a:spcPts val="0"/>
              </a:spcAft>
              <a:buClr>
                <a:srgbClr val="F7855B"/>
              </a:buClr>
              <a:buSzPts val="2400"/>
              <a:buNone/>
              <a:defRPr sz="2400">
                <a:solidFill>
                  <a:srgbClr val="F7855B"/>
                </a:solidFill>
              </a:defRPr>
            </a:lvl8pPr>
            <a:lvl9pPr lvl="8" algn="r" rtl="0">
              <a:spcBef>
                <a:spcPts val="0"/>
              </a:spcBef>
              <a:spcAft>
                <a:spcPts val="0"/>
              </a:spcAft>
              <a:buClr>
                <a:srgbClr val="F7855B"/>
              </a:buClr>
              <a:buSzPts val="2400"/>
              <a:buNone/>
              <a:defRPr sz="2400">
                <a:solidFill>
                  <a:srgbClr val="F7855B"/>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rgbClr val="242426"/>
        </a:solidFill>
        <a:effectLst/>
      </p:bgPr>
    </p:bg>
    <p:spTree>
      <p:nvGrpSpPr>
        <p:cNvPr id="1" name="Shape 126"/>
        <p:cNvGrpSpPr/>
        <p:nvPr/>
      </p:nvGrpSpPr>
      <p:grpSpPr>
        <a:xfrm>
          <a:off x="0" y="0"/>
          <a:ext cx="0" cy="0"/>
          <a:chOff x="0" y="0"/>
          <a:chExt cx="0" cy="0"/>
        </a:xfrm>
      </p:grpSpPr>
      <p:sp>
        <p:nvSpPr>
          <p:cNvPr id="127" name="Google Shape;127;p14"/>
          <p:cNvSpPr/>
          <p:nvPr/>
        </p:nvSpPr>
        <p:spPr>
          <a:xfrm>
            <a:off x="-482978" y="227719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4983347" y="-168450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rot="-5400000">
            <a:off x="4476825" y="-1791567"/>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8767875" y="1555363"/>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2541150" y="4654388"/>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rot="1929963">
            <a:off x="-292266" y="1204050"/>
            <a:ext cx="543168" cy="627168"/>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134" name="Google Shape;134;p14"/>
          <p:cNvSpPr txBox="1">
            <a:spLocks noGrp="1"/>
          </p:cNvSpPr>
          <p:nvPr>
            <p:ph type="title" idx="2"/>
          </p:nvPr>
        </p:nvSpPr>
        <p:spPr>
          <a:xfrm>
            <a:off x="3314705" y="3181513"/>
            <a:ext cx="2514600" cy="599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7855B"/>
              </a:buClr>
              <a:buSzPts val="1800"/>
              <a:buNone/>
              <a:defRPr sz="1800">
                <a:solidFill>
                  <a:srgbClr val="F7855B"/>
                </a:solidFill>
              </a:defRPr>
            </a:lvl1pPr>
            <a:lvl2pPr lvl="1" rtl="0">
              <a:spcBef>
                <a:spcPts val="0"/>
              </a:spcBef>
              <a:spcAft>
                <a:spcPts val="0"/>
              </a:spcAft>
              <a:buClr>
                <a:srgbClr val="F7855B"/>
              </a:buClr>
              <a:buSzPts val="1800"/>
              <a:buNone/>
              <a:defRPr sz="1800">
                <a:solidFill>
                  <a:srgbClr val="F7855B"/>
                </a:solidFill>
              </a:defRPr>
            </a:lvl2pPr>
            <a:lvl3pPr lvl="2" rtl="0">
              <a:spcBef>
                <a:spcPts val="0"/>
              </a:spcBef>
              <a:spcAft>
                <a:spcPts val="0"/>
              </a:spcAft>
              <a:buClr>
                <a:srgbClr val="F7855B"/>
              </a:buClr>
              <a:buSzPts val="1800"/>
              <a:buNone/>
              <a:defRPr sz="1800">
                <a:solidFill>
                  <a:srgbClr val="F7855B"/>
                </a:solidFill>
              </a:defRPr>
            </a:lvl3pPr>
            <a:lvl4pPr lvl="3" rtl="0">
              <a:spcBef>
                <a:spcPts val="0"/>
              </a:spcBef>
              <a:spcAft>
                <a:spcPts val="0"/>
              </a:spcAft>
              <a:buClr>
                <a:srgbClr val="F7855B"/>
              </a:buClr>
              <a:buSzPts val="1800"/>
              <a:buNone/>
              <a:defRPr sz="1800">
                <a:solidFill>
                  <a:srgbClr val="F7855B"/>
                </a:solidFill>
              </a:defRPr>
            </a:lvl4pPr>
            <a:lvl5pPr lvl="4" rtl="0">
              <a:spcBef>
                <a:spcPts val="0"/>
              </a:spcBef>
              <a:spcAft>
                <a:spcPts val="0"/>
              </a:spcAft>
              <a:buClr>
                <a:srgbClr val="F7855B"/>
              </a:buClr>
              <a:buSzPts val="1800"/>
              <a:buNone/>
              <a:defRPr sz="1800">
                <a:solidFill>
                  <a:srgbClr val="F7855B"/>
                </a:solidFill>
              </a:defRPr>
            </a:lvl5pPr>
            <a:lvl6pPr lvl="5" rtl="0">
              <a:spcBef>
                <a:spcPts val="0"/>
              </a:spcBef>
              <a:spcAft>
                <a:spcPts val="0"/>
              </a:spcAft>
              <a:buClr>
                <a:srgbClr val="F7855B"/>
              </a:buClr>
              <a:buSzPts val="1800"/>
              <a:buNone/>
              <a:defRPr sz="1800">
                <a:solidFill>
                  <a:srgbClr val="F7855B"/>
                </a:solidFill>
              </a:defRPr>
            </a:lvl6pPr>
            <a:lvl7pPr lvl="6" rtl="0">
              <a:spcBef>
                <a:spcPts val="0"/>
              </a:spcBef>
              <a:spcAft>
                <a:spcPts val="0"/>
              </a:spcAft>
              <a:buClr>
                <a:srgbClr val="F7855B"/>
              </a:buClr>
              <a:buSzPts val="1800"/>
              <a:buNone/>
              <a:defRPr sz="1800">
                <a:solidFill>
                  <a:srgbClr val="F7855B"/>
                </a:solidFill>
              </a:defRPr>
            </a:lvl7pPr>
            <a:lvl8pPr lvl="7" rtl="0">
              <a:spcBef>
                <a:spcPts val="0"/>
              </a:spcBef>
              <a:spcAft>
                <a:spcPts val="0"/>
              </a:spcAft>
              <a:buClr>
                <a:srgbClr val="F7855B"/>
              </a:buClr>
              <a:buSzPts val="1800"/>
              <a:buNone/>
              <a:defRPr sz="1800">
                <a:solidFill>
                  <a:srgbClr val="F7855B"/>
                </a:solidFill>
              </a:defRPr>
            </a:lvl8pPr>
            <a:lvl9pPr lvl="8" rtl="0">
              <a:spcBef>
                <a:spcPts val="0"/>
              </a:spcBef>
              <a:spcAft>
                <a:spcPts val="0"/>
              </a:spcAft>
              <a:buClr>
                <a:srgbClr val="F7855B"/>
              </a:buClr>
              <a:buSzPts val="1800"/>
              <a:buNone/>
              <a:defRPr sz="1800">
                <a:solidFill>
                  <a:srgbClr val="F7855B"/>
                </a:solidFill>
              </a:defRPr>
            </a:lvl9pPr>
          </a:lstStyle>
          <a:p>
            <a:endParaRPr/>
          </a:p>
        </p:txBody>
      </p:sp>
      <p:sp>
        <p:nvSpPr>
          <p:cNvPr id="135" name="Google Shape;135;p14"/>
          <p:cNvSpPr txBox="1">
            <a:spLocks noGrp="1"/>
          </p:cNvSpPr>
          <p:nvPr>
            <p:ph type="subTitle" idx="1"/>
          </p:nvPr>
        </p:nvSpPr>
        <p:spPr>
          <a:xfrm>
            <a:off x="3314705" y="3715037"/>
            <a:ext cx="2514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600"/>
              <a:buNone/>
              <a:defRPr sz="1600">
                <a:solidFill>
                  <a:srgbClr val="EFEFEF"/>
                </a:solidFill>
              </a:defRPr>
            </a:lvl1pPr>
            <a:lvl2pPr lvl="1" rtl="0">
              <a:lnSpc>
                <a:spcPct val="100000"/>
              </a:lnSpc>
              <a:spcBef>
                <a:spcPts val="0"/>
              </a:spcBef>
              <a:spcAft>
                <a:spcPts val="0"/>
              </a:spcAft>
              <a:buClr>
                <a:srgbClr val="EFEFEF"/>
              </a:buClr>
              <a:buSzPts val="1600"/>
              <a:buNone/>
              <a:defRPr sz="1600">
                <a:solidFill>
                  <a:srgbClr val="EFEFEF"/>
                </a:solidFill>
              </a:defRPr>
            </a:lvl2pPr>
            <a:lvl3pPr lvl="2" rtl="0">
              <a:lnSpc>
                <a:spcPct val="100000"/>
              </a:lnSpc>
              <a:spcBef>
                <a:spcPts val="0"/>
              </a:spcBef>
              <a:spcAft>
                <a:spcPts val="0"/>
              </a:spcAft>
              <a:buClr>
                <a:srgbClr val="EFEFEF"/>
              </a:buClr>
              <a:buSzPts val="1600"/>
              <a:buNone/>
              <a:defRPr sz="1600">
                <a:solidFill>
                  <a:srgbClr val="EFEFEF"/>
                </a:solidFill>
              </a:defRPr>
            </a:lvl3pPr>
            <a:lvl4pPr lvl="3" rtl="0">
              <a:lnSpc>
                <a:spcPct val="100000"/>
              </a:lnSpc>
              <a:spcBef>
                <a:spcPts val="0"/>
              </a:spcBef>
              <a:spcAft>
                <a:spcPts val="0"/>
              </a:spcAft>
              <a:buClr>
                <a:srgbClr val="EFEFEF"/>
              </a:buClr>
              <a:buSzPts val="1600"/>
              <a:buNone/>
              <a:defRPr sz="1600">
                <a:solidFill>
                  <a:srgbClr val="EFEFEF"/>
                </a:solidFill>
              </a:defRPr>
            </a:lvl4pPr>
            <a:lvl5pPr lvl="4" rtl="0">
              <a:lnSpc>
                <a:spcPct val="100000"/>
              </a:lnSpc>
              <a:spcBef>
                <a:spcPts val="0"/>
              </a:spcBef>
              <a:spcAft>
                <a:spcPts val="0"/>
              </a:spcAft>
              <a:buClr>
                <a:srgbClr val="EFEFEF"/>
              </a:buClr>
              <a:buSzPts val="1600"/>
              <a:buNone/>
              <a:defRPr sz="1600">
                <a:solidFill>
                  <a:srgbClr val="EFEFEF"/>
                </a:solidFill>
              </a:defRPr>
            </a:lvl5pPr>
            <a:lvl6pPr lvl="5" rtl="0">
              <a:lnSpc>
                <a:spcPct val="100000"/>
              </a:lnSpc>
              <a:spcBef>
                <a:spcPts val="0"/>
              </a:spcBef>
              <a:spcAft>
                <a:spcPts val="0"/>
              </a:spcAft>
              <a:buClr>
                <a:srgbClr val="EFEFEF"/>
              </a:buClr>
              <a:buSzPts val="1600"/>
              <a:buNone/>
              <a:defRPr sz="1600">
                <a:solidFill>
                  <a:srgbClr val="EFEFEF"/>
                </a:solidFill>
              </a:defRPr>
            </a:lvl6pPr>
            <a:lvl7pPr lvl="6" rtl="0">
              <a:lnSpc>
                <a:spcPct val="100000"/>
              </a:lnSpc>
              <a:spcBef>
                <a:spcPts val="0"/>
              </a:spcBef>
              <a:spcAft>
                <a:spcPts val="0"/>
              </a:spcAft>
              <a:buClr>
                <a:srgbClr val="EFEFEF"/>
              </a:buClr>
              <a:buSzPts val="1600"/>
              <a:buNone/>
              <a:defRPr sz="1600">
                <a:solidFill>
                  <a:srgbClr val="EFEFEF"/>
                </a:solidFill>
              </a:defRPr>
            </a:lvl7pPr>
            <a:lvl8pPr lvl="7" rtl="0">
              <a:lnSpc>
                <a:spcPct val="100000"/>
              </a:lnSpc>
              <a:spcBef>
                <a:spcPts val="0"/>
              </a:spcBef>
              <a:spcAft>
                <a:spcPts val="0"/>
              </a:spcAft>
              <a:buClr>
                <a:srgbClr val="EFEFEF"/>
              </a:buClr>
              <a:buSzPts val="1600"/>
              <a:buNone/>
              <a:defRPr sz="1600">
                <a:solidFill>
                  <a:srgbClr val="EFEFEF"/>
                </a:solidFill>
              </a:defRPr>
            </a:lvl8pPr>
            <a:lvl9pPr lvl="8"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36" name="Google Shape;136;p14"/>
          <p:cNvSpPr txBox="1">
            <a:spLocks noGrp="1"/>
          </p:cNvSpPr>
          <p:nvPr>
            <p:ph type="title" idx="3"/>
          </p:nvPr>
        </p:nvSpPr>
        <p:spPr>
          <a:xfrm>
            <a:off x="3314705" y="1327963"/>
            <a:ext cx="2514600" cy="5997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7855B"/>
              </a:buClr>
              <a:buSzPts val="1800"/>
              <a:buNone/>
              <a:defRPr sz="1800">
                <a:solidFill>
                  <a:srgbClr val="F7855B"/>
                </a:solidFill>
              </a:defRPr>
            </a:lvl1pPr>
            <a:lvl2pPr lvl="1" algn="r" rtl="0">
              <a:spcBef>
                <a:spcPts val="0"/>
              </a:spcBef>
              <a:spcAft>
                <a:spcPts val="0"/>
              </a:spcAft>
              <a:buClr>
                <a:srgbClr val="F7855B"/>
              </a:buClr>
              <a:buSzPts val="1800"/>
              <a:buNone/>
              <a:defRPr sz="1800">
                <a:solidFill>
                  <a:srgbClr val="F7855B"/>
                </a:solidFill>
              </a:defRPr>
            </a:lvl2pPr>
            <a:lvl3pPr lvl="2" algn="r" rtl="0">
              <a:spcBef>
                <a:spcPts val="0"/>
              </a:spcBef>
              <a:spcAft>
                <a:spcPts val="0"/>
              </a:spcAft>
              <a:buClr>
                <a:srgbClr val="F7855B"/>
              </a:buClr>
              <a:buSzPts val="1800"/>
              <a:buNone/>
              <a:defRPr sz="1800">
                <a:solidFill>
                  <a:srgbClr val="F7855B"/>
                </a:solidFill>
              </a:defRPr>
            </a:lvl3pPr>
            <a:lvl4pPr lvl="3" algn="r" rtl="0">
              <a:spcBef>
                <a:spcPts val="0"/>
              </a:spcBef>
              <a:spcAft>
                <a:spcPts val="0"/>
              </a:spcAft>
              <a:buClr>
                <a:srgbClr val="F7855B"/>
              </a:buClr>
              <a:buSzPts val="1800"/>
              <a:buNone/>
              <a:defRPr sz="1800">
                <a:solidFill>
                  <a:srgbClr val="F7855B"/>
                </a:solidFill>
              </a:defRPr>
            </a:lvl4pPr>
            <a:lvl5pPr lvl="4" algn="r" rtl="0">
              <a:spcBef>
                <a:spcPts val="0"/>
              </a:spcBef>
              <a:spcAft>
                <a:spcPts val="0"/>
              </a:spcAft>
              <a:buClr>
                <a:srgbClr val="F7855B"/>
              </a:buClr>
              <a:buSzPts val="1800"/>
              <a:buNone/>
              <a:defRPr sz="1800">
                <a:solidFill>
                  <a:srgbClr val="F7855B"/>
                </a:solidFill>
              </a:defRPr>
            </a:lvl5pPr>
            <a:lvl6pPr lvl="5" algn="r" rtl="0">
              <a:spcBef>
                <a:spcPts val="0"/>
              </a:spcBef>
              <a:spcAft>
                <a:spcPts val="0"/>
              </a:spcAft>
              <a:buClr>
                <a:srgbClr val="F7855B"/>
              </a:buClr>
              <a:buSzPts val="1800"/>
              <a:buNone/>
              <a:defRPr sz="1800">
                <a:solidFill>
                  <a:srgbClr val="F7855B"/>
                </a:solidFill>
              </a:defRPr>
            </a:lvl6pPr>
            <a:lvl7pPr lvl="6" algn="r" rtl="0">
              <a:spcBef>
                <a:spcPts val="0"/>
              </a:spcBef>
              <a:spcAft>
                <a:spcPts val="0"/>
              </a:spcAft>
              <a:buClr>
                <a:srgbClr val="F7855B"/>
              </a:buClr>
              <a:buSzPts val="1800"/>
              <a:buNone/>
              <a:defRPr sz="1800">
                <a:solidFill>
                  <a:srgbClr val="F7855B"/>
                </a:solidFill>
              </a:defRPr>
            </a:lvl7pPr>
            <a:lvl8pPr lvl="7" algn="r" rtl="0">
              <a:spcBef>
                <a:spcPts val="0"/>
              </a:spcBef>
              <a:spcAft>
                <a:spcPts val="0"/>
              </a:spcAft>
              <a:buClr>
                <a:srgbClr val="F7855B"/>
              </a:buClr>
              <a:buSzPts val="1800"/>
              <a:buNone/>
              <a:defRPr sz="1800">
                <a:solidFill>
                  <a:srgbClr val="F7855B"/>
                </a:solidFill>
              </a:defRPr>
            </a:lvl8pPr>
            <a:lvl9pPr lvl="8" algn="r" rtl="0">
              <a:spcBef>
                <a:spcPts val="0"/>
              </a:spcBef>
              <a:spcAft>
                <a:spcPts val="0"/>
              </a:spcAft>
              <a:buClr>
                <a:srgbClr val="F7855B"/>
              </a:buClr>
              <a:buSzPts val="1800"/>
              <a:buNone/>
              <a:defRPr sz="1800">
                <a:solidFill>
                  <a:srgbClr val="F7855B"/>
                </a:solidFill>
              </a:defRPr>
            </a:lvl9pPr>
          </a:lstStyle>
          <a:p>
            <a:endParaRPr/>
          </a:p>
        </p:txBody>
      </p:sp>
      <p:sp>
        <p:nvSpPr>
          <p:cNvPr id="137" name="Google Shape;137;p14"/>
          <p:cNvSpPr txBox="1">
            <a:spLocks noGrp="1"/>
          </p:cNvSpPr>
          <p:nvPr>
            <p:ph type="subTitle" idx="4"/>
          </p:nvPr>
        </p:nvSpPr>
        <p:spPr>
          <a:xfrm>
            <a:off x="3314705" y="1861487"/>
            <a:ext cx="25146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EFEFEF"/>
              </a:buClr>
              <a:buSzPts val="1600"/>
              <a:buNone/>
              <a:defRPr sz="1600">
                <a:solidFill>
                  <a:srgbClr val="EFEFEF"/>
                </a:solidFill>
              </a:defRPr>
            </a:lvl1pPr>
            <a:lvl2pPr lvl="1" algn="r" rtl="0">
              <a:lnSpc>
                <a:spcPct val="100000"/>
              </a:lnSpc>
              <a:spcBef>
                <a:spcPts val="0"/>
              </a:spcBef>
              <a:spcAft>
                <a:spcPts val="0"/>
              </a:spcAft>
              <a:buClr>
                <a:srgbClr val="EFEFEF"/>
              </a:buClr>
              <a:buSzPts val="1600"/>
              <a:buNone/>
              <a:defRPr sz="1600">
                <a:solidFill>
                  <a:srgbClr val="EFEFEF"/>
                </a:solidFill>
              </a:defRPr>
            </a:lvl2pPr>
            <a:lvl3pPr lvl="2" algn="r" rtl="0">
              <a:lnSpc>
                <a:spcPct val="100000"/>
              </a:lnSpc>
              <a:spcBef>
                <a:spcPts val="0"/>
              </a:spcBef>
              <a:spcAft>
                <a:spcPts val="0"/>
              </a:spcAft>
              <a:buClr>
                <a:srgbClr val="EFEFEF"/>
              </a:buClr>
              <a:buSzPts val="1600"/>
              <a:buNone/>
              <a:defRPr sz="1600">
                <a:solidFill>
                  <a:srgbClr val="EFEFEF"/>
                </a:solidFill>
              </a:defRPr>
            </a:lvl3pPr>
            <a:lvl4pPr lvl="3" algn="r" rtl="0">
              <a:lnSpc>
                <a:spcPct val="100000"/>
              </a:lnSpc>
              <a:spcBef>
                <a:spcPts val="0"/>
              </a:spcBef>
              <a:spcAft>
                <a:spcPts val="0"/>
              </a:spcAft>
              <a:buClr>
                <a:srgbClr val="EFEFEF"/>
              </a:buClr>
              <a:buSzPts val="1600"/>
              <a:buNone/>
              <a:defRPr sz="1600">
                <a:solidFill>
                  <a:srgbClr val="EFEFEF"/>
                </a:solidFill>
              </a:defRPr>
            </a:lvl4pPr>
            <a:lvl5pPr lvl="4" algn="r" rtl="0">
              <a:lnSpc>
                <a:spcPct val="100000"/>
              </a:lnSpc>
              <a:spcBef>
                <a:spcPts val="0"/>
              </a:spcBef>
              <a:spcAft>
                <a:spcPts val="0"/>
              </a:spcAft>
              <a:buClr>
                <a:srgbClr val="EFEFEF"/>
              </a:buClr>
              <a:buSzPts val="1600"/>
              <a:buNone/>
              <a:defRPr sz="1600">
                <a:solidFill>
                  <a:srgbClr val="EFEFEF"/>
                </a:solidFill>
              </a:defRPr>
            </a:lvl5pPr>
            <a:lvl6pPr lvl="5" algn="r" rtl="0">
              <a:lnSpc>
                <a:spcPct val="100000"/>
              </a:lnSpc>
              <a:spcBef>
                <a:spcPts val="0"/>
              </a:spcBef>
              <a:spcAft>
                <a:spcPts val="0"/>
              </a:spcAft>
              <a:buClr>
                <a:srgbClr val="EFEFEF"/>
              </a:buClr>
              <a:buSzPts val="1600"/>
              <a:buNone/>
              <a:defRPr sz="1600">
                <a:solidFill>
                  <a:srgbClr val="EFEFEF"/>
                </a:solidFill>
              </a:defRPr>
            </a:lvl6pPr>
            <a:lvl7pPr lvl="6" algn="r" rtl="0">
              <a:lnSpc>
                <a:spcPct val="100000"/>
              </a:lnSpc>
              <a:spcBef>
                <a:spcPts val="0"/>
              </a:spcBef>
              <a:spcAft>
                <a:spcPts val="0"/>
              </a:spcAft>
              <a:buClr>
                <a:srgbClr val="EFEFEF"/>
              </a:buClr>
              <a:buSzPts val="1600"/>
              <a:buNone/>
              <a:defRPr sz="1600">
                <a:solidFill>
                  <a:srgbClr val="EFEFEF"/>
                </a:solidFill>
              </a:defRPr>
            </a:lvl7pPr>
            <a:lvl8pPr lvl="7" algn="r" rtl="0">
              <a:lnSpc>
                <a:spcPct val="100000"/>
              </a:lnSpc>
              <a:spcBef>
                <a:spcPts val="0"/>
              </a:spcBef>
              <a:spcAft>
                <a:spcPts val="0"/>
              </a:spcAft>
              <a:buClr>
                <a:srgbClr val="EFEFEF"/>
              </a:buClr>
              <a:buSzPts val="1600"/>
              <a:buNone/>
              <a:defRPr sz="1600">
                <a:solidFill>
                  <a:srgbClr val="EFEFEF"/>
                </a:solidFill>
              </a:defRPr>
            </a:lvl8pPr>
            <a:lvl9pPr lvl="8" algn="r" rtl="0">
              <a:lnSpc>
                <a:spcPct val="100000"/>
              </a:lnSpc>
              <a:spcBef>
                <a:spcPts val="0"/>
              </a:spcBef>
              <a:spcAft>
                <a:spcPts val="0"/>
              </a:spcAft>
              <a:buClr>
                <a:srgbClr val="EFEFEF"/>
              </a:buClr>
              <a:buSzPts val="1600"/>
              <a:buNone/>
              <a:defRPr sz="1600">
                <a:solidFill>
                  <a:srgbClr val="EFEFE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p:cSld name="ONE_COLUMN_TEXT_1">
    <p:bg>
      <p:bgPr>
        <a:solidFill>
          <a:srgbClr val="242426"/>
        </a:solidFill>
        <a:effectLst/>
      </p:bgPr>
    </p:bg>
    <p:spTree>
      <p:nvGrpSpPr>
        <p:cNvPr id="1" name="Shape 138"/>
        <p:cNvGrpSpPr/>
        <p:nvPr/>
      </p:nvGrpSpPr>
      <p:grpSpPr>
        <a:xfrm>
          <a:off x="0" y="0"/>
          <a:ext cx="0" cy="0"/>
          <a:chOff x="0" y="0"/>
          <a:chExt cx="0" cy="0"/>
        </a:xfrm>
      </p:grpSpPr>
      <p:sp>
        <p:nvSpPr>
          <p:cNvPr id="139" name="Google Shape;139;p15"/>
          <p:cNvSpPr/>
          <p:nvPr/>
        </p:nvSpPr>
        <p:spPr>
          <a:xfrm rot="-5400000">
            <a:off x="8225325" y="932108"/>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a:off x="4881038" y="-977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5"/>
          <p:cNvSpPr/>
          <p:nvPr/>
        </p:nvSpPr>
        <p:spPr>
          <a:xfrm>
            <a:off x="7721713" y="-2535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5"/>
          <p:cNvSpPr/>
          <p:nvPr/>
        </p:nvSpPr>
        <p:spPr>
          <a:xfrm>
            <a:off x="7645638" y="-4071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5"/>
          <p:cNvSpPr/>
          <p:nvPr/>
        </p:nvSpPr>
        <p:spPr>
          <a:xfrm>
            <a:off x="7572700" y="299350"/>
            <a:ext cx="234775" cy="144925"/>
          </a:xfrm>
          <a:custGeom>
            <a:avLst/>
            <a:gdLst/>
            <a:ahLst/>
            <a:cxnLst/>
            <a:rect l="l" t="t" r="r" b="b"/>
            <a:pathLst>
              <a:path w="9391" h="5797" extrusionOk="0">
                <a:moveTo>
                  <a:pt x="8787" y="1"/>
                </a:moveTo>
                <a:cubicBezTo>
                  <a:pt x="8695" y="1"/>
                  <a:pt x="8601" y="25"/>
                  <a:pt x="8517" y="76"/>
                </a:cubicBezTo>
                <a:lnTo>
                  <a:pt x="308" y="4816"/>
                </a:lnTo>
                <a:cubicBezTo>
                  <a:pt x="102" y="4934"/>
                  <a:pt x="1" y="5177"/>
                  <a:pt x="64" y="5406"/>
                </a:cubicBezTo>
                <a:cubicBezTo>
                  <a:pt x="125" y="5637"/>
                  <a:pt x="334" y="5796"/>
                  <a:pt x="571" y="5796"/>
                </a:cubicBezTo>
                <a:cubicBezTo>
                  <a:pt x="663" y="5796"/>
                  <a:pt x="753" y="5772"/>
                  <a:pt x="834" y="5726"/>
                </a:cubicBezTo>
                <a:lnTo>
                  <a:pt x="9043" y="987"/>
                </a:lnTo>
                <a:cubicBezTo>
                  <a:pt x="9300" y="844"/>
                  <a:pt x="9391" y="518"/>
                  <a:pt x="9243" y="263"/>
                </a:cubicBezTo>
                <a:cubicBezTo>
                  <a:pt x="9145" y="95"/>
                  <a:pt x="8968" y="1"/>
                  <a:pt x="8787" y="1"/>
                </a:cubicBezTo>
                <a:close/>
              </a:path>
            </a:pathLst>
          </a:custGeom>
          <a:solidFill>
            <a:srgbClr val="FF662E"/>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a:off x="8933525" y="2638200"/>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txBox="1">
            <a:spLocks noGrp="1"/>
          </p:cNvSpPr>
          <p:nvPr>
            <p:ph type="body" idx="1"/>
          </p:nvPr>
        </p:nvSpPr>
        <p:spPr>
          <a:xfrm>
            <a:off x="4725925" y="1930863"/>
            <a:ext cx="3292200" cy="24837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rgbClr val="EFEFEF"/>
              </a:buClr>
              <a:buSzPts val="1600"/>
              <a:buChar char="●"/>
              <a:defRPr sz="1600">
                <a:solidFill>
                  <a:srgbClr val="EFEFEF"/>
                </a:solidFill>
              </a:defRPr>
            </a:lvl1pPr>
            <a:lvl2pPr marL="914400" lvl="1" indent="-330200" rtl="0">
              <a:spcBef>
                <a:spcPts val="1600"/>
              </a:spcBef>
              <a:spcAft>
                <a:spcPts val="0"/>
              </a:spcAft>
              <a:buClr>
                <a:srgbClr val="EFEFEF"/>
              </a:buClr>
              <a:buSzPts val="1600"/>
              <a:buChar char="○"/>
              <a:defRPr sz="1600">
                <a:solidFill>
                  <a:srgbClr val="EFEFEF"/>
                </a:solidFill>
              </a:defRPr>
            </a:lvl2pPr>
            <a:lvl3pPr marL="1371600" lvl="2" indent="-330200" rtl="0">
              <a:spcBef>
                <a:spcPts val="1600"/>
              </a:spcBef>
              <a:spcAft>
                <a:spcPts val="0"/>
              </a:spcAft>
              <a:buClr>
                <a:srgbClr val="EFEFEF"/>
              </a:buClr>
              <a:buSzPts val="1600"/>
              <a:buChar char="■"/>
              <a:defRPr sz="1600">
                <a:solidFill>
                  <a:srgbClr val="EFEFEF"/>
                </a:solidFill>
              </a:defRPr>
            </a:lvl3pPr>
            <a:lvl4pPr marL="1828800" lvl="3" indent="-330200" rtl="0">
              <a:spcBef>
                <a:spcPts val="1600"/>
              </a:spcBef>
              <a:spcAft>
                <a:spcPts val="0"/>
              </a:spcAft>
              <a:buClr>
                <a:srgbClr val="EFEFEF"/>
              </a:buClr>
              <a:buSzPts val="1600"/>
              <a:buChar char="●"/>
              <a:defRPr sz="1600">
                <a:solidFill>
                  <a:srgbClr val="EFEFEF"/>
                </a:solidFill>
              </a:defRPr>
            </a:lvl4pPr>
            <a:lvl5pPr marL="2286000" lvl="4" indent="-330200" rtl="0">
              <a:spcBef>
                <a:spcPts val="1600"/>
              </a:spcBef>
              <a:spcAft>
                <a:spcPts val="0"/>
              </a:spcAft>
              <a:buClr>
                <a:srgbClr val="EFEFEF"/>
              </a:buClr>
              <a:buSzPts val="1600"/>
              <a:buChar char="○"/>
              <a:defRPr sz="1600">
                <a:solidFill>
                  <a:srgbClr val="EFEFEF"/>
                </a:solidFill>
              </a:defRPr>
            </a:lvl5pPr>
            <a:lvl6pPr marL="2743200" lvl="5" indent="-330200" rtl="0">
              <a:spcBef>
                <a:spcPts val="1600"/>
              </a:spcBef>
              <a:spcAft>
                <a:spcPts val="0"/>
              </a:spcAft>
              <a:buClr>
                <a:srgbClr val="EFEFEF"/>
              </a:buClr>
              <a:buSzPts val="1600"/>
              <a:buChar char="■"/>
              <a:defRPr sz="1600">
                <a:solidFill>
                  <a:srgbClr val="EFEFEF"/>
                </a:solidFill>
              </a:defRPr>
            </a:lvl6pPr>
            <a:lvl7pPr marL="3200400" lvl="6" indent="-330200" rtl="0">
              <a:spcBef>
                <a:spcPts val="1600"/>
              </a:spcBef>
              <a:spcAft>
                <a:spcPts val="0"/>
              </a:spcAft>
              <a:buClr>
                <a:srgbClr val="EFEFEF"/>
              </a:buClr>
              <a:buSzPts val="1600"/>
              <a:buChar char="●"/>
              <a:defRPr sz="1600">
                <a:solidFill>
                  <a:srgbClr val="EFEFEF"/>
                </a:solidFill>
              </a:defRPr>
            </a:lvl7pPr>
            <a:lvl8pPr marL="3657600" lvl="7" indent="-330200" rtl="0">
              <a:spcBef>
                <a:spcPts val="1600"/>
              </a:spcBef>
              <a:spcAft>
                <a:spcPts val="0"/>
              </a:spcAft>
              <a:buClr>
                <a:srgbClr val="EFEFEF"/>
              </a:buClr>
              <a:buSzPts val="1600"/>
              <a:buChar char="○"/>
              <a:defRPr sz="1600">
                <a:solidFill>
                  <a:srgbClr val="EFEFEF"/>
                </a:solidFill>
              </a:defRPr>
            </a:lvl8pPr>
            <a:lvl9pPr marL="4114800" lvl="8" indent="-330200" rtl="0">
              <a:spcBef>
                <a:spcPts val="1600"/>
              </a:spcBef>
              <a:spcAft>
                <a:spcPts val="1600"/>
              </a:spcAft>
              <a:buClr>
                <a:srgbClr val="EFEFEF"/>
              </a:buClr>
              <a:buSzPts val="1600"/>
              <a:buChar char="■"/>
              <a:defRPr sz="1600">
                <a:solidFill>
                  <a:srgbClr val="EFEFEF"/>
                </a:solidFill>
              </a:defRPr>
            </a:lvl9pPr>
          </a:lstStyle>
          <a:p>
            <a:endParaRPr/>
          </a:p>
        </p:txBody>
      </p:sp>
      <p:sp>
        <p:nvSpPr>
          <p:cNvPr id="146" name="Google Shape;146;p15"/>
          <p:cNvSpPr txBox="1">
            <a:spLocks noGrp="1"/>
          </p:cNvSpPr>
          <p:nvPr>
            <p:ph type="title"/>
          </p:nvPr>
        </p:nvSpPr>
        <p:spPr>
          <a:xfrm>
            <a:off x="4725925" y="1211488"/>
            <a:ext cx="32922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1">
  <p:cSld name="TITLE_AND_BODY_1_1_1">
    <p:bg>
      <p:bgPr>
        <a:solidFill>
          <a:srgbClr val="242426"/>
        </a:solidFill>
        <a:effectLst/>
      </p:bgPr>
    </p:bg>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149" name="Google Shape;149;p16"/>
          <p:cNvSpPr txBox="1">
            <a:spLocks noGrp="1"/>
          </p:cNvSpPr>
          <p:nvPr>
            <p:ph type="title" idx="2"/>
          </p:nvPr>
        </p:nvSpPr>
        <p:spPr>
          <a:xfrm>
            <a:off x="5760229" y="1203450"/>
            <a:ext cx="2274300" cy="5997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Clr>
                <a:srgbClr val="F7855B"/>
              </a:buClr>
              <a:buSzPts val="1800"/>
              <a:buNone/>
              <a:defRPr sz="1800">
                <a:solidFill>
                  <a:srgbClr val="F7855B"/>
                </a:solidFill>
              </a:defRPr>
            </a:lvl2pPr>
            <a:lvl3pPr lvl="2" rtl="0">
              <a:spcBef>
                <a:spcPts val="0"/>
              </a:spcBef>
              <a:spcAft>
                <a:spcPts val="0"/>
              </a:spcAft>
              <a:buClr>
                <a:srgbClr val="F7855B"/>
              </a:buClr>
              <a:buSzPts val="1800"/>
              <a:buNone/>
              <a:defRPr sz="1800">
                <a:solidFill>
                  <a:srgbClr val="F7855B"/>
                </a:solidFill>
              </a:defRPr>
            </a:lvl3pPr>
            <a:lvl4pPr lvl="3" rtl="0">
              <a:spcBef>
                <a:spcPts val="0"/>
              </a:spcBef>
              <a:spcAft>
                <a:spcPts val="0"/>
              </a:spcAft>
              <a:buClr>
                <a:srgbClr val="F7855B"/>
              </a:buClr>
              <a:buSzPts val="1800"/>
              <a:buNone/>
              <a:defRPr sz="1800">
                <a:solidFill>
                  <a:srgbClr val="F7855B"/>
                </a:solidFill>
              </a:defRPr>
            </a:lvl4pPr>
            <a:lvl5pPr lvl="4" rtl="0">
              <a:spcBef>
                <a:spcPts val="0"/>
              </a:spcBef>
              <a:spcAft>
                <a:spcPts val="0"/>
              </a:spcAft>
              <a:buClr>
                <a:srgbClr val="F7855B"/>
              </a:buClr>
              <a:buSzPts val="1800"/>
              <a:buNone/>
              <a:defRPr sz="1800">
                <a:solidFill>
                  <a:srgbClr val="F7855B"/>
                </a:solidFill>
              </a:defRPr>
            </a:lvl5pPr>
            <a:lvl6pPr lvl="5" rtl="0">
              <a:spcBef>
                <a:spcPts val="0"/>
              </a:spcBef>
              <a:spcAft>
                <a:spcPts val="0"/>
              </a:spcAft>
              <a:buClr>
                <a:srgbClr val="F7855B"/>
              </a:buClr>
              <a:buSzPts val="1800"/>
              <a:buNone/>
              <a:defRPr sz="1800">
                <a:solidFill>
                  <a:srgbClr val="F7855B"/>
                </a:solidFill>
              </a:defRPr>
            </a:lvl6pPr>
            <a:lvl7pPr lvl="6" rtl="0">
              <a:spcBef>
                <a:spcPts val="0"/>
              </a:spcBef>
              <a:spcAft>
                <a:spcPts val="0"/>
              </a:spcAft>
              <a:buClr>
                <a:srgbClr val="F7855B"/>
              </a:buClr>
              <a:buSzPts val="1800"/>
              <a:buNone/>
              <a:defRPr sz="1800">
                <a:solidFill>
                  <a:srgbClr val="F7855B"/>
                </a:solidFill>
              </a:defRPr>
            </a:lvl7pPr>
            <a:lvl8pPr lvl="7" rtl="0">
              <a:spcBef>
                <a:spcPts val="0"/>
              </a:spcBef>
              <a:spcAft>
                <a:spcPts val="0"/>
              </a:spcAft>
              <a:buClr>
                <a:srgbClr val="F7855B"/>
              </a:buClr>
              <a:buSzPts val="1800"/>
              <a:buNone/>
              <a:defRPr sz="1800">
                <a:solidFill>
                  <a:srgbClr val="F7855B"/>
                </a:solidFill>
              </a:defRPr>
            </a:lvl8pPr>
            <a:lvl9pPr lvl="8" rtl="0">
              <a:spcBef>
                <a:spcPts val="0"/>
              </a:spcBef>
              <a:spcAft>
                <a:spcPts val="0"/>
              </a:spcAft>
              <a:buClr>
                <a:srgbClr val="F7855B"/>
              </a:buClr>
              <a:buSzPts val="1800"/>
              <a:buNone/>
              <a:defRPr sz="1800">
                <a:solidFill>
                  <a:srgbClr val="F7855B"/>
                </a:solidFill>
              </a:defRPr>
            </a:lvl9pPr>
          </a:lstStyle>
          <a:p>
            <a:endParaRPr/>
          </a:p>
        </p:txBody>
      </p:sp>
      <p:sp>
        <p:nvSpPr>
          <p:cNvPr id="150" name="Google Shape;150;p16"/>
          <p:cNvSpPr txBox="1">
            <a:spLocks noGrp="1"/>
          </p:cNvSpPr>
          <p:nvPr>
            <p:ph type="subTitle" idx="1"/>
          </p:nvPr>
        </p:nvSpPr>
        <p:spPr>
          <a:xfrm>
            <a:off x="5760225" y="1889344"/>
            <a:ext cx="2274300" cy="150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EFEFEF"/>
              </a:buClr>
              <a:buSzPts val="1600"/>
              <a:buNone/>
              <a:defRPr sz="1600">
                <a:solidFill>
                  <a:srgbClr val="EFEFEF"/>
                </a:solidFill>
              </a:defRPr>
            </a:lvl1pPr>
            <a:lvl2pPr lvl="1" rtl="0">
              <a:lnSpc>
                <a:spcPct val="100000"/>
              </a:lnSpc>
              <a:spcBef>
                <a:spcPts val="0"/>
              </a:spcBef>
              <a:spcAft>
                <a:spcPts val="0"/>
              </a:spcAft>
              <a:buClr>
                <a:srgbClr val="EFEFEF"/>
              </a:buClr>
              <a:buSzPts val="1600"/>
              <a:buNone/>
              <a:defRPr sz="1600">
                <a:solidFill>
                  <a:srgbClr val="EFEFEF"/>
                </a:solidFill>
              </a:defRPr>
            </a:lvl2pPr>
            <a:lvl3pPr lvl="2" rtl="0">
              <a:lnSpc>
                <a:spcPct val="100000"/>
              </a:lnSpc>
              <a:spcBef>
                <a:spcPts val="0"/>
              </a:spcBef>
              <a:spcAft>
                <a:spcPts val="0"/>
              </a:spcAft>
              <a:buClr>
                <a:srgbClr val="EFEFEF"/>
              </a:buClr>
              <a:buSzPts val="1600"/>
              <a:buNone/>
              <a:defRPr sz="1600">
                <a:solidFill>
                  <a:srgbClr val="EFEFEF"/>
                </a:solidFill>
              </a:defRPr>
            </a:lvl3pPr>
            <a:lvl4pPr lvl="3" rtl="0">
              <a:lnSpc>
                <a:spcPct val="100000"/>
              </a:lnSpc>
              <a:spcBef>
                <a:spcPts val="0"/>
              </a:spcBef>
              <a:spcAft>
                <a:spcPts val="0"/>
              </a:spcAft>
              <a:buClr>
                <a:srgbClr val="EFEFEF"/>
              </a:buClr>
              <a:buSzPts val="1600"/>
              <a:buNone/>
              <a:defRPr sz="1600">
                <a:solidFill>
                  <a:srgbClr val="EFEFEF"/>
                </a:solidFill>
              </a:defRPr>
            </a:lvl4pPr>
            <a:lvl5pPr lvl="4" rtl="0">
              <a:lnSpc>
                <a:spcPct val="100000"/>
              </a:lnSpc>
              <a:spcBef>
                <a:spcPts val="0"/>
              </a:spcBef>
              <a:spcAft>
                <a:spcPts val="0"/>
              </a:spcAft>
              <a:buClr>
                <a:srgbClr val="EFEFEF"/>
              </a:buClr>
              <a:buSzPts val="1600"/>
              <a:buNone/>
              <a:defRPr sz="1600">
                <a:solidFill>
                  <a:srgbClr val="EFEFEF"/>
                </a:solidFill>
              </a:defRPr>
            </a:lvl5pPr>
            <a:lvl6pPr lvl="5" rtl="0">
              <a:lnSpc>
                <a:spcPct val="100000"/>
              </a:lnSpc>
              <a:spcBef>
                <a:spcPts val="0"/>
              </a:spcBef>
              <a:spcAft>
                <a:spcPts val="0"/>
              </a:spcAft>
              <a:buClr>
                <a:srgbClr val="EFEFEF"/>
              </a:buClr>
              <a:buSzPts val="1600"/>
              <a:buNone/>
              <a:defRPr sz="1600">
                <a:solidFill>
                  <a:srgbClr val="EFEFEF"/>
                </a:solidFill>
              </a:defRPr>
            </a:lvl6pPr>
            <a:lvl7pPr lvl="6" rtl="0">
              <a:lnSpc>
                <a:spcPct val="100000"/>
              </a:lnSpc>
              <a:spcBef>
                <a:spcPts val="0"/>
              </a:spcBef>
              <a:spcAft>
                <a:spcPts val="0"/>
              </a:spcAft>
              <a:buClr>
                <a:srgbClr val="EFEFEF"/>
              </a:buClr>
              <a:buSzPts val="1600"/>
              <a:buNone/>
              <a:defRPr sz="1600">
                <a:solidFill>
                  <a:srgbClr val="EFEFEF"/>
                </a:solidFill>
              </a:defRPr>
            </a:lvl7pPr>
            <a:lvl8pPr lvl="7" rtl="0">
              <a:lnSpc>
                <a:spcPct val="100000"/>
              </a:lnSpc>
              <a:spcBef>
                <a:spcPts val="0"/>
              </a:spcBef>
              <a:spcAft>
                <a:spcPts val="0"/>
              </a:spcAft>
              <a:buClr>
                <a:srgbClr val="EFEFEF"/>
              </a:buClr>
              <a:buSzPts val="1600"/>
              <a:buNone/>
              <a:defRPr sz="1600">
                <a:solidFill>
                  <a:srgbClr val="EFEFEF"/>
                </a:solidFill>
              </a:defRPr>
            </a:lvl8pPr>
            <a:lvl9pPr lvl="8" rtl="0">
              <a:lnSpc>
                <a:spcPct val="100000"/>
              </a:lnSpc>
              <a:spcBef>
                <a:spcPts val="0"/>
              </a:spcBef>
              <a:spcAft>
                <a:spcPts val="0"/>
              </a:spcAft>
              <a:buClr>
                <a:srgbClr val="EFEFEF"/>
              </a:buClr>
              <a:buSzPts val="1600"/>
              <a:buNone/>
              <a:defRPr sz="1600">
                <a:solidFill>
                  <a:srgbClr val="EFEFE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
  <p:cSld name="TITLE_AND_BODY_1_1_2">
    <p:bg>
      <p:bgPr>
        <a:solidFill>
          <a:srgbClr val="242426"/>
        </a:solidFill>
        <a:effectLst/>
      </p:bgPr>
    </p:bg>
    <p:spTree>
      <p:nvGrpSpPr>
        <p:cNvPr id="1" name="Shape 151"/>
        <p:cNvGrpSpPr/>
        <p:nvPr/>
      </p:nvGrpSpPr>
      <p:grpSpPr>
        <a:xfrm>
          <a:off x="0" y="0"/>
          <a:ext cx="0" cy="0"/>
          <a:chOff x="0" y="0"/>
          <a:chExt cx="0" cy="0"/>
        </a:xfrm>
      </p:grpSpPr>
      <p:sp>
        <p:nvSpPr>
          <p:cNvPr id="152" name="Google Shape;152;p17"/>
          <p:cNvSpPr/>
          <p:nvPr/>
        </p:nvSpPr>
        <p:spPr>
          <a:xfrm>
            <a:off x="6585650" y="-368421"/>
            <a:ext cx="2677731" cy="3091836"/>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638550" y="12000"/>
            <a:ext cx="3146542" cy="3633311"/>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450788" y="2919425"/>
            <a:ext cx="492678" cy="560744"/>
          </a:xfrm>
          <a:custGeom>
            <a:avLst/>
            <a:gdLst/>
            <a:ahLst/>
            <a:cxnLst/>
            <a:rect l="l" t="t" r="r" b="b"/>
            <a:pathLst>
              <a:path w="9996" h="11377" extrusionOk="0">
                <a:moveTo>
                  <a:pt x="4999" y="1132"/>
                </a:moveTo>
                <a:lnTo>
                  <a:pt x="8945" y="3410"/>
                </a:lnTo>
                <a:lnTo>
                  <a:pt x="8945" y="7967"/>
                </a:lnTo>
                <a:lnTo>
                  <a:pt x="4999" y="10246"/>
                </a:lnTo>
                <a:lnTo>
                  <a:pt x="1053" y="7967"/>
                </a:lnTo>
                <a:lnTo>
                  <a:pt x="1053" y="3410"/>
                </a:lnTo>
                <a:lnTo>
                  <a:pt x="4999" y="1132"/>
                </a:lnTo>
                <a:close/>
                <a:moveTo>
                  <a:pt x="4998" y="1"/>
                </a:moveTo>
                <a:cubicBezTo>
                  <a:pt x="4907" y="1"/>
                  <a:pt x="4817" y="24"/>
                  <a:pt x="4736" y="71"/>
                </a:cubicBezTo>
                <a:lnTo>
                  <a:pt x="264" y="2652"/>
                </a:lnTo>
                <a:cubicBezTo>
                  <a:pt x="101" y="2745"/>
                  <a:pt x="2" y="2919"/>
                  <a:pt x="2" y="3108"/>
                </a:cubicBezTo>
                <a:lnTo>
                  <a:pt x="2" y="8270"/>
                </a:lnTo>
                <a:cubicBezTo>
                  <a:pt x="1" y="8458"/>
                  <a:pt x="101" y="8632"/>
                  <a:pt x="264" y="8726"/>
                </a:cubicBezTo>
                <a:lnTo>
                  <a:pt x="4736" y="11307"/>
                </a:lnTo>
                <a:cubicBezTo>
                  <a:pt x="4815" y="11353"/>
                  <a:pt x="4905" y="11377"/>
                  <a:pt x="4999" y="11377"/>
                </a:cubicBezTo>
                <a:cubicBezTo>
                  <a:pt x="5091" y="11377"/>
                  <a:pt x="5181" y="11353"/>
                  <a:pt x="5260" y="11307"/>
                </a:cubicBezTo>
                <a:lnTo>
                  <a:pt x="9732" y="8726"/>
                </a:lnTo>
                <a:cubicBezTo>
                  <a:pt x="9895" y="8632"/>
                  <a:pt x="9995" y="8458"/>
                  <a:pt x="9995" y="8270"/>
                </a:cubicBezTo>
                <a:lnTo>
                  <a:pt x="9995" y="3108"/>
                </a:lnTo>
                <a:cubicBezTo>
                  <a:pt x="9995" y="2919"/>
                  <a:pt x="9895" y="2745"/>
                  <a:pt x="9732" y="2652"/>
                </a:cubicBezTo>
                <a:lnTo>
                  <a:pt x="5260" y="71"/>
                </a:lnTo>
                <a:cubicBezTo>
                  <a:pt x="5179" y="24"/>
                  <a:pt x="5089" y="1"/>
                  <a:pt x="499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623775" y="31062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1848450" y="47910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a:off x="2465375" y="464391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txBox="1">
            <a:spLocks noGrp="1"/>
          </p:cNvSpPr>
          <p:nvPr>
            <p:ph type="title"/>
          </p:nvPr>
        </p:nvSpPr>
        <p:spPr>
          <a:xfrm>
            <a:off x="1185865" y="3079138"/>
            <a:ext cx="2514600" cy="599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59" name="Google Shape;159;p17"/>
          <p:cNvSpPr txBox="1">
            <a:spLocks noGrp="1"/>
          </p:cNvSpPr>
          <p:nvPr>
            <p:ph type="subTitle" idx="1"/>
          </p:nvPr>
        </p:nvSpPr>
        <p:spPr>
          <a:xfrm>
            <a:off x="1185860" y="3612635"/>
            <a:ext cx="2514600" cy="130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60" name="Google Shape;160;p17"/>
          <p:cNvSpPr txBox="1">
            <a:spLocks noGrp="1"/>
          </p:cNvSpPr>
          <p:nvPr>
            <p:ph type="title" idx="2"/>
          </p:nvPr>
        </p:nvSpPr>
        <p:spPr>
          <a:xfrm>
            <a:off x="5443540" y="3079138"/>
            <a:ext cx="2514600" cy="599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61" name="Google Shape;161;p17"/>
          <p:cNvSpPr txBox="1">
            <a:spLocks noGrp="1"/>
          </p:cNvSpPr>
          <p:nvPr>
            <p:ph type="subTitle" idx="3"/>
          </p:nvPr>
        </p:nvSpPr>
        <p:spPr>
          <a:xfrm>
            <a:off x="5443535" y="3612635"/>
            <a:ext cx="2514600" cy="130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Six Columns ">
  <p:cSld name="TITLE_AND_BODY_1_1_4">
    <p:bg>
      <p:bgPr>
        <a:solidFill>
          <a:srgbClr val="242426"/>
        </a:solidFill>
        <a:effectLst/>
      </p:bgPr>
    </p:bg>
    <p:spTree>
      <p:nvGrpSpPr>
        <p:cNvPr id="1" name="Shape 175"/>
        <p:cNvGrpSpPr/>
        <p:nvPr/>
      </p:nvGrpSpPr>
      <p:grpSpPr>
        <a:xfrm>
          <a:off x="0" y="0"/>
          <a:ext cx="0" cy="0"/>
          <a:chOff x="0" y="0"/>
          <a:chExt cx="0" cy="0"/>
        </a:xfrm>
      </p:grpSpPr>
      <p:sp>
        <p:nvSpPr>
          <p:cNvPr id="176" name="Google Shape;176;p19"/>
          <p:cNvSpPr/>
          <p:nvPr/>
        </p:nvSpPr>
        <p:spPr>
          <a:xfrm>
            <a:off x="2268697" y="-224400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rot="-5400000">
            <a:off x="8227575" y="-348492"/>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179" name="Google Shape;179;p19"/>
          <p:cNvSpPr/>
          <p:nvPr/>
        </p:nvSpPr>
        <p:spPr>
          <a:xfrm>
            <a:off x="-482978" y="227719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txBox="1">
            <a:spLocks noGrp="1"/>
          </p:cNvSpPr>
          <p:nvPr>
            <p:ph type="title" idx="2"/>
          </p:nvPr>
        </p:nvSpPr>
        <p:spPr>
          <a:xfrm>
            <a:off x="650275" y="17390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81" name="Google Shape;181;p19"/>
          <p:cNvSpPr txBox="1">
            <a:spLocks noGrp="1"/>
          </p:cNvSpPr>
          <p:nvPr>
            <p:ph type="subTitle" idx="1"/>
          </p:nvPr>
        </p:nvSpPr>
        <p:spPr>
          <a:xfrm>
            <a:off x="650275" y="20591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82" name="Google Shape;182;p19"/>
          <p:cNvSpPr txBox="1">
            <a:spLocks noGrp="1"/>
          </p:cNvSpPr>
          <p:nvPr>
            <p:ph type="title" idx="3"/>
          </p:nvPr>
        </p:nvSpPr>
        <p:spPr>
          <a:xfrm>
            <a:off x="3454050" y="17390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83" name="Google Shape;183;p19"/>
          <p:cNvSpPr txBox="1">
            <a:spLocks noGrp="1"/>
          </p:cNvSpPr>
          <p:nvPr>
            <p:ph type="subTitle" idx="4"/>
          </p:nvPr>
        </p:nvSpPr>
        <p:spPr>
          <a:xfrm>
            <a:off x="3454050" y="20591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84" name="Google Shape;184;p19"/>
          <p:cNvSpPr txBox="1">
            <a:spLocks noGrp="1"/>
          </p:cNvSpPr>
          <p:nvPr>
            <p:ph type="title" idx="5"/>
          </p:nvPr>
        </p:nvSpPr>
        <p:spPr>
          <a:xfrm>
            <a:off x="6257825" y="17390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85" name="Google Shape;185;p19"/>
          <p:cNvSpPr txBox="1">
            <a:spLocks noGrp="1"/>
          </p:cNvSpPr>
          <p:nvPr>
            <p:ph type="subTitle" idx="6"/>
          </p:nvPr>
        </p:nvSpPr>
        <p:spPr>
          <a:xfrm>
            <a:off x="6257825" y="20591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86" name="Google Shape;186;p19"/>
          <p:cNvSpPr txBox="1">
            <a:spLocks noGrp="1"/>
          </p:cNvSpPr>
          <p:nvPr>
            <p:ph type="title" idx="7"/>
          </p:nvPr>
        </p:nvSpPr>
        <p:spPr>
          <a:xfrm>
            <a:off x="650275" y="35559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87" name="Google Shape;187;p19"/>
          <p:cNvSpPr txBox="1">
            <a:spLocks noGrp="1"/>
          </p:cNvSpPr>
          <p:nvPr>
            <p:ph type="subTitle" idx="8"/>
          </p:nvPr>
        </p:nvSpPr>
        <p:spPr>
          <a:xfrm>
            <a:off x="650275" y="38760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88" name="Google Shape;188;p19"/>
          <p:cNvSpPr txBox="1">
            <a:spLocks noGrp="1"/>
          </p:cNvSpPr>
          <p:nvPr>
            <p:ph type="title" idx="9"/>
          </p:nvPr>
        </p:nvSpPr>
        <p:spPr>
          <a:xfrm>
            <a:off x="3454050" y="35559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89" name="Google Shape;189;p19"/>
          <p:cNvSpPr txBox="1">
            <a:spLocks noGrp="1"/>
          </p:cNvSpPr>
          <p:nvPr>
            <p:ph type="subTitle" idx="13"/>
          </p:nvPr>
        </p:nvSpPr>
        <p:spPr>
          <a:xfrm>
            <a:off x="3454050" y="38760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190" name="Google Shape;190;p19"/>
          <p:cNvSpPr txBox="1">
            <a:spLocks noGrp="1"/>
          </p:cNvSpPr>
          <p:nvPr>
            <p:ph type="title" idx="14"/>
          </p:nvPr>
        </p:nvSpPr>
        <p:spPr>
          <a:xfrm>
            <a:off x="6257825" y="3555950"/>
            <a:ext cx="2235900" cy="46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191" name="Google Shape;191;p19"/>
          <p:cNvSpPr txBox="1">
            <a:spLocks noGrp="1"/>
          </p:cNvSpPr>
          <p:nvPr>
            <p:ph type="subTitle" idx="15"/>
          </p:nvPr>
        </p:nvSpPr>
        <p:spPr>
          <a:xfrm>
            <a:off x="6257825" y="3876051"/>
            <a:ext cx="2235900" cy="73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1">
  <p:cSld name="TITLE_AND_BODY_1_1_2_1">
    <p:bg>
      <p:bgPr>
        <a:solidFill>
          <a:srgbClr val="242426"/>
        </a:solidFill>
        <a:effectLst/>
      </p:bgPr>
    </p:bg>
    <p:spTree>
      <p:nvGrpSpPr>
        <p:cNvPr id="1" name="Shape 194"/>
        <p:cNvGrpSpPr/>
        <p:nvPr/>
      </p:nvGrpSpPr>
      <p:grpSpPr>
        <a:xfrm>
          <a:off x="0" y="0"/>
          <a:ext cx="0" cy="0"/>
          <a:chOff x="0" y="0"/>
          <a:chExt cx="0" cy="0"/>
        </a:xfrm>
      </p:grpSpPr>
      <p:sp>
        <p:nvSpPr>
          <p:cNvPr id="195" name="Google Shape;195;p21"/>
          <p:cNvSpPr/>
          <p:nvPr/>
        </p:nvSpPr>
        <p:spPr>
          <a:xfrm>
            <a:off x="5234822" y="-1993342"/>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a:off x="-348128" y="1559433"/>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6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3260424">
            <a:off x="-742919" y="1707667"/>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a:off x="8106700" y="17949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200" name="Google Shape;200;p21"/>
          <p:cNvSpPr txBox="1">
            <a:spLocks noGrp="1"/>
          </p:cNvSpPr>
          <p:nvPr>
            <p:ph type="title" idx="2"/>
          </p:nvPr>
        </p:nvSpPr>
        <p:spPr>
          <a:xfrm>
            <a:off x="1185865" y="3231538"/>
            <a:ext cx="2514600" cy="599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201" name="Google Shape;201;p21"/>
          <p:cNvSpPr txBox="1">
            <a:spLocks noGrp="1"/>
          </p:cNvSpPr>
          <p:nvPr>
            <p:ph type="subTitle" idx="1"/>
          </p:nvPr>
        </p:nvSpPr>
        <p:spPr>
          <a:xfrm>
            <a:off x="1185860" y="3765035"/>
            <a:ext cx="2514600" cy="130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
        <p:nvSpPr>
          <p:cNvPr id="202" name="Google Shape;202;p21"/>
          <p:cNvSpPr txBox="1">
            <a:spLocks noGrp="1"/>
          </p:cNvSpPr>
          <p:nvPr>
            <p:ph type="title" idx="3"/>
          </p:nvPr>
        </p:nvSpPr>
        <p:spPr>
          <a:xfrm>
            <a:off x="5443540" y="3231538"/>
            <a:ext cx="2514600" cy="599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7855B"/>
              </a:buClr>
              <a:buSzPts val="1800"/>
              <a:buNone/>
              <a:defRPr sz="1800">
                <a:solidFill>
                  <a:srgbClr val="F7855B"/>
                </a:solidFill>
              </a:defRPr>
            </a:lvl1pPr>
            <a:lvl2pPr lvl="1" algn="ctr" rtl="0">
              <a:spcBef>
                <a:spcPts val="0"/>
              </a:spcBef>
              <a:spcAft>
                <a:spcPts val="0"/>
              </a:spcAft>
              <a:buClr>
                <a:srgbClr val="F7855B"/>
              </a:buClr>
              <a:buSzPts val="1800"/>
              <a:buNone/>
              <a:defRPr sz="1800">
                <a:solidFill>
                  <a:srgbClr val="F7855B"/>
                </a:solidFill>
              </a:defRPr>
            </a:lvl2pPr>
            <a:lvl3pPr lvl="2" algn="ctr" rtl="0">
              <a:spcBef>
                <a:spcPts val="0"/>
              </a:spcBef>
              <a:spcAft>
                <a:spcPts val="0"/>
              </a:spcAft>
              <a:buClr>
                <a:srgbClr val="F7855B"/>
              </a:buClr>
              <a:buSzPts val="1800"/>
              <a:buNone/>
              <a:defRPr sz="1800">
                <a:solidFill>
                  <a:srgbClr val="F7855B"/>
                </a:solidFill>
              </a:defRPr>
            </a:lvl3pPr>
            <a:lvl4pPr lvl="3" algn="ctr" rtl="0">
              <a:spcBef>
                <a:spcPts val="0"/>
              </a:spcBef>
              <a:spcAft>
                <a:spcPts val="0"/>
              </a:spcAft>
              <a:buClr>
                <a:srgbClr val="F7855B"/>
              </a:buClr>
              <a:buSzPts val="1800"/>
              <a:buNone/>
              <a:defRPr sz="1800">
                <a:solidFill>
                  <a:srgbClr val="F7855B"/>
                </a:solidFill>
              </a:defRPr>
            </a:lvl4pPr>
            <a:lvl5pPr lvl="4" algn="ctr" rtl="0">
              <a:spcBef>
                <a:spcPts val="0"/>
              </a:spcBef>
              <a:spcAft>
                <a:spcPts val="0"/>
              </a:spcAft>
              <a:buClr>
                <a:srgbClr val="F7855B"/>
              </a:buClr>
              <a:buSzPts val="1800"/>
              <a:buNone/>
              <a:defRPr sz="1800">
                <a:solidFill>
                  <a:srgbClr val="F7855B"/>
                </a:solidFill>
              </a:defRPr>
            </a:lvl5pPr>
            <a:lvl6pPr lvl="5" algn="ctr" rtl="0">
              <a:spcBef>
                <a:spcPts val="0"/>
              </a:spcBef>
              <a:spcAft>
                <a:spcPts val="0"/>
              </a:spcAft>
              <a:buClr>
                <a:srgbClr val="F7855B"/>
              </a:buClr>
              <a:buSzPts val="1800"/>
              <a:buNone/>
              <a:defRPr sz="1800">
                <a:solidFill>
                  <a:srgbClr val="F7855B"/>
                </a:solidFill>
              </a:defRPr>
            </a:lvl6pPr>
            <a:lvl7pPr lvl="6" algn="ctr" rtl="0">
              <a:spcBef>
                <a:spcPts val="0"/>
              </a:spcBef>
              <a:spcAft>
                <a:spcPts val="0"/>
              </a:spcAft>
              <a:buClr>
                <a:srgbClr val="F7855B"/>
              </a:buClr>
              <a:buSzPts val="1800"/>
              <a:buNone/>
              <a:defRPr sz="1800">
                <a:solidFill>
                  <a:srgbClr val="F7855B"/>
                </a:solidFill>
              </a:defRPr>
            </a:lvl7pPr>
            <a:lvl8pPr lvl="7" algn="ctr" rtl="0">
              <a:spcBef>
                <a:spcPts val="0"/>
              </a:spcBef>
              <a:spcAft>
                <a:spcPts val="0"/>
              </a:spcAft>
              <a:buClr>
                <a:srgbClr val="F7855B"/>
              </a:buClr>
              <a:buSzPts val="1800"/>
              <a:buNone/>
              <a:defRPr sz="1800">
                <a:solidFill>
                  <a:srgbClr val="F7855B"/>
                </a:solidFill>
              </a:defRPr>
            </a:lvl8pPr>
            <a:lvl9pPr lvl="8" algn="ctr" rtl="0">
              <a:spcBef>
                <a:spcPts val="0"/>
              </a:spcBef>
              <a:spcAft>
                <a:spcPts val="0"/>
              </a:spcAft>
              <a:buClr>
                <a:srgbClr val="F7855B"/>
              </a:buClr>
              <a:buSzPts val="1800"/>
              <a:buNone/>
              <a:defRPr sz="1800">
                <a:solidFill>
                  <a:srgbClr val="F7855B"/>
                </a:solidFill>
              </a:defRPr>
            </a:lvl9pPr>
          </a:lstStyle>
          <a:p>
            <a:endParaRPr/>
          </a:p>
        </p:txBody>
      </p:sp>
      <p:sp>
        <p:nvSpPr>
          <p:cNvPr id="203" name="Google Shape;203;p21"/>
          <p:cNvSpPr txBox="1">
            <a:spLocks noGrp="1"/>
          </p:cNvSpPr>
          <p:nvPr>
            <p:ph type="subTitle" idx="4"/>
          </p:nvPr>
        </p:nvSpPr>
        <p:spPr>
          <a:xfrm>
            <a:off x="5443535" y="3765035"/>
            <a:ext cx="2514600" cy="130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1600"/>
              <a:buNone/>
              <a:defRPr sz="1600">
                <a:solidFill>
                  <a:srgbClr val="EFEFEF"/>
                </a:solidFill>
              </a:defRPr>
            </a:lvl1pPr>
            <a:lvl2pPr lvl="1" algn="ctr" rtl="0">
              <a:lnSpc>
                <a:spcPct val="100000"/>
              </a:lnSpc>
              <a:spcBef>
                <a:spcPts val="0"/>
              </a:spcBef>
              <a:spcAft>
                <a:spcPts val="0"/>
              </a:spcAft>
              <a:buClr>
                <a:srgbClr val="EFEFEF"/>
              </a:buClr>
              <a:buSzPts val="1600"/>
              <a:buNone/>
              <a:defRPr sz="1600">
                <a:solidFill>
                  <a:srgbClr val="EFEFEF"/>
                </a:solidFill>
              </a:defRPr>
            </a:lvl2pPr>
            <a:lvl3pPr lvl="2" algn="ctr" rtl="0">
              <a:lnSpc>
                <a:spcPct val="100000"/>
              </a:lnSpc>
              <a:spcBef>
                <a:spcPts val="0"/>
              </a:spcBef>
              <a:spcAft>
                <a:spcPts val="0"/>
              </a:spcAft>
              <a:buClr>
                <a:srgbClr val="EFEFEF"/>
              </a:buClr>
              <a:buSzPts val="1600"/>
              <a:buNone/>
              <a:defRPr sz="1600">
                <a:solidFill>
                  <a:srgbClr val="EFEFEF"/>
                </a:solidFill>
              </a:defRPr>
            </a:lvl3pPr>
            <a:lvl4pPr lvl="3" algn="ctr" rtl="0">
              <a:lnSpc>
                <a:spcPct val="100000"/>
              </a:lnSpc>
              <a:spcBef>
                <a:spcPts val="0"/>
              </a:spcBef>
              <a:spcAft>
                <a:spcPts val="0"/>
              </a:spcAft>
              <a:buClr>
                <a:srgbClr val="EFEFEF"/>
              </a:buClr>
              <a:buSzPts val="1600"/>
              <a:buNone/>
              <a:defRPr sz="1600">
                <a:solidFill>
                  <a:srgbClr val="EFEFEF"/>
                </a:solidFill>
              </a:defRPr>
            </a:lvl4pPr>
            <a:lvl5pPr lvl="4" algn="ctr" rtl="0">
              <a:lnSpc>
                <a:spcPct val="100000"/>
              </a:lnSpc>
              <a:spcBef>
                <a:spcPts val="0"/>
              </a:spcBef>
              <a:spcAft>
                <a:spcPts val="0"/>
              </a:spcAft>
              <a:buClr>
                <a:srgbClr val="EFEFEF"/>
              </a:buClr>
              <a:buSzPts val="1600"/>
              <a:buNone/>
              <a:defRPr sz="1600">
                <a:solidFill>
                  <a:srgbClr val="EFEFEF"/>
                </a:solidFill>
              </a:defRPr>
            </a:lvl5pPr>
            <a:lvl6pPr lvl="5" algn="ctr" rtl="0">
              <a:lnSpc>
                <a:spcPct val="100000"/>
              </a:lnSpc>
              <a:spcBef>
                <a:spcPts val="0"/>
              </a:spcBef>
              <a:spcAft>
                <a:spcPts val="0"/>
              </a:spcAft>
              <a:buClr>
                <a:srgbClr val="EFEFEF"/>
              </a:buClr>
              <a:buSzPts val="1600"/>
              <a:buNone/>
              <a:defRPr sz="1600">
                <a:solidFill>
                  <a:srgbClr val="EFEFEF"/>
                </a:solidFill>
              </a:defRPr>
            </a:lvl6pPr>
            <a:lvl7pPr lvl="6" algn="ctr" rtl="0">
              <a:lnSpc>
                <a:spcPct val="100000"/>
              </a:lnSpc>
              <a:spcBef>
                <a:spcPts val="0"/>
              </a:spcBef>
              <a:spcAft>
                <a:spcPts val="0"/>
              </a:spcAft>
              <a:buClr>
                <a:srgbClr val="EFEFEF"/>
              </a:buClr>
              <a:buSzPts val="1600"/>
              <a:buNone/>
              <a:defRPr sz="1600">
                <a:solidFill>
                  <a:srgbClr val="EFEFEF"/>
                </a:solidFill>
              </a:defRPr>
            </a:lvl7pPr>
            <a:lvl8pPr lvl="7" algn="ctr" rtl="0">
              <a:lnSpc>
                <a:spcPct val="100000"/>
              </a:lnSpc>
              <a:spcBef>
                <a:spcPts val="0"/>
              </a:spcBef>
              <a:spcAft>
                <a:spcPts val="0"/>
              </a:spcAft>
              <a:buClr>
                <a:srgbClr val="EFEFEF"/>
              </a:buClr>
              <a:buSzPts val="1600"/>
              <a:buNone/>
              <a:defRPr sz="1600">
                <a:solidFill>
                  <a:srgbClr val="EFEFEF"/>
                </a:solidFill>
              </a:defRPr>
            </a:lvl8pPr>
            <a:lvl9pPr lvl="8" algn="ctr" rtl="0">
              <a:lnSpc>
                <a:spcPct val="100000"/>
              </a:lnSpc>
              <a:spcBef>
                <a:spcPts val="0"/>
              </a:spcBef>
              <a:spcAft>
                <a:spcPts val="0"/>
              </a:spcAft>
              <a:buClr>
                <a:srgbClr val="EFEFEF"/>
              </a:buClr>
              <a:buSzPts val="1600"/>
              <a:buNone/>
              <a:defRPr sz="1600">
                <a:solidFill>
                  <a:srgbClr val="EFEFE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70"/>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TITLE_AND_BODY_1_1_2_1_2_1">
    <p:bg>
      <p:bgPr>
        <a:solidFill>
          <a:srgbClr val="242426"/>
        </a:solidFill>
        <a:effectLst/>
      </p:bgPr>
    </p:bg>
    <p:spTree>
      <p:nvGrpSpPr>
        <p:cNvPr id="1" name="Shape 271"/>
        <p:cNvGrpSpPr/>
        <p:nvPr/>
      </p:nvGrpSpPr>
      <p:grpSpPr>
        <a:xfrm>
          <a:off x="0" y="0"/>
          <a:ext cx="0" cy="0"/>
          <a:chOff x="0" y="0"/>
          <a:chExt cx="0" cy="0"/>
        </a:xfrm>
      </p:grpSpPr>
      <p:sp>
        <p:nvSpPr>
          <p:cNvPr id="272" name="Google Shape;272;p29"/>
          <p:cNvSpPr/>
          <p:nvPr/>
        </p:nvSpPr>
        <p:spPr>
          <a:xfrm>
            <a:off x="-482978" y="227719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4983347" y="-1684505"/>
            <a:ext cx="4454530" cy="5143367"/>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rot="-5400000">
            <a:off x="4476825" y="-1791567"/>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8767875" y="1555363"/>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TITLE_AND_BODY_1_1_2_1_3">
    <p:bg>
      <p:bgPr>
        <a:solidFill>
          <a:srgbClr val="242426"/>
        </a:solidFill>
        <a:effectLst/>
      </p:bgPr>
    </p:bg>
    <p:spTree>
      <p:nvGrpSpPr>
        <p:cNvPr id="1" name="Shape 276"/>
        <p:cNvGrpSpPr/>
        <p:nvPr/>
      </p:nvGrpSpPr>
      <p:grpSpPr>
        <a:xfrm>
          <a:off x="0" y="0"/>
          <a:ext cx="0" cy="0"/>
          <a:chOff x="0" y="0"/>
          <a:chExt cx="0" cy="0"/>
        </a:xfrm>
      </p:grpSpPr>
      <p:sp>
        <p:nvSpPr>
          <p:cNvPr id="277" name="Google Shape;277;p30"/>
          <p:cNvSpPr/>
          <p:nvPr/>
        </p:nvSpPr>
        <p:spPr>
          <a:xfrm>
            <a:off x="5234822" y="-1993342"/>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0"/>
          <p:cNvSpPr/>
          <p:nvPr/>
        </p:nvSpPr>
        <p:spPr>
          <a:xfrm>
            <a:off x="-348128" y="1559433"/>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6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3260424">
            <a:off x="-742919" y="1707667"/>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a:off x="8106700" y="17949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p:nvPr/>
        </p:nvSpPr>
        <p:spPr>
          <a:xfrm>
            <a:off x="0" y="857095"/>
            <a:ext cx="1543787" cy="1782530"/>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97422" y="857099"/>
            <a:ext cx="4091347" cy="472427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912672" y="-764551"/>
            <a:ext cx="4091347" cy="472427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3260424">
            <a:off x="6154981" y="-454358"/>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780100" y="47183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8095313" y="38614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subTitle" idx="1"/>
          </p:nvPr>
        </p:nvSpPr>
        <p:spPr>
          <a:xfrm>
            <a:off x="2423100" y="3068850"/>
            <a:ext cx="42978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FEFEF"/>
              </a:buClr>
              <a:buSzPts val="2000"/>
              <a:buFont typeface="DM Sans"/>
              <a:buNone/>
              <a:defRPr sz="2000">
                <a:solidFill>
                  <a:srgbClr val="EFEFEF"/>
                </a:solidFill>
                <a:latin typeface="DM Sans"/>
                <a:ea typeface="DM Sans"/>
                <a:cs typeface="DM Sans"/>
                <a:sym typeface="DM Sans"/>
              </a:defRPr>
            </a:lvl1pPr>
            <a:lvl2pPr lvl="1" algn="ctr" rtl="0">
              <a:lnSpc>
                <a:spcPct val="100000"/>
              </a:lnSpc>
              <a:spcBef>
                <a:spcPts val="0"/>
              </a:spcBef>
              <a:spcAft>
                <a:spcPts val="0"/>
              </a:spcAft>
              <a:buClr>
                <a:srgbClr val="EFEFEF"/>
              </a:buClr>
              <a:buSzPts val="2000"/>
              <a:buNone/>
              <a:defRPr sz="2000">
                <a:solidFill>
                  <a:srgbClr val="EFEFEF"/>
                </a:solidFill>
              </a:defRPr>
            </a:lvl2pPr>
            <a:lvl3pPr lvl="2" algn="ctr" rtl="0">
              <a:lnSpc>
                <a:spcPct val="100000"/>
              </a:lnSpc>
              <a:spcBef>
                <a:spcPts val="0"/>
              </a:spcBef>
              <a:spcAft>
                <a:spcPts val="0"/>
              </a:spcAft>
              <a:buClr>
                <a:srgbClr val="EFEFEF"/>
              </a:buClr>
              <a:buSzPts val="2000"/>
              <a:buNone/>
              <a:defRPr sz="2000">
                <a:solidFill>
                  <a:srgbClr val="EFEFEF"/>
                </a:solidFill>
              </a:defRPr>
            </a:lvl3pPr>
            <a:lvl4pPr lvl="3" algn="ctr" rtl="0">
              <a:lnSpc>
                <a:spcPct val="100000"/>
              </a:lnSpc>
              <a:spcBef>
                <a:spcPts val="0"/>
              </a:spcBef>
              <a:spcAft>
                <a:spcPts val="0"/>
              </a:spcAft>
              <a:buClr>
                <a:srgbClr val="EFEFEF"/>
              </a:buClr>
              <a:buSzPts val="2000"/>
              <a:buNone/>
              <a:defRPr sz="2000">
                <a:solidFill>
                  <a:srgbClr val="EFEFEF"/>
                </a:solidFill>
              </a:defRPr>
            </a:lvl4pPr>
            <a:lvl5pPr lvl="4" algn="ctr" rtl="0">
              <a:lnSpc>
                <a:spcPct val="100000"/>
              </a:lnSpc>
              <a:spcBef>
                <a:spcPts val="0"/>
              </a:spcBef>
              <a:spcAft>
                <a:spcPts val="0"/>
              </a:spcAft>
              <a:buClr>
                <a:srgbClr val="EFEFEF"/>
              </a:buClr>
              <a:buSzPts val="2000"/>
              <a:buNone/>
              <a:defRPr sz="2000">
                <a:solidFill>
                  <a:srgbClr val="EFEFEF"/>
                </a:solidFill>
              </a:defRPr>
            </a:lvl5pPr>
            <a:lvl6pPr lvl="5" algn="ctr" rtl="0">
              <a:lnSpc>
                <a:spcPct val="100000"/>
              </a:lnSpc>
              <a:spcBef>
                <a:spcPts val="0"/>
              </a:spcBef>
              <a:spcAft>
                <a:spcPts val="0"/>
              </a:spcAft>
              <a:buClr>
                <a:srgbClr val="EFEFEF"/>
              </a:buClr>
              <a:buSzPts val="2000"/>
              <a:buNone/>
              <a:defRPr sz="2000">
                <a:solidFill>
                  <a:srgbClr val="EFEFEF"/>
                </a:solidFill>
              </a:defRPr>
            </a:lvl6pPr>
            <a:lvl7pPr lvl="6" algn="ctr" rtl="0">
              <a:lnSpc>
                <a:spcPct val="100000"/>
              </a:lnSpc>
              <a:spcBef>
                <a:spcPts val="0"/>
              </a:spcBef>
              <a:spcAft>
                <a:spcPts val="0"/>
              </a:spcAft>
              <a:buClr>
                <a:srgbClr val="EFEFEF"/>
              </a:buClr>
              <a:buSzPts val="2000"/>
              <a:buNone/>
              <a:defRPr sz="2000">
                <a:solidFill>
                  <a:srgbClr val="EFEFEF"/>
                </a:solidFill>
              </a:defRPr>
            </a:lvl7pPr>
            <a:lvl8pPr lvl="7" algn="ctr" rtl="0">
              <a:lnSpc>
                <a:spcPct val="100000"/>
              </a:lnSpc>
              <a:spcBef>
                <a:spcPts val="0"/>
              </a:spcBef>
              <a:spcAft>
                <a:spcPts val="0"/>
              </a:spcAft>
              <a:buClr>
                <a:srgbClr val="EFEFEF"/>
              </a:buClr>
              <a:buSzPts val="2000"/>
              <a:buNone/>
              <a:defRPr sz="2000">
                <a:solidFill>
                  <a:srgbClr val="EFEFEF"/>
                </a:solidFill>
              </a:defRPr>
            </a:lvl8pPr>
            <a:lvl9pPr lvl="8" algn="ctr" rtl="0">
              <a:lnSpc>
                <a:spcPct val="100000"/>
              </a:lnSpc>
              <a:spcBef>
                <a:spcPts val="0"/>
              </a:spcBef>
              <a:spcAft>
                <a:spcPts val="0"/>
              </a:spcAft>
              <a:buClr>
                <a:srgbClr val="EFEFEF"/>
              </a:buClr>
              <a:buSzPts val="2000"/>
              <a:buNone/>
              <a:defRPr sz="2000">
                <a:solidFill>
                  <a:srgbClr val="EFEFEF"/>
                </a:solidFill>
              </a:defRPr>
            </a:lvl9pPr>
          </a:lstStyle>
          <a:p>
            <a:endParaRPr/>
          </a:p>
        </p:txBody>
      </p:sp>
      <p:sp>
        <p:nvSpPr>
          <p:cNvPr id="33" name="Google Shape;33;p3"/>
          <p:cNvSpPr txBox="1">
            <a:spLocks noGrp="1"/>
          </p:cNvSpPr>
          <p:nvPr>
            <p:ph type="title" idx="2" hasCustomPrompt="1"/>
          </p:nvPr>
        </p:nvSpPr>
        <p:spPr>
          <a:xfrm>
            <a:off x="311700" y="1106125"/>
            <a:ext cx="8520600" cy="106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800"/>
              <a:buNone/>
              <a:defRPr sz="4800">
                <a:solidFill>
                  <a:schemeClr val="accent1"/>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34" name="Google Shape;34;p3"/>
          <p:cNvSpPr/>
          <p:nvPr/>
        </p:nvSpPr>
        <p:spPr>
          <a:xfrm>
            <a:off x="-1261500" y="33918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TITLE_AND_BODY_1_2">
    <p:bg>
      <p:bgPr>
        <a:solidFill>
          <a:srgbClr val="242426"/>
        </a:solidFill>
        <a:effectLst/>
      </p:bgPr>
    </p:bg>
    <p:spTree>
      <p:nvGrpSpPr>
        <p:cNvPr id="1" name="Shape 281"/>
        <p:cNvGrpSpPr/>
        <p:nvPr/>
      </p:nvGrpSpPr>
      <p:grpSpPr>
        <a:xfrm>
          <a:off x="0" y="0"/>
          <a:ext cx="0" cy="0"/>
          <a:chOff x="0" y="0"/>
          <a:chExt cx="0" cy="0"/>
        </a:xfrm>
      </p:grpSpPr>
      <p:sp>
        <p:nvSpPr>
          <p:cNvPr id="282" name="Google Shape;282;p31"/>
          <p:cNvSpPr/>
          <p:nvPr/>
        </p:nvSpPr>
        <p:spPr>
          <a:xfrm>
            <a:off x="-382528" y="1448033"/>
            <a:ext cx="4238017" cy="489363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rgbClr val="363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3395525" y="3107282"/>
            <a:ext cx="902081" cy="1041586"/>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5400000">
            <a:off x="3455275" y="-554737"/>
            <a:ext cx="1491300" cy="1417800"/>
          </a:xfrm>
          <a:prstGeom prst="pentagon">
            <a:avLst>
              <a:gd name="hf" fmla="val 105146"/>
              <a:gd name="vf" fmla="val 110557"/>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3260424">
            <a:off x="1735656" y="4220617"/>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229800" y="123975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1261500" y="33918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1337350" y="302680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8780100" y="47183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ONE_COLUMN_TEXT_2_1">
    <p:bg>
      <p:bgPr>
        <a:solidFill>
          <a:srgbClr val="242426"/>
        </a:solidFill>
        <a:effectLst/>
      </p:bgPr>
    </p:bg>
    <p:spTree>
      <p:nvGrpSpPr>
        <p:cNvPr id="1" name="Shape 290"/>
        <p:cNvGrpSpPr/>
        <p:nvPr/>
      </p:nvGrpSpPr>
      <p:grpSpPr>
        <a:xfrm>
          <a:off x="0" y="0"/>
          <a:ext cx="0" cy="0"/>
          <a:chOff x="0" y="0"/>
          <a:chExt cx="0" cy="0"/>
        </a:xfrm>
      </p:grpSpPr>
      <p:sp>
        <p:nvSpPr>
          <p:cNvPr id="291" name="Google Shape;291;p32"/>
          <p:cNvSpPr/>
          <p:nvPr/>
        </p:nvSpPr>
        <p:spPr>
          <a:xfrm>
            <a:off x="0" y="857095"/>
            <a:ext cx="1543787" cy="1782530"/>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797422" y="857099"/>
            <a:ext cx="4091347" cy="472427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6912672" y="-764551"/>
            <a:ext cx="4091347" cy="4724278"/>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rot="-3260424">
            <a:off x="6154981" y="-454358"/>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8469475" y="38545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8704238" y="355350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962562" y="444275"/>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175275" y="973700"/>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rot="-5400000">
            <a:off x="1904525" y="-2029667"/>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p:nvPr/>
        </p:nvSpPr>
        <p:spPr>
          <a:xfrm>
            <a:off x="4779296" y="-1901875"/>
            <a:ext cx="5336236" cy="6161751"/>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body" idx="1"/>
          </p:nvPr>
        </p:nvSpPr>
        <p:spPr>
          <a:xfrm>
            <a:off x="584925" y="1096325"/>
            <a:ext cx="7461600" cy="31443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sz="1300"/>
            </a:lvl1pPr>
            <a:lvl2pPr marL="914400" lvl="1" indent="-311150">
              <a:spcBef>
                <a:spcPts val="1600"/>
              </a:spcBef>
              <a:spcAft>
                <a:spcPts val="0"/>
              </a:spcAft>
              <a:buSzPts val="1300"/>
              <a:buChar char="○"/>
              <a:defRPr sz="1300"/>
            </a:lvl2pPr>
            <a:lvl3pPr marL="1371600" lvl="2" indent="-311150">
              <a:spcBef>
                <a:spcPts val="1600"/>
              </a:spcBef>
              <a:spcAft>
                <a:spcPts val="0"/>
              </a:spcAft>
              <a:buSzPts val="1300"/>
              <a:buChar char="■"/>
              <a:defRPr sz="1300"/>
            </a:lvl3pPr>
            <a:lvl4pPr marL="1828800" lvl="3" indent="-311150">
              <a:spcBef>
                <a:spcPts val="1600"/>
              </a:spcBef>
              <a:spcAft>
                <a:spcPts val="0"/>
              </a:spcAft>
              <a:buSzPts val="1300"/>
              <a:buChar char="●"/>
              <a:defRPr sz="1300"/>
            </a:lvl4pPr>
            <a:lvl5pPr marL="2286000" lvl="4" indent="-311150">
              <a:spcBef>
                <a:spcPts val="1600"/>
              </a:spcBef>
              <a:spcAft>
                <a:spcPts val="0"/>
              </a:spcAft>
              <a:buSzPts val="1300"/>
              <a:buChar char="○"/>
              <a:defRPr sz="1300"/>
            </a:lvl5pPr>
            <a:lvl6pPr marL="2743200" lvl="5" indent="-311150">
              <a:spcBef>
                <a:spcPts val="1600"/>
              </a:spcBef>
              <a:spcAft>
                <a:spcPts val="0"/>
              </a:spcAft>
              <a:buSzPts val="1300"/>
              <a:buChar char="■"/>
              <a:defRPr sz="1300"/>
            </a:lvl6pPr>
            <a:lvl7pPr marL="3200400" lvl="6" indent="-311150">
              <a:spcBef>
                <a:spcPts val="1600"/>
              </a:spcBef>
              <a:spcAft>
                <a:spcPts val="0"/>
              </a:spcAft>
              <a:buSzPts val="1300"/>
              <a:buChar char="●"/>
              <a:defRPr sz="1300"/>
            </a:lvl7pPr>
            <a:lvl8pPr marL="3657600" lvl="7" indent="-311150">
              <a:spcBef>
                <a:spcPts val="1600"/>
              </a:spcBef>
              <a:spcAft>
                <a:spcPts val="0"/>
              </a:spcAft>
              <a:buSzPts val="1300"/>
              <a:buChar char="○"/>
              <a:defRPr sz="1300"/>
            </a:lvl8pPr>
            <a:lvl9pPr marL="4114800" lvl="8" indent="-311150">
              <a:spcBef>
                <a:spcPts val="1600"/>
              </a:spcBef>
              <a:spcAft>
                <a:spcPts val="1600"/>
              </a:spcAft>
              <a:buSzPts val="1300"/>
              <a:buChar char="■"/>
              <a:defRPr sz="1300"/>
            </a:lvl9pPr>
          </a:lstStyle>
          <a:p>
            <a:endParaRPr/>
          </a:p>
        </p:txBody>
      </p:sp>
      <p:sp>
        <p:nvSpPr>
          <p:cNvPr id="38" name="Google Shape;38;p4"/>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
        <p:nvSpPr>
          <p:cNvPr id="52" name="Google Shape;52;p6"/>
          <p:cNvSpPr/>
          <p:nvPr/>
        </p:nvSpPr>
        <p:spPr>
          <a:xfrm>
            <a:off x="8450800" y="10337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8450800" y="1852663"/>
            <a:ext cx="561275" cy="648075"/>
          </a:xfrm>
          <a:custGeom>
            <a:avLst/>
            <a:gdLst/>
            <a:ahLst/>
            <a:cxnLst/>
            <a:rect l="l" t="t" r="r" b="b"/>
            <a:pathLst>
              <a:path w="22451" h="25923" extrusionOk="0">
                <a:moveTo>
                  <a:pt x="11226" y="1"/>
                </a:moveTo>
                <a:lnTo>
                  <a:pt x="1" y="6481"/>
                </a:lnTo>
                <a:lnTo>
                  <a:pt x="1" y="19442"/>
                </a:lnTo>
                <a:lnTo>
                  <a:pt x="11226" y="25922"/>
                </a:lnTo>
                <a:lnTo>
                  <a:pt x="22450" y="19442"/>
                </a:lnTo>
                <a:lnTo>
                  <a:pt x="22450" y="6481"/>
                </a:lnTo>
                <a:lnTo>
                  <a:pt x="11226" y="1"/>
                </a:ln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6959500" y="-12866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7576425" y="-27581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8623775" y="31062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a:off x="760375" y="46439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965700" y="363791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399100" y="3492988"/>
            <a:ext cx="234775" cy="144925"/>
          </a:xfrm>
          <a:custGeom>
            <a:avLst/>
            <a:gdLst/>
            <a:ahLst/>
            <a:cxnLst/>
            <a:rect l="l" t="t" r="r" b="b"/>
            <a:pathLst>
              <a:path w="9391" h="5797" extrusionOk="0">
                <a:moveTo>
                  <a:pt x="8787" y="1"/>
                </a:moveTo>
                <a:cubicBezTo>
                  <a:pt x="8695" y="1"/>
                  <a:pt x="8601" y="25"/>
                  <a:pt x="8517" y="76"/>
                </a:cubicBezTo>
                <a:lnTo>
                  <a:pt x="308" y="4816"/>
                </a:lnTo>
                <a:cubicBezTo>
                  <a:pt x="102" y="4934"/>
                  <a:pt x="1" y="5177"/>
                  <a:pt x="64" y="5406"/>
                </a:cubicBezTo>
                <a:cubicBezTo>
                  <a:pt x="125" y="5637"/>
                  <a:pt x="334" y="5796"/>
                  <a:pt x="571" y="5796"/>
                </a:cubicBezTo>
                <a:cubicBezTo>
                  <a:pt x="663" y="5796"/>
                  <a:pt x="753" y="5772"/>
                  <a:pt x="834" y="5726"/>
                </a:cubicBezTo>
                <a:lnTo>
                  <a:pt x="9043" y="987"/>
                </a:lnTo>
                <a:cubicBezTo>
                  <a:pt x="9300" y="844"/>
                  <a:pt x="9391" y="518"/>
                  <a:pt x="9243" y="263"/>
                </a:cubicBezTo>
                <a:cubicBezTo>
                  <a:pt x="9145" y="95"/>
                  <a:pt x="8968" y="1"/>
                  <a:pt x="8787" y="1"/>
                </a:cubicBezTo>
                <a:close/>
              </a:path>
            </a:pathLst>
          </a:cu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242426"/>
        </a:solidFill>
        <a:effectLst/>
      </p:bgPr>
    </p:bg>
    <p:spTree>
      <p:nvGrpSpPr>
        <p:cNvPr id="1" name="Shape 60"/>
        <p:cNvGrpSpPr/>
        <p:nvPr/>
      </p:nvGrpSpPr>
      <p:grpSpPr>
        <a:xfrm>
          <a:off x="0" y="0"/>
          <a:ext cx="0" cy="0"/>
          <a:chOff x="0" y="0"/>
          <a:chExt cx="0" cy="0"/>
        </a:xfrm>
      </p:grpSpPr>
      <p:sp>
        <p:nvSpPr>
          <p:cNvPr id="61" name="Google Shape;61;p7"/>
          <p:cNvSpPr/>
          <p:nvPr/>
        </p:nvSpPr>
        <p:spPr>
          <a:xfrm rot="-5400000">
            <a:off x="7432375" y="3244333"/>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8469475" y="38545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2728238" y="46113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962562" y="444275"/>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4143700" y="4414575"/>
            <a:ext cx="234775" cy="144925"/>
          </a:xfrm>
          <a:custGeom>
            <a:avLst/>
            <a:gdLst/>
            <a:ahLst/>
            <a:cxnLst/>
            <a:rect l="l" t="t" r="r" b="b"/>
            <a:pathLst>
              <a:path w="9391" h="5797" extrusionOk="0">
                <a:moveTo>
                  <a:pt x="8787" y="1"/>
                </a:moveTo>
                <a:cubicBezTo>
                  <a:pt x="8695" y="1"/>
                  <a:pt x="8601" y="25"/>
                  <a:pt x="8517" y="76"/>
                </a:cubicBezTo>
                <a:lnTo>
                  <a:pt x="308" y="4816"/>
                </a:lnTo>
                <a:cubicBezTo>
                  <a:pt x="102" y="4934"/>
                  <a:pt x="1" y="5177"/>
                  <a:pt x="64" y="5406"/>
                </a:cubicBezTo>
                <a:cubicBezTo>
                  <a:pt x="125" y="5637"/>
                  <a:pt x="334" y="5796"/>
                  <a:pt x="571" y="5796"/>
                </a:cubicBezTo>
                <a:cubicBezTo>
                  <a:pt x="663" y="5796"/>
                  <a:pt x="753" y="5772"/>
                  <a:pt x="834" y="5726"/>
                </a:cubicBezTo>
                <a:lnTo>
                  <a:pt x="9043" y="987"/>
                </a:lnTo>
                <a:cubicBezTo>
                  <a:pt x="9300" y="844"/>
                  <a:pt x="9391" y="518"/>
                  <a:pt x="9243" y="263"/>
                </a:cubicBezTo>
                <a:cubicBezTo>
                  <a:pt x="9145" y="95"/>
                  <a:pt x="8968" y="1"/>
                  <a:pt x="8787" y="1"/>
                </a:cubicBezTo>
                <a:close/>
              </a:path>
            </a:pathLst>
          </a:custGeom>
          <a:solidFill>
            <a:srgbClr val="FF662E"/>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175275" y="973700"/>
            <a:ext cx="159442" cy="144919"/>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rot="-5400000">
            <a:off x="1904525" y="-2029667"/>
            <a:ext cx="2536500" cy="2411400"/>
          </a:xfrm>
          <a:prstGeom prst="pentagon">
            <a:avLst>
              <a:gd name="hf" fmla="val 105146"/>
              <a:gd name="vf" fmla="val 110557"/>
            </a:avLst>
          </a:prstGeom>
          <a:noFill/>
          <a:ln w="38100"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body" idx="1"/>
          </p:nvPr>
        </p:nvSpPr>
        <p:spPr>
          <a:xfrm>
            <a:off x="763525" y="1930863"/>
            <a:ext cx="3292200" cy="24837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rgbClr val="EFEFEF"/>
              </a:buClr>
              <a:buSzPts val="1600"/>
              <a:buChar char="●"/>
              <a:defRPr sz="1600">
                <a:solidFill>
                  <a:srgbClr val="EFEFEF"/>
                </a:solidFill>
              </a:defRPr>
            </a:lvl1pPr>
            <a:lvl2pPr marL="914400" lvl="1" indent="-330200">
              <a:spcBef>
                <a:spcPts val="1600"/>
              </a:spcBef>
              <a:spcAft>
                <a:spcPts val="0"/>
              </a:spcAft>
              <a:buClr>
                <a:srgbClr val="EFEFEF"/>
              </a:buClr>
              <a:buSzPts val="1600"/>
              <a:buChar char="○"/>
              <a:defRPr sz="1600">
                <a:solidFill>
                  <a:srgbClr val="EFEFEF"/>
                </a:solidFill>
              </a:defRPr>
            </a:lvl2pPr>
            <a:lvl3pPr marL="1371600" lvl="2" indent="-330200">
              <a:spcBef>
                <a:spcPts val="1600"/>
              </a:spcBef>
              <a:spcAft>
                <a:spcPts val="0"/>
              </a:spcAft>
              <a:buClr>
                <a:srgbClr val="EFEFEF"/>
              </a:buClr>
              <a:buSzPts val="1600"/>
              <a:buChar char="■"/>
              <a:defRPr sz="1600">
                <a:solidFill>
                  <a:srgbClr val="EFEFEF"/>
                </a:solidFill>
              </a:defRPr>
            </a:lvl3pPr>
            <a:lvl4pPr marL="1828800" lvl="3" indent="-330200">
              <a:spcBef>
                <a:spcPts val="1600"/>
              </a:spcBef>
              <a:spcAft>
                <a:spcPts val="0"/>
              </a:spcAft>
              <a:buClr>
                <a:srgbClr val="EFEFEF"/>
              </a:buClr>
              <a:buSzPts val="1600"/>
              <a:buChar char="●"/>
              <a:defRPr sz="1600">
                <a:solidFill>
                  <a:srgbClr val="EFEFEF"/>
                </a:solidFill>
              </a:defRPr>
            </a:lvl4pPr>
            <a:lvl5pPr marL="2286000" lvl="4" indent="-330200">
              <a:spcBef>
                <a:spcPts val="1600"/>
              </a:spcBef>
              <a:spcAft>
                <a:spcPts val="0"/>
              </a:spcAft>
              <a:buClr>
                <a:srgbClr val="EFEFEF"/>
              </a:buClr>
              <a:buSzPts val="1600"/>
              <a:buChar char="○"/>
              <a:defRPr sz="1600">
                <a:solidFill>
                  <a:srgbClr val="EFEFEF"/>
                </a:solidFill>
              </a:defRPr>
            </a:lvl5pPr>
            <a:lvl6pPr marL="2743200" lvl="5" indent="-330200">
              <a:spcBef>
                <a:spcPts val="1600"/>
              </a:spcBef>
              <a:spcAft>
                <a:spcPts val="0"/>
              </a:spcAft>
              <a:buClr>
                <a:srgbClr val="EFEFEF"/>
              </a:buClr>
              <a:buSzPts val="1600"/>
              <a:buChar char="■"/>
              <a:defRPr sz="1600">
                <a:solidFill>
                  <a:srgbClr val="EFEFEF"/>
                </a:solidFill>
              </a:defRPr>
            </a:lvl6pPr>
            <a:lvl7pPr marL="3200400" lvl="6" indent="-330200">
              <a:spcBef>
                <a:spcPts val="1600"/>
              </a:spcBef>
              <a:spcAft>
                <a:spcPts val="0"/>
              </a:spcAft>
              <a:buClr>
                <a:srgbClr val="EFEFEF"/>
              </a:buClr>
              <a:buSzPts val="1600"/>
              <a:buChar char="●"/>
              <a:defRPr sz="1600">
                <a:solidFill>
                  <a:srgbClr val="EFEFEF"/>
                </a:solidFill>
              </a:defRPr>
            </a:lvl7pPr>
            <a:lvl8pPr marL="3657600" lvl="7" indent="-330200">
              <a:spcBef>
                <a:spcPts val="1600"/>
              </a:spcBef>
              <a:spcAft>
                <a:spcPts val="0"/>
              </a:spcAft>
              <a:buClr>
                <a:srgbClr val="EFEFEF"/>
              </a:buClr>
              <a:buSzPts val="1600"/>
              <a:buChar char="○"/>
              <a:defRPr sz="1600">
                <a:solidFill>
                  <a:srgbClr val="EFEFEF"/>
                </a:solidFill>
              </a:defRPr>
            </a:lvl8pPr>
            <a:lvl9pPr marL="4114800" lvl="8" indent="-330200">
              <a:spcBef>
                <a:spcPts val="1600"/>
              </a:spcBef>
              <a:spcAft>
                <a:spcPts val="1600"/>
              </a:spcAft>
              <a:buClr>
                <a:srgbClr val="EFEFEF"/>
              </a:buClr>
              <a:buSzPts val="1600"/>
              <a:buChar char="■"/>
              <a:defRPr sz="1600">
                <a:solidFill>
                  <a:srgbClr val="EFEFEF"/>
                </a:solidFill>
              </a:defRPr>
            </a:lvl9pPr>
          </a:lstStyle>
          <a:p>
            <a:endParaRPr/>
          </a:p>
        </p:txBody>
      </p:sp>
      <p:sp>
        <p:nvSpPr>
          <p:cNvPr id="69" name="Google Shape;69;p7"/>
          <p:cNvSpPr txBox="1">
            <a:spLocks noGrp="1"/>
          </p:cNvSpPr>
          <p:nvPr>
            <p:ph type="title"/>
          </p:nvPr>
        </p:nvSpPr>
        <p:spPr>
          <a:xfrm>
            <a:off x="763525" y="1211488"/>
            <a:ext cx="32922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p:nvPr/>
        </p:nvSpPr>
        <p:spPr>
          <a:xfrm>
            <a:off x="-126" y="0"/>
            <a:ext cx="9144000" cy="5143500"/>
          </a:xfrm>
          <a:prstGeom prst="rect">
            <a:avLst/>
          </a:pr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txBox="1">
            <a:spLocks noGrp="1"/>
          </p:cNvSpPr>
          <p:nvPr>
            <p:ph type="title"/>
          </p:nvPr>
        </p:nvSpPr>
        <p:spPr>
          <a:xfrm>
            <a:off x="702725" y="602550"/>
            <a:ext cx="37932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4500"/>
              <a:buNone/>
              <a:defRPr sz="45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 name="Google Shape;73;p8"/>
          <p:cNvSpPr/>
          <p:nvPr/>
        </p:nvSpPr>
        <p:spPr>
          <a:xfrm>
            <a:off x="7454838" y="1421550"/>
            <a:ext cx="492678" cy="560744"/>
          </a:xfrm>
          <a:custGeom>
            <a:avLst/>
            <a:gdLst/>
            <a:ahLst/>
            <a:cxnLst/>
            <a:rect l="l" t="t" r="r" b="b"/>
            <a:pathLst>
              <a:path w="9996" h="11377" extrusionOk="0">
                <a:moveTo>
                  <a:pt x="4999" y="1132"/>
                </a:moveTo>
                <a:lnTo>
                  <a:pt x="8945" y="3410"/>
                </a:lnTo>
                <a:lnTo>
                  <a:pt x="8945" y="7967"/>
                </a:lnTo>
                <a:lnTo>
                  <a:pt x="4999" y="10246"/>
                </a:lnTo>
                <a:lnTo>
                  <a:pt x="1053" y="7967"/>
                </a:lnTo>
                <a:lnTo>
                  <a:pt x="1053" y="3410"/>
                </a:lnTo>
                <a:lnTo>
                  <a:pt x="4999" y="1132"/>
                </a:lnTo>
                <a:close/>
                <a:moveTo>
                  <a:pt x="4998" y="1"/>
                </a:moveTo>
                <a:cubicBezTo>
                  <a:pt x="4907" y="1"/>
                  <a:pt x="4817" y="24"/>
                  <a:pt x="4736" y="71"/>
                </a:cubicBezTo>
                <a:lnTo>
                  <a:pt x="264" y="2652"/>
                </a:lnTo>
                <a:cubicBezTo>
                  <a:pt x="101" y="2745"/>
                  <a:pt x="2" y="2919"/>
                  <a:pt x="2" y="3108"/>
                </a:cubicBezTo>
                <a:lnTo>
                  <a:pt x="2" y="8270"/>
                </a:lnTo>
                <a:cubicBezTo>
                  <a:pt x="1" y="8458"/>
                  <a:pt x="101" y="8632"/>
                  <a:pt x="264" y="8726"/>
                </a:cubicBezTo>
                <a:lnTo>
                  <a:pt x="4736" y="11307"/>
                </a:lnTo>
                <a:cubicBezTo>
                  <a:pt x="4815" y="11353"/>
                  <a:pt x="4905" y="11377"/>
                  <a:pt x="4999" y="11377"/>
                </a:cubicBezTo>
                <a:cubicBezTo>
                  <a:pt x="5091" y="11377"/>
                  <a:pt x="5181" y="11353"/>
                  <a:pt x="5260" y="11307"/>
                </a:cubicBezTo>
                <a:lnTo>
                  <a:pt x="9732" y="8726"/>
                </a:lnTo>
                <a:cubicBezTo>
                  <a:pt x="9895" y="8632"/>
                  <a:pt x="9995" y="8458"/>
                  <a:pt x="9995" y="8270"/>
                </a:cubicBezTo>
                <a:lnTo>
                  <a:pt x="9995" y="3108"/>
                </a:lnTo>
                <a:cubicBezTo>
                  <a:pt x="9995" y="2919"/>
                  <a:pt x="9895" y="2745"/>
                  <a:pt x="9732" y="2652"/>
                </a:cubicBezTo>
                <a:lnTo>
                  <a:pt x="5260" y="71"/>
                </a:lnTo>
                <a:cubicBezTo>
                  <a:pt x="5179" y="24"/>
                  <a:pt x="5089" y="1"/>
                  <a:pt x="499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8450800" y="10337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a:off x="6959500" y="-12866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7576425" y="-275812"/>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7519241">
            <a:off x="6423644" y="4486689"/>
            <a:ext cx="1233931" cy="1173076"/>
          </a:xfrm>
          <a:prstGeom prst="pentagon">
            <a:avLst>
              <a:gd name="hf" fmla="val 105146"/>
              <a:gd name="vf" fmla="val 110557"/>
            </a:avLst>
          </a:prstGeom>
          <a:noFill/>
          <a:ln w="381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a:off x="8623775" y="3106263"/>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0"/>
          <p:cNvSpPr/>
          <p:nvPr/>
        </p:nvSpPr>
        <p:spPr>
          <a:xfrm>
            <a:off x="4779296" y="-1901875"/>
            <a:ext cx="5336236" cy="6161751"/>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txBox="1">
            <a:spLocks noGrp="1"/>
          </p:cNvSpPr>
          <p:nvPr>
            <p:ph type="title"/>
          </p:nvPr>
        </p:nvSpPr>
        <p:spPr>
          <a:xfrm>
            <a:off x="584925" y="405750"/>
            <a:ext cx="8121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FEFEF"/>
              </a:buClr>
              <a:buSzPts val="2800"/>
              <a:buNone/>
              <a:defRPr>
                <a:solidFill>
                  <a:srgbClr val="EFEFEF"/>
                </a:solidFill>
              </a:defRPr>
            </a:lvl1pPr>
            <a:lvl2pPr lvl="1" rtl="0">
              <a:spcBef>
                <a:spcPts val="0"/>
              </a:spcBef>
              <a:spcAft>
                <a:spcPts val="0"/>
              </a:spcAft>
              <a:buClr>
                <a:srgbClr val="EFEFEF"/>
              </a:buClr>
              <a:buSzPts val="2800"/>
              <a:buNone/>
              <a:defRPr>
                <a:solidFill>
                  <a:srgbClr val="EFEFEF"/>
                </a:solidFill>
              </a:defRPr>
            </a:lvl2pPr>
            <a:lvl3pPr lvl="2" rtl="0">
              <a:spcBef>
                <a:spcPts val="0"/>
              </a:spcBef>
              <a:spcAft>
                <a:spcPts val="0"/>
              </a:spcAft>
              <a:buClr>
                <a:srgbClr val="EFEFEF"/>
              </a:buClr>
              <a:buSzPts val="2800"/>
              <a:buNone/>
              <a:defRPr>
                <a:solidFill>
                  <a:srgbClr val="EFEFEF"/>
                </a:solidFill>
              </a:defRPr>
            </a:lvl3pPr>
            <a:lvl4pPr lvl="3" rtl="0">
              <a:spcBef>
                <a:spcPts val="0"/>
              </a:spcBef>
              <a:spcAft>
                <a:spcPts val="0"/>
              </a:spcAft>
              <a:buClr>
                <a:srgbClr val="EFEFEF"/>
              </a:buClr>
              <a:buSzPts val="2800"/>
              <a:buNone/>
              <a:defRPr>
                <a:solidFill>
                  <a:srgbClr val="EFEFEF"/>
                </a:solidFill>
              </a:defRPr>
            </a:lvl4pPr>
            <a:lvl5pPr lvl="4" rtl="0">
              <a:spcBef>
                <a:spcPts val="0"/>
              </a:spcBef>
              <a:spcAft>
                <a:spcPts val="0"/>
              </a:spcAft>
              <a:buClr>
                <a:srgbClr val="EFEFEF"/>
              </a:buClr>
              <a:buSzPts val="2800"/>
              <a:buNone/>
              <a:defRPr>
                <a:solidFill>
                  <a:srgbClr val="EFEFEF"/>
                </a:solidFill>
              </a:defRPr>
            </a:lvl5pPr>
            <a:lvl6pPr lvl="5" rtl="0">
              <a:spcBef>
                <a:spcPts val="0"/>
              </a:spcBef>
              <a:spcAft>
                <a:spcPts val="0"/>
              </a:spcAft>
              <a:buClr>
                <a:srgbClr val="EFEFEF"/>
              </a:buClr>
              <a:buSzPts val="2800"/>
              <a:buNone/>
              <a:defRPr>
                <a:solidFill>
                  <a:srgbClr val="EFEFEF"/>
                </a:solidFill>
              </a:defRPr>
            </a:lvl6pPr>
            <a:lvl7pPr lvl="6" rtl="0">
              <a:spcBef>
                <a:spcPts val="0"/>
              </a:spcBef>
              <a:spcAft>
                <a:spcPts val="0"/>
              </a:spcAft>
              <a:buClr>
                <a:srgbClr val="EFEFEF"/>
              </a:buClr>
              <a:buSzPts val="2800"/>
              <a:buNone/>
              <a:defRPr>
                <a:solidFill>
                  <a:srgbClr val="EFEFEF"/>
                </a:solidFill>
              </a:defRPr>
            </a:lvl7pPr>
            <a:lvl8pPr lvl="7" rtl="0">
              <a:spcBef>
                <a:spcPts val="0"/>
              </a:spcBef>
              <a:spcAft>
                <a:spcPts val="0"/>
              </a:spcAft>
              <a:buClr>
                <a:srgbClr val="EFEFEF"/>
              </a:buClr>
              <a:buSzPts val="2800"/>
              <a:buNone/>
              <a:defRPr>
                <a:solidFill>
                  <a:srgbClr val="EFEFEF"/>
                </a:solidFill>
              </a:defRPr>
            </a:lvl8pPr>
            <a:lvl9pPr lvl="8" rtl="0">
              <a:spcBef>
                <a:spcPts val="0"/>
              </a:spcBef>
              <a:spcAft>
                <a:spcPts val="0"/>
              </a:spcAft>
              <a:buClr>
                <a:srgbClr val="EFEFEF"/>
              </a:buClr>
              <a:buSzPts val="2800"/>
              <a:buNone/>
              <a:defRPr>
                <a:solidFill>
                  <a:srgbClr val="EFEFEF"/>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11"/>
          <p:cNvSpPr/>
          <p:nvPr/>
        </p:nvSpPr>
        <p:spPr>
          <a:xfrm>
            <a:off x="2428063" y="96151"/>
            <a:ext cx="4287871" cy="4951203"/>
          </a:xfrm>
          <a:custGeom>
            <a:avLst/>
            <a:gdLst/>
            <a:ahLst/>
            <a:cxnLst/>
            <a:rect l="l" t="t" r="r" b="b"/>
            <a:pathLst>
              <a:path w="96335" h="111238" extrusionOk="0">
                <a:moveTo>
                  <a:pt x="48167" y="0"/>
                </a:moveTo>
                <a:lnTo>
                  <a:pt x="1" y="27810"/>
                </a:lnTo>
                <a:lnTo>
                  <a:pt x="1" y="83428"/>
                </a:lnTo>
                <a:lnTo>
                  <a:pt x="48167" y="111238"/>
                </a:lnTo>
                <a:lnTo>
                  <a:pt x="96334" y="83428"/>
                </a:lnTo>
                <a:lnTo>
                  <a:pt x="96334" y="27810"/>
                </a:lnTo>
                <a:lnTo>
                  <a:pt x="481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txBox="1">
            <a:spLocks noGrp="1"/>
          </p:cNvSpPr>
          <p:nvPr>
            <p:ph type="title" hasCustomPrompt="1"/>
          </p:nvPr>
        </p:nvSpPr>
        <p:spPr>
          <a:xfrm>
            <a:off x="311700" y="1233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9600"/>
              <a:buNone/>
              <a:defRPr sz="96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11"/>
          <p:cNvSpPr txBox="1">
            <a:spLocks noGrp="1"/>
          </p:cNvSpPr>
          <p:nvPr>
            <p:ph type="body" idx="1"/>
          </p:nvPr>
        </p:nvSpPr>
        <p:spPr>
          <a:xfrm>
            <a:off x="2856750" y="3196625"/>
            <a:ext cx="34305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6" name="Google Shape;96;p11"/>
          <p:cNvSpPr/>
          <p:nvPr/>
        </p:nvSpPr>
        <p:spPr>
          <a:xfrm rot="-3260424">
            <a:off x="6980956" y="-494883"/>
            <a:ext cx="1491333" cy="1417817"/>
          </a:xfrm>
          <a:prstGeom prst="pentagon">
            <a:avLst>
              <a:gd name="hf" fmla="val 105146"/>
              <a:gd name="vf" fmla="val 110557"/>
            </a:avLst>
          </a:prstGeom>
          <a:no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a:off x="8780100" y="471832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a:off x="8095313" y="38614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a:off x="8095313" y="3454475"/>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a:off x="229800" y="123975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a:off x="-1261500" y="339185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a:off x="-1337350" y="3026800"/>
            <a:ext cx="1726075" cy="1006000"/>
          </a:xfrm>
          <a:custGeom>
            <a:avLst/>
            <a:gdLst/>
            <a:ahLst/>
            <a:cxnLst/>
            <a:rect l="l" t="t" r="r" b="b"/>
            <a:pathLst>
              <a:path w="69043" h="40240" extrusionOk="0">
                <a:moveTo>
                  <a:pt x="68442" y="1"/>
                </a:moveTo>
                <a:cubicBezTo>
                  <a:pt x="68353" y="1"/>
                  <a:pt x="68263" y="23"/>
                  <a:pt x="68180" y="71"/>
                </a:cubicBezTo>
                <a:lnTo>
                  <a:pt x="307" y="39259"/>
                </a:lnTo>
                <a:cubicBezTo>
                  <a:pt x="100" y="39377"/>
                  <a:pt x="0" y="39620"/>
                  <a:pt x="62" y="39849"/>
                </a:cubicBezTo>
                <a:cubicBezTo>
                  <a:pt x="123" y="40080"/>
                  <a:pt x="332" y="40239"/>
                  <a:pt x="570" y="40239"/>
                </a:cubicBezTo>
                <a:cubicBezTo>
                  <a:pt x="662" y="40239"/>
                  <a:pt x="753" y="40214"/>
                  <a:pt x="832" y="40169"/>
                </a:cubicBezTo>
                <a:lnTo>
                  <a:pt x="68705" y="981"/>
                </a:lnTo>
                <a:cubicBezTo>
                  <a:pt x="68956" y="837"/>
                  <a:pt x="69042" y="515"/>
                  <a:pt x="68898" y="264"/>
                </a:cubicBezTo>
                <a:cubicBezTo>
                  <a:pt x="68800" y="95"/>
                  <a:pt x="68623" y="1"/>
                  <a:pt x="68442" y="1"/>
                </a:cubicBezTo>
                <a:close/>
              </a:path>
            </a:pathLst>
          </a:custGeom>
          <a:solidFill>
            <a:srgbClr val="E06666"/>
          </a:solidFill>
          <a:ln w="28575" cap="flat" cmpd="sng">
            <a:solidFill>
              <a:srgbClr val="F785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24242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550" y="445025"/>
            <a:ext cx="8121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1pPr>
            <a:lvl2pPr lvl="1">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2pPr>
            <a:lvl3pPr lvl="2">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3pPr>
            <a:lvl4pPr lvl="3">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4pPr>
            <a:lvl5pPr lvl="4">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5pPr>
            <a:lvl6pPr lvl="5">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6pPr>
            <a:lvl7pPr lvl="6">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7pPr>
            <a:lvl8pPr lvl="7">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8pPr>
            <a:lvl9pPr lvl="8">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710550" y="1152475"/>
            <a:ext cx="8121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DM Sans"/>
              <a:buChar char="●"/>
              <a:defRPr sz="1800">
                <a:solidFill>
                  <a:schemeClr val="lt2"/>
                </a:solidFill>
                <a:latin typeface="DM Sans"/>
                <a:ea typeface="DM Sans"/>
                <a:cs typeface="DM Sans"/>
                <a:sym typeface="DM Sans"/>
              </a:defRPr>
            </a:lvl1pPr>
            <a:lvl2pPr marL="914400" lvl="1"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2pPr>
            <a:lvl3pPr marL="1371600" lvl="2"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3pPr>
            <a:lvl4pPr marL="1828800" lvl="3"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4pPr>
            <a:lvl5pPr marL="2286000" lvl="4"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5pPr>
            <a:lvl6pPr marL="2743200" lvl="5"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6pPr>
            <a:lvl7pPr marL="3200400" lvl="6"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7pPr>
            <a:lvl8pPr marL="3657600" lvl="7" indent="-317500">
              <a:lnSpc>
                <a:spcPct val="100000"/>
              </a:lnSpc>
              <a:spcBef>
                <a:spcPts val="1600"/>
              </a:spcBef>
              <a:spcAft>
                <a:spcPts val="0"/>
              </a:spcAft>
              <a:buClr>
                <a:schemeClr val="lt2"/>
              </a:buClr>
              <a:buSzPts val="1400"/>
              <a:buFont typeface="DM Sans"/>
              <a:buChar char="○"/>
              <a:defRPr>
                <a:solidFill>
                  <a:schemeClr val="lt2"/>
                </a:solidFill>
                <a:latin typeface="DM Sans"/>
                <a:ea typeface="DM Sans"/>
                <a:cs typeface="DM Sans"/>
                <a:sym typeface="DM Sans"/>
              </a:defRPr>
            </a:lvl8pPr>
            <a:lvl9pPr marL="4114800" lvl="8" indent="-317500">
              <a:lnSpc>
                <a:spcPct val="100000"/>
              </a:lnSpc>
              <a:spcBef>
                <a:spcPts val="1600"/>
              </a:spcBef>
              <a:spcAft>
                <a:spcPts val="1600"/>
              </a:spcAft>
              <a:buClr>
                <a:schemeClr val="lt2"/>
              </a:buClr>
              <a:buSzPts val="1400"/>
              <a:buFont typeface="DM Sans"/>
              <a:buChar char="■"/>
              <a:defRPr>
                <a:solidFill>
                  <a:schemeClr val="lt2"/>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67" r:id="rId16"/>
    <p:sldLayoutId id="2147483674" r:id="rId17"/>
    <p:sldLayoutId id="2147483675" r:id="rId18"/>
    <p:sldLayoutId id="2147483676" r:id="rId19"/>
    <p:sldLayoutId id="2147483677" r:id="rId20"/>
    <p:sldLayoutId id="214748367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HATDQCLUJ2s?feature=oembed" TargetMode="External"/><Relationship Id="rId1" Type="http://schemas.openxmlformats.org/officeDocument/2006/relationships/video" Target="https://www.youtube.com/embed/5L04JwtimN0?feature=oembed" TargetMode="Externa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16.png"/><Relationship Id="rId4" Type="http://schemas.openxmlformats.org/officeDocument/2006/relationships/image" Target="../media/image44.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WCC0fh-zcSY?start=1&amp;feature=oembed" TargetMode="External"/><Relationship Id="rId1" Type="http://schemas.openxmlformats.org/officeDocument/2006/relationships/video" Target="https://www.youtube.com/embed/Sm9r_Zs2z6s?feature=oembed" TargetMode="Externa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https://www.youtube.com/embed/95JQOg0xoVM?feature=oembed" TargetMode="External"/><Relationship Id="rId1" Type="http://schemas.openxmlformats.org/officeDocument/2006/relationships/video" Target="https://www.youtube.com/embed/1OYi2pbNK_4?feature=oembed" TargetMode="Externa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https://www.youtube.com/embed/Rwk5PdpTxSU?feature=oembed" TargetMode="External"/><Relationship Id="rId1" Type="http://schemas.openxmlformats.org/officeDocument/2006/relationships/video" Target="https://www.youtube.com/embed/GbQomqb28os?feature=oembed" TargetMode="Externa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9.png"/><Relationship Id="rId7" Type="http://schemas.openxmlformats.org/officeDocument/2006/relationships/hyperlink" Target="https://www.iris-worldwide.com/work/ready-for-sport/"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hyperlink" Target="https://www.launchmetrics.com/resources/blog/nike-data-analysis" TargetMode="External"/><Relationship Id="rId4" Type="http://schemas.openxmlformats.org/officeDocument/2006/relationships/image" Target="../media/image100.png"/><Relationship Id="rId9" Type="http://schemas.openxmlformats.org/officeDocument/2006/relationships/image" Target="../media/image1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06.jpe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10.png"/><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hyperlink" Target="https://info.loyaltylion.com/loyalty-up-close-and-personal-report" TargetMode="External"/><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hyperlink" Target="https://www.adweek.com/commerce/how-nike-and-adidas-have-driven-mobile-based-loyalty/" TargetMode="External"/><Relationship Id="rId3" Type="http://schemas.openxmlformats.org/officeDocument/2006/relationships/image" Target="../media/image113.png"/><Relationship Id="rId7" Type="http://schemas.openxmlformats.org/officeDocument/2006/relationships/hyperlink" Target="https://www.stylus.com/adidas-ups-loyalty-game-with-membership-app-creators-club"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hyperlink" Target="https://loyaltylion.com/blog/scale-success-story-nike-loyalty-scheme"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6.png"/><Relationship Id="rId7"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11.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267296" y="376127"/>
            <a:ext cx="37932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effectLst>
                  <a:outerShdw blurRad="38100" dist="38100" dir="2700000" algn="tl">
                    <a:srgbClr val="000000">
                      <a:alpha val="43137"/>
                    </a:srgbClr>
                  </a:outerShdw>
                </a:effectLst>
              </a:rPr>
              <a:t>CONSUMER BEHAVIOR </a:t>
            </a:r>
            <a:endParaRPr sz="6000">
              <a:effectLst>
                <a:outerShdw blurRad="38100" dist="38100" dir="2700000" algn="tl">
                  <a:srgbClr val="000000">
                    <a:alpha val="43137"/>
                  </a:srgbClr>
                </a:outerShdw>
              </a:effectLst>
            </a:endParaRPr>
          </a:p>
        </p:txBody>
      </p:sp>
      <p:sp>
        <p:nvSpPr>
          <p:cNvPr id="3" name="Google Shape;309;p35">
            <a:extLst>
              <a:ext uri="{FF2B5EF4-FFF2-40B4-BE49-F238E27FC236}">
                <a16:creationId xmlns:a16="http://schemas.microsoft.com/office/drawing/2014/main" id="{A02BEAFA-10F7-4AA0-8752-FE3870B8D952}"/>
              </a:ext>
            </a:extLst>
          </p:cNvPr>
          <p:cNvSpPr txBox="1">
            <a:spLocks/>
          </p:cNvSpPr>
          <p:nvPr/>
        </p:nvSpPr>
        <p:spPr>
          <a:xfrm>
            <a:off x="267296" y="3331637"/>
            <a:ext cx="317259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SG" sz="1500">
                <a:solidFill>
                  <a:schemeClr val="bg1"/>
                </a:solidFill>
                <a:effectLst>
                  <a:outerShdw blurRad="38100" dist="38100" dir="2700000" algn="tl">
                    <a:srgbClr val="000000">
                      <a:alpha val="43137"/>
                    </a:srgbClr>
                  </a:outerShdw>
                </a:effectLst>
              </a:rPr>
              <a:t>V Varsha 203011T</a:t>
            </a:r>
          </a:p>
          <a:p>
            <a:r>
              <a:rPr lang="en-SG" sz="1500" err="1">
                <a:solidFill>
                  <a:schemeClr val="bg1"/>
                </a:solidFill>
                <a:effectLst>
                  <a:outerShdw blurRad="38100" dist="38100" dir="2700000" algn="tl">
                    <a:srgbClr val="000000">
                      <a:alpha val="43137"/>
                    </a:srgbClr>
                  </a:outerShdw>
                </a:effectLst>
              </a:rPr>
              <a:t>Tey</a:t>
            </a:r>
            <a:r>
              <a:rPr lang="en-SG" sz="1500">
                <a:solidFill>
                  <a:schemeClr val="bg1"/>
                </a:solidFill>
                <a:effectLst>
                  <a:outerShdw blurRad="38100" dist="38100" dir="2700000" algn="tl">
                    <a:srgbClr val="000000">
                      <a:alpha val="43137"/>
                    </a:srgbClr>
                  </a:outerShdw>
                </a:effectLst>
              </a:rPr>
              <a:t> Jia Ying 202704D</a:t>
            </a:r>
          </a:p>
          <a:p>
            <a:r>
              <a:rPr lang="en-SG" sz="1500">
                <a:solidFill>
                  <a:schemeClr val="bg1"/>
                </a:solidFill>
                <a:effectLst>
                  <a:outerShdw blurRad="38100" dist="38100" dir="2700000" algn="tl">
                    <a:srgbClr val="000000">
                      <a:alpha val="43137"/>
                    </a:srgbClr>
                  </a:outerShdw>
                </a:effectLst>
              </a:rPr>
              <a:t>Hu Shi Yao 202170F</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5" name="Google Shape;395;p43">
            <a:extLst>
              <a:ext uri="{FF2B5EF4-FFF2-40B4-BE49-F238E27FC236}">
                <a16:creationId xmlns:a16="http://schemas.microsoft.com/office/drawing/2014/main" id="{476B5B58-D1D9-47AC-B350-F7EFFB4FA928}"/>
              </a:ext>
            </a:extLst>
          </p:cNvPr>
          <p:cNvSpPr/>
          <p:nvPr/>
        </p:nvSpPr>
        <p:spPr>
          <a:xfrm>
            <a:off x="123691" y="869302"/>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14" descr="Logo&#10;&#10;Description automatically generated">
            <a:extLst>
              <a:ext uri="{FF2B5EF4-FFF2-40B4-BE49-F238E27FC236}">
                <a16:creationId xmlns:a16="http://schemas.microsoft.com/office/drawing/2014/main" id="{F6922BDF-0310-4CC2-84EB-85C17201A097}"/>
              </a:ext>
            </a:extLst>
          </p:cNvPr>
          <p:cNvPicPr>
            <a:picLocks noChangeAspect="1"/>
          </p:cNvPicPr>
          <p:nvPr/>
        </p:nvPicPr>
        <p:blipFill>
          <a:blip r:embed="rId3"/>
          <a:stretch>
            <a:fillRect/>
          </a:stretch>
        </p:blipFill>
        <p:spPr>
          <a:xfrm>
            <a:off x="260319" y="1129340"/>
            <a:ext cx="707400" cy="361611"/>
          </a:xfrm>
          <a:prstGeom prst="rect">
            <a:avLst/>
          </a:prstGeom>
        </p:spPr>
      </p:pic>
      <p:sp>
        <p:nvSpPr>
          <p:cNvPr id="27" name="Google Shape;395;p43">
            <a:extLst>
              <a:ext uri="{FF2B5EF4-FFF2-40B4-BE49-F238E27FC236}">
                <a16:creationId xmlns:a16="http://schemas.microsoft.com/office/drawing/2014/main" id="{A118AB6C-AD63-42B1-BE99-252715FB546E}"/>
              </a:ext>
            </a:extLst>
          </p:cNvPr>
          <p:cNvSpPr/>
          <p:nvPr/>
        </p:nvSpPr>
        <p:spPr>
          <a:xfrm>
            <a:off x="5168168" y="83413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Picture 15" descr="Logo, company name&#10;&#10;Description automatically generated">
            <a:extLst>
              <a:ext uri="{FF2B5EF4-FFF2-40B4-BE49-F238E27FC236}">
                <a16:creationId xmlns:a16="http://schemas.microsoft.com/office/drawing/2014/main" id="{8D3117AD-1BA1-4E60-9623-55B58784517C}"/>
              </a:ext>
            </a:extLst>
          </p:cNvPr>
          <p:cNvPicPr>
            <a:picLocks noChangeAspect="1"/>
          </p:cNvPicPr>
          <p:nvPr/>
        </p:nvPicPr>
        <p:blipFill>
          <a:blip r:embed="rId4"/>
          <a:stretch>
            <a:fillRect/>
          </a:stretch>
        </p:blipFill>
        <p:spPr>
          <a:xfrm>
            <a:off x="5305328" y="958287"/>
            <a:ext cx="668768" cy="428342"/>
          </a:xfrm>
          <a:prstGeom prst="rect">
            <a:avLst/>
          </a:prstGeom>
        </p:spPr>
      </p:pic>
      <p:sp>
        <p:nvSpPr>
          <p:cNvPr id="19" name="Rectangle 18">
            <a:extLst>
              <a:ext uri="{FF2B5EF4-FFF2-40B4-BE49-F238E27FC236}">
                <a16:creationId xmlns:a16="http://schemas.microsoft.com/office/drawing/2014/main" id="{9584F143-7CBC-4074-8010-906E6ADE7EE4}"/>
              </a:ext>
            </a:extLst>
          </p:cNvPr>
          <p:cNvSpPr/>
          <p:nvPr/>
        </p:nvSpPr>
        <p:spPr>
          <a:xfrm>
            <a:off x="595236" y="1383147"/>
            <a:ext cx="3159980" cy="745071"/>
          </a:xfrm>
          <a:prstGeom prst="rect">
            <a:avLst/>
          </a:prstGeom>
          <a:solidFill>
            <a:schemeClr val="accent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Classical Conditioning </a:t>
            </a:r>
          </a:p>
          <a:p>
            <a:pPr algn="ctr">
              <a:lnSpc>
                <a:spcPct val="150000"/>
              </a:lnSpc>
            </a:pPr>
            <a:r>
              <a:rPr lang="en-US" sz="1500" b="1">
                <a:solidFill>
                  <a:schemeClr val="tx1"/>
                </a:solidFill>
                <a:effectLst/>
                <a:latin typeface="DM Sans" panose="020B0604020202020204" charset="0"/>
              </a:rPr>
              <a:t>Stimulus Generalization</a:t>
            </a:r>
            <a:endParaRPr lang="en-US" sz="1500" b="0">
              <a:solidFill>
                <a:schemeClr val="tx1"/>
              </a:solidFill>
              <a:effectLst/>
              <a:latin typeface="DM Sans" panose="020B0604020202020204" charset="0"/>
            </a:endParaRPr>
          </a:p>
        </p:txBody>
      </p:sp>
      <p:sp>
        <p:nvSpPr>
          <p:cNvPr id="23" name="Rectangle 22">
            <a:extLst>
              <a:ext uri="{FF2B5EF4-FFF2-40B4-BE49-F238E27FC236}">
                <a16:creationId xmlns:a16="http://schemas.microsoft.com/office/drawing/2014/main" id="{EB3F98DB-D809-4852-B3F8-2FA5326424D7}"/>
              </a:ext>
            </a:extLst>
          </p:cNvPr>
          <p:cNvSpPr/>
          <p:nvPr/>
        </p:nvSpPr>
        <p:spPr>
          <a:xfrm>
            <a:off x="5742583" y="1349202"/>
            <a:ext cx="3159980" cy="745070"/>
          </a:xfrm>
          <a:prstGeom prst="rect">
            <a:avLst/>
          </a:prstGeom>
          <a:solidFill>
            <a:schemeClr val="accent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Classical Conditioning </a:t>
            </a:r>
          </a:p>
          <a:p>
            <a:pPr algn="ctr">
              <a:lnSpc>
                <a:spcPct val="150000"/>
              </a:lnSpc>
            </a:pPr>
            <a:r>
              <a:rPr lang="en-US" sz="1500" b="1">
                <a:solidFill>
                  <a:schemeClr val="tx1"/>
                </a:solidFill>
                <a:effectLst/>
                <a:latin typeface="DM Sans" panose="020B0604020202020204" charset="0"/>
              </a:rPr>
              <a:t>Stimulus Discrimination</a:t>
            </a:r>
            <a:endParaRPr lang="en-US" sz="1500" b="0">
              <a:solidFill>
                <a:schemeClr val="tx1"/>
              </a:solidFill>
              <a:effectLst/>
              <a:latin typeface="DM Sans" panose="020B0604020202020204" charset="0"/>
            </a:endParaRPr>
          </a:p>
        </p:txBody>
      </p:sp>
      <p:sp>
        <p:nvSpPr>
          <p:cNvPr id="30" name="Google Shape;391;p43">
            <a:extLst>
              <a:ext uri="{FF2B5EF4-FFF2-40B4-BE49-F238E27FC236}">
                <a16:creationId xmlns:a16="http://schemas.microsoft.com/office/drawing/2014/main" id="{DD9D16D1-5144-4069-BADB-B4A447DB0ADA}"/>
              </a:ext>
            </a:extLst>
          </p:cNvPr>
          <p:cNvSpPr txBox="1">
            <a:spLocks noGrp="1"/>
          </p:cNvSpPr>
          <p:nvPr>
            <p:ph type="title"/>
          </p:nvPr>
        </p:nvSpPr>
        <p:spPr>
          <a:xfrm>
            <a:off x="0" y="-8240"/>
            <a:ext cx="9144000" cy="752335"/>
          </a:xfrm>
          <a:prstGeom prst="rect">
            <a:avLst/>
          </a:prstGeom>
        </p:spPr>
        <p:txBody>
          <a:bodyPr spcFirstLastPara="1" wrap="square" lIns="91425" tIns="91425" rIns="91425" bIns="91425" anchor="b" anchorCtr="0">
            <a:noAutofit/>
          </a:bodyPr>
          <a:lstStyle/>
          <a:p>
            <a:pPr algn="ctr"/>
            <a:r>
              <a:rPr lang="en-US" sz="3000">
                <a:solidFill>
                  <a:schemeClr val="bg1"/>
                </a:solidFill>
              </a:rPr>
              <a:t>Differences: Classical Conditioning</a:t>
            </a:r>
          </a:p>
        </p:txBody>
      </p:sp>
      <p:sp>
        <p:nvSpPr>
          <p:cNvPr id="31" name="Arrow: Down 30">
            <a:extLst>
              <a:ext uri="{FF2B5EF4-FFF2-40B4-BE49-F238E27FC236}">
                <a16:creationId xmlns:a16="http://schemas.microsoft.com/office/drawing/2014/main" id="{D6842EED-C8FB-4B14-9A3E-C51B9607FFCE}"/>
              </a:ext>
            </a:extLst>
          </p:cNvPr>
          <p:cNvSpPr/>
          <p:nvPr/>
        </p:nvSpPr>
        <p:spPr>
          <a:xfrm>
            <a:off x="1927941" y="220121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id="{21C85BBB-A81E-4DA3-9A64-E799C8C26455}"/>
              </a:ext>
            </a:extLst>
          </p:cNvPr>
          <p:cNvSpPr/>
          <p:nvPr/>
        </p:nvSpPr>
        <p:spPr>
          <a:xfrm>
            <a:off x="7216858" y="2148120"/>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Rectangle: Rounded Corners 32">
            <a:extLst>
              <a:ext uri="{FF2B5EF4-FFF2-40B4-BE49-F238E27FC236}">
                <a16:creationId xmlns:a16="http://schemas.microsoft.com/office/drawing/2014/main" id="{23D53484-D02A-42B2-9590-A5C0D5E84708}"/>
              </a:ext>
            </a:extLst>
          </p:cNvPr>
          <p:cNvSpPr/>
          <p:nvPr/>
        </p:nvSpPr>
        <p:spPr>
          <a:xfrm>
            <a:off x="5639712" y="2516622"/>
            <a:ext cx="3159979" cy="38577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Different logo for based on product line</a:t>
            </a:r>
          </a:p>
        </p:txBody>
      </p:sp>
      <p:sp>
        <p:nvSpPr>
          <p:cNvPr id="34" name="Rectangle: Rounded Corners 33">
            <a:extLst>
              <a:ext uri="{FF2B5EF4-FFF2-40B4-BE49-F238E27FC236}">
                <a16:creationId xmlns:a16="http://schemas.microsoft.com/office/drawing/2014/main" id="{A3782F99-4C46-4DAC-829A-2CD5790C334E}"/>
              </a:ext>
            </a:extLst>
          </p:cNvPr>
          <p:cNvSpPr/>
          <p:nvPr/>
        </p:nvSpPr>
        <p:spPr>
          <a:xfrm>
            <a:off x="595235" y="2593023"/>
            <a:ext cx="3159980" cy="38577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Same logo for all products &amp; marketing efforts</a:t>
            </a:r>
          </a:p>
        </p:txBody>
      </p:sp>
      <p:sp>
        <p:nvSpPr>
          <p:cNvPr id="35" name="Arrow: Down 34">
            <a:extLst>
              <a:ext uri="{FF2B5EF4-FFF2-40B4-BE49-F238E27FC236}">
                <a16:creationId xmlns:a16="http://schemas.microsoft.com/office/drawing/2014/main" id="{00F1196A-82E9-443B-BD72-54F2586A541D}"/>
              </a:ext>
            </a:extLst>
          </p:cNvPr>
          <p:cNvSpPr/>
          <p:nvPr/>
        </p:nvSpPr>
        <p:spPr>
          <a:xfrm>
            <a:off x="1927939" y="307517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6" name="Rectangle: Rounded Corners 35">
            <a:extLst>
              <a:ext uri="{FF2B5EF4-FFF2-40B4-BE49-F238E27FC236}">
                <a16:creationId xmlns:a16="http://schemas.microsoft.com/office/drawing/2014/main" id="{8F226581-E270-47D4-B667-5031715474AA}"/>
              </a:ext>
            </a:extLst>
          </p:cNvPr>
          <p:cNvSpPr/>
          <p:nvPr/>
        </p:nvSpPr>
        <p:spPr>
          <a:xfrm>
            <a:off x="666341" y="3460335"/>
            <a:ext cx="3088874" cy="32232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Family Branding Strategy </a:t>
            </a:r>
          </a:p>
        </p:txBody>
      </p:sp>
      <p:sp>
        <p:nvSpPr>
          <p:cNvPr id="37" name="Arrow: Down 36">
            <a:extLst>
              <a:ext uri="{FF2B5EF4-FFF2-40B4-BE49-F238E27FC236}">
                <a16:creationId xmlns:a16="http://schemas.microsoft.com/office/drawing/2014/main" id="{50441AF9-7EFC-4FFE-97A0-D019A1C4A768}"/>
              </a:ext>
            </a:extLst>
          </p:cNvPr>
          <p:cNvSpPr/>
          <p:nvPr/>
        </p:nvSpPr>
        <p:spPr>
          <a:xfrm>
            <a:off x="7222831" y="300601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Rectangle: Rounded Corners 37">
            <a:extLst>
              <a:ext uri="{FF2B5EF4-FFF2-40B4-BE49-F238E27FC236}">
                <a16:creationId xmlns:a16="http://schemas.microsoft.com/office/drawing/2014/main" id="{FC2AD163-ECC0-48FD-8516-3BB0C7B86711}"/>
              </a:ext>
            </a:extLst>
          </p:cNvPr>
          <p:cNvSpPr/>
          <p:nvPr/>
        </p:nvSpPr>
        <p:spPr>
          <a:xfrm>
            <a:off x="5710817" y="3464127"/>
            <a:ext cx="3088874" cy="31474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Create new identity for each product line </a:t>
            </a:r>
          </a:p>
        </p:txBody>
      </p:sp>
      <p:sp>
        <p:nvSpPr>
          <p:cNvPr id="20" name="Arrow: Down 19">
            <a:extLst>
              <a:ext uri="{FF2B5EF4-FFF2-40B4-BE49-F238E27FC236}">
                <a16:creationId xmlns:a16="http://schemas.microsoft.com/office/drawing/2014/main" id="{BEAE5062-0C30-464F-B204-4FFA0E56B605}"/>
              </a:ext>
            </a:extLst>
          </p:cNvPr>
          <p:cNvSpPr/>
          <p:nvPr/>
        </p:nvSpPr>
        <p:spPr>
          <a:xfrm>
            <a:off x="1927939" y="3939575"/>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F3006695-7829-45D3-90B1-C6AAE240F5E1}"/>
              </a:ext>
            </a:extLst>
          </p:cNvPr>
          <p:cNvSpPr/>
          <p:nvPr/>
        </p:nvSpPr>
        <p:spPr>
          <a:xfrm>
            <a:off x="595235" y="4318498"/>
            <a:ext cx="3159980" cy="63701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ea typeface="Roboto" panose="02000000000000000000" pitchFamily="2" charset="0"/>
              </a:rPr>
              <a:t>C</a:t>
            </a:r>
            <a:r>
              <a:rPr lang="en-US" sz="1200" b="1" i="0">
                <a:solidFill>
                  <a:schemeClr val="tx1"/>
                </a:solidFill>
                <a:effectLst/>
                <a:latin typeface="DM Sans" panose="020B0604020202020204" charset="0"/>
                <a:ea typeface="Roboto" panose="02000000000000000000" pitchFamily="2" charset="0"/>
              </a:rPr>
              <a:t>onsumers’ positive feelings about the original brand will transfer to the new products in the product line extension</a:t>
            </a:r>
            <a:endParaRPr lang="en-US" sz="1200" b="1">
              <a:solidFill>
                <a:schemeClr val="tx1"/>
              </a:solidFill>
              <a:latin typeface="DM Sans" panose="020B0604020202020204" charset="0"/>
              <a:ea typeface="Roboto" panose="02000000000000000000" pitchFamily="2" charset="0"/>
            </a:endParaRPr>
          </a:p>
        </p:txBody>
      </p:sp>
      <p:sp>
        <p:nvSpPr>
          <p:cNvPr id="22" name="Rectangle: Rounded Corners 21">
            <a:extLst>
              <a:ext uri="{FF2B5EF4-FFF2-40B4-BE49-F238E27FC236}">
                <a16:creationId xmlns:a16="http://schemas.microsoft.com/office/drawing/2014/main" id="{DCF3DF22-CF71-4978-929B-35682155F22E}"/>
              </a:ext>
            </a:extLst>
          </p:cNvPr>
          <p:cNvSpPr/>
          <p:nvPr/>
        </p:nvSpPr>
        <p:spPr>
          <a:xfrm>
            <a:off x="5710817" y="4318498"/>
            <a:ext cx="3088874" cy="63701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Consumers’ feelings about original brand will not affect their perception to the other product line</a:t>
            </a:r>
          </a:p>
        </p:txBody>
      </p:sp>
      <p:sp>
        <p:nvSpPr>
          <p:cNvPr id="24" name="Arrow: Down 23">
            <a:extLst>
              <a:ext uri="{FF2B5EF4-FFF2-40B4-BE49-F238E27FC236}">
                <a16:creationId xmlns:a16="http://schemas.microsoft.com/office/drawing/2014/main" id="{9E0046C7-CE55-4F60-8B87-7D55F6655F0C}"/>
              </a:ext>
            </a:extLst>
          </p:cNvPr>
          <p:cNvSpPr/>
          <p:nvPr/>
        </p:nvSpPr>
        <p:spPr>
          <a:xfrm>
            <a:off x="7216857" y="3939575"/>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Google Shape;391;p43">
            <a:extLst>
              <a:ext uri="{FF2B5EF4-FFF2-40B4-BE49-F238E27FC236}">
                <a16:creationId xmlns:a16="http://schemas.microsoft.com/office/drawing/2014/main" id="{C58FF727-98DC-426D-916D-8220C4E89040}"/>
              </a:ext>
            </a:extLst>
          </p:cNvPr>
          <p:cNvSpPr txBox="1">
            <a:spLocks/>
          </p:cNvSpPr>
          <p:nvPr/>
        </p:nvSpPr>
        <p:spPr>
          <a:xfrm>
            <a:off x="3566128" y="3033231"/>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5000"/>
              <a:t>VS</a:t>
            </a:r>
            <a:endParaRPr lang="en-SG" sz="5000"/>
          </a:p>
        </p:txBody>
      </p:sp>
    </p:spTree>
    <p:extLst>
      <p:ext uri="{BB962C8B-B14F-4D97-AF65-F5344CB8AC3E}">
        <p14:creationId xmlns:p14="http://schemas.microsoft.com/office/powerpoint/2010/main" val="331228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16" name="Google Shape;395;p43">
            <a:extLst>
              <a:ext uri="{FF2B5EF4-FFF2-40B4-BE49-F238E27FC236}">
                <a16:creationId xmlns:a16="http://schemas.microsoft.com/office/drawing/2014/main" id="{3096559E-BF54-4C6D-866C-19A6305F88D6}"/>
              </a:ext>
            </a:extLst>
          </p:cNvPr>
          <p:cNvSpPr/>
          <p:nvPr/>
        </p:nvSpPr>
        <p:spPr>
          <a:xfrm>
            <a:off x="954572" y="2634124"/>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4" descr="Logo&#10;&#10;Description automatically generated">
            <a:extLst>
              <a:ext uri="{FF2B5EF4-FFF2-40B4-BE49-F238E27FC236}">
                <a16:creationId xmlns:a16="http://schemas.microsoft.com/office/drawing/2014/main" id="{A4FC32D4-5A66-4267-A25A-C32BC7152391}"/>
              </a:ext>
            </a:extLst>
          </p:cNvPr>
          <p:cNvPicPr>
            <a:picLocks noChangeAspect="1"/>
          </p:cNvPicPr>
          <p:nvPr/>
        </p:nvPicPr>
        <p:blipFill>
          <a:blip r:embed="rId3"/>
          <a:stretch>
            <a:fillRect/>
          </a:stretch>
        </p:blipFill>
        <p:spPr>
          <a:xfrm>
            <a:off x="1091200" y="2894162"/>
            <a:ext cx="707400" cy="361611"/>
          </a:xfrm>
          <a:prstGeom prst="rect">
            <a:avLst/>
          </a:prstGeom>
        </p:spPr>
      </p:pic>
      <p:sp>
        <p:nvSpPr>
          <p:cNvPr id="19" name="Google Shape;395;p43">
            <a:extLst>
              <a:ext uri="{FF2B5EF4-FFF2-40B4-BE49-F238E27FC236}">
                <a16:creationId xmlns:a16="http://schemas.microsoft.com/office/drawing/2014/main" id="{1583E2DE-28F9-4DE7-9D18-58E5B4997C1B}"/>
              </a:ext>
            </a:extLst>
          </p:cNvPr>
          <p:cNvSpPr/>
          <p:nvPr/>
        </p:nvSpPr>
        <p:spPr>
          <a:xfrm>
            <a:off x="4974218" y="2555926"/>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5" descr="Logo, company name&#10;&#10;Description automatically generated">
            <a:extLst>
              <a:ext uri="{FF2B5EF4-FFF2-40B4-BE49-F238E27FC236}">
                <a16:creationId xmlns:a16="http://schemas.microsoft.com/office/drawing/2014/main" id="{13B12988-1887-42DF-8C31-252B0B2FFFD3}"/>
              </a:ext>
            </a:extLst>
          </p:cNvPr>
          <p:cNvPicPr>
            <a:picLocks noChangeAspect="1"/>
          </p:cNvPicPr>
          <p:nvPr/>
        </p:nvPicPr>
        <p:blipFill>
          <a:blip r:embed="rId4"/>
          <a:stretch>
            <a:fillRect/>
          </a:stretch>
        </p:blipFill>
        <p:spPr>
          <a:xfrm>
            <a:off x="5111377" y="2723175"/>
            <a:ext cx="668768" cy="428342"/>
          </a:xfrm>
          <a:prstGeom prst="rect">
            <a:avLst/>
          </a:prstGeom>
        </p:spPr>
      </p:pic>
      <p:sp>
        <p:nvSpPr>
          <p:cNvPr id="37" name="Rectangle 36">
            <a:extLst>
              <a:ext uri="{FF2B5EF4-FFF2-40B4-BE49-F238E27FC236}">
                <a16:creationId xmlns:a16="http://schemas.microsoft.com/office/drawing/2014/main" id="{8A42AE1E-D38D-45F2-B3E2-656C8F7AA4CC}"/>
              </a:ext>
            </a:extLst>
          </p:cNvPr>
          <p:cNvSpPr/>
          <p:nvPr/>
        </p:nvSpPr>
        <p:spPr>
          <a:xfrm>
            <a:off x="5445761" y="3195245"/>
            <a:ext cx="3476834" cy="18326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6" name="Rectangle 35">
            <a:extLst>
              <a:ext uri="{FF2B5EF4-FFF2-40B4-BE49-F238E27FC236}">
                <a16:creationId xmlns:a16="http://schemas.microsoft.com/office/drawing/2014/main" id="{419F54C6-5A33-4BF5-911E-0D428B150A17}"/>
              </a:ext>
            </a:extLst>
          </p:cNvPr>
          <p:cNvSpPr/>
          <p:nvPr/>
        </p:nvSpPr>
        <p:spPr>
          <a:xfrm>
            <a:off x="1482160" y="3195245"/>
            <a:ext cx="1883568" cy="18326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9" name="Google Shape;349;p39"/>
          <p:cNvSpPr txBox="1">
            <a:spLocks noGrp="1"/>
          </p:cNvSpPr>
          <p:nvPr>
            <p:ph type="title" idx="2"/>
          </p:nvPr>
        </p:nvSpPr>
        <p:spPr>
          <a:xfrm>
            <a:off x="0" y="194055"/>
            <a:ext cx="9144000" cy="599700"/>
          </a:xfr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chemeClr val="bg1"/>
                </a:solidFill>
              </a:rPr>
              <a:t>SURVEY RESULTS</a:t>
            </a:r>
            <a:endParaRPr lang="en-US" sz="3000">
              <a:solidFill>
                <a:schemeClr val="bg1"/>
              </a:solidFill>
            </a:endParaRPr>
          </a:p>
        </p:txBody>
      </p:sp>
      <p:sp>
        <p:nvSpPr>
          <p:cNvPr id="30" name="TextBox 29">
            <a:extLst>
              <a:ext uri="{FF2B5EF4-FFF2-40B4-BE49-F238E27FC236}">
                <a16:creationId xmlns:a16="http://schemas.microsoft.com/office/drawing/2014/main" id="{DFBCE235-5339-4F1D-93BC-5DDB6BEEE287}"/>
              </a:ext>
            </a:extLst>
          </p:cNvPr>
          <p:cNvSpPr txBox="1"/>
          <p:nvPr/>
        </p:nvSpPr>
        <p:spPr>
          <a:xfrm>
            <a:off x="0" y="1000584"/>
            <a:ext cx="9144000" cy="502702"/>
          </a:xfrm>
          <a:prstGeom prst="rect">
            <a:avLst/>
          </a:prstGeom>
          <a:noFill/>
        </p:spPr>
        <p:txBody>
          <a:bodyPr wrap="square">
            <a:spAutoFit/>
          </a:bodyPr>
          <a:lstStyle/>
          <a:p>
            <a:pPr marL="0" lvl="0" indent="0" algn="ctr" rtl="0">
              <a:lnSpc>
                <a:spcPct val="150000"/>
              </a:lnSpc>
              <a:spcBef>
                <a:spcPts val="0"/>
              </a:spcBef>
              <a:spcAft>
                <a:spcPts val="0"/>
              </a:spcAft>
              <a:buNone/>
            </a:pPr>
            <a:r>
              <a:rPr lang="en-US" sz="2000" b="1">
                <a:solidFill>
                  <a:schemeClr val="bg1"/>
                </a:solidFill>
                <a:latin typeface="Roboto" panose="02000000000000000000" pitchFamily="2" charset="0"/>
                <a:ea typeface="Roboto" panose="02000000000000000000" pitchFamily="2" charset="0"/>
              </a:rPr>
              <a:t>50 Respondents</a:t>
            </a:r>
            <a:endParaRPr lang="en-SG" sz="2000" b="1">
              <a:solidFill>
                <a:schemeClr val="bg1"/>
              </a:solidFill>
              <a:latin typeface="Roboto" panose="02000000000000000000" pitchFamily="2" charset="0"/>
              <a:ea typeface="Roboto" panose="02000000000000000000" pitchFamily="2" charset="0"/>
            </a:endParaRPr>
          </a:p>
        </p:txBody>
      </p:sp>
      <p:sp>
        <p:nvSpPr>
          <p:cNvPr id="31" name="Google Shape;1541;p33">
            <a:extLst>
              <a:ext uri="{FF2B5EF4-FFF2-40B4-BE49-F238E27FC236}">
                <a16:creationId xmlns:a16="http://schemas.microsoft.com/office/drawing/2014/main" id="{D8AE93CD-BFF2-45ED-AD91-CA4EC2AF3363}"/>
              </a:ext>
            </a:extLst>
          </p:cNvPr>
          <p:cNvSpPr/>
          <p:nvPr/>
        </p:nvSpPr>
        <p:spPr>
          <a:xfrm>
            <a:off x="1372828" y="1730006"/>
            <a:ext cx="6398343" cy="489389"/>
          </a:xfrm>
          <a:prstGeom prst="rect">
            <a:avLst/>
          </a:prstGeom>
          <a:solidFill>
            <a:schemeClr val="accent5"/>
          </a:solidFill>
          <a:ln>
            <a:solidFill>
              <a:schemeClr val="accent5"/>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SG" sz="2000" b="1">
                <a:latin typeface="Roboto" panose="02000000000000000000" pitchFamily="2" charset="0"/>
                <a:ea typeface="Roboto" panose="02000000000000000000" pitchFamily="2" charset="0"/>
              </a:rPr>
              <a:t>Without checking online, describe Nikes’/ Adidas’ logo</a:t>
            </a:r>
            <a:endParaRPr lang="en-US" sz="2000" b="1">
              <a:latin typeface="Roboto" panose="02000000000000000000" pitchFamily="2" charset="0"/>
              <a:ea typeface="Roboto" panose="02000000000000000000" pitchFamily="2" charset="0"/>
            </a:endParaRPr>
          </a:p>
        </p:txBody>
      </p:sp>
      <p:pic>
        <p:nvPicPr>
          <p:cNvPr id="13" name="Picture 12" descr="Chart, pie chart&#10;&#10;Description automatically generated">
            <a:extLst>
              <a:ext uri="{FF2B5EF4-FFF2-40B4-BE49-F238E27FC236}">
                <a16:creationId xmlns:a16="http://schemas.microsoft.com/office/drawing/2014/main" id="{85080F50-7FCB-4713-BA15-39CB7EF8499C}"/>
              </a:ext>
            </a:extLst>
          </p:cNvPr>
          <p:cNvPicPr>
            <a:picLocks noChangeAspect="1"/>
          </p:cNvPicPr>
          <p:nvPr/>
        </p:nvPicPr>
        <p:blipFill rotWithShape="1">
          <a:blip r:embed="rId5"/>
          <a:srcRect l="23401" t="2813" r="19821" b="14323"/>
          <a:stretch/>
        </p:blipFill>
        <p:spPr>
          <a:xfrm>
            <a:off x="1482160" y="3195245"/>
            <a:ext cx="1883568" cy="1832660"/>
          </a:xfrm>
          <a:prstGeom prst="rect">
            <a:avLst/>
          </a:prstGeom>
        </p:spPr>
      </p:pic>
      <p:pic>
        <p:nvPicPr>
          <p:cNvPr id="17" name="Picture 16" descr="Chart, pie chart&#10;&#10;Description automatically generated">
            <a:extLst>
              <a:ext uri="{FF2B5EF4-FFF2-40B4-BE49-F238E27FC236}">
                <a16:creationId xmlns:a16="http://schemas.microsoft.com/office/drawing/2014/main" id="{E72E6192-7A18-4676-A3CF-EFF058D39F8A}"/>
              </a:ext>
            </a:extLst>
          </p:cNvPr>
          <p:cNvPicPr>
            <a:picLocks noChangeAspect="1"/>
          </p:cNvPicPr>
          <p:nvPr/>
        </p:nvPicPr>
        <p:blipFill rotWithShape="1">
          <a:blip r:embed="rId6"/>
          <a:srcRect t="7000" r="5042" b="19501"/>
          <a:stretch/>
        </p:blipFill>
        <p:spPr>
          <a:xfrm>
            <a:off x="5371037" y="3195245"/>
            <a:ext cx="3551558" cy="1832660"/>
          </a:xfrm>
          <a:prstGeom prst="rect">
            <a:avLst/>
          </a:prstGeom>
        </p:spPr>
      </p:pic>
      <p:pic>
        <p:nvPicPr>
          <p:cNvPr id="38" name="Picture 6" descr="Adidas Logo Transparent | PNG All">
            <a:extLst>
              <a:ext uri="{FF2B5EF4-FFF2-40B4-BE49-F238E27FC236}">
                <a16:creationId xmlns:a16="http://schemas.microsoft.com/office/drawing/2014/main" id="{2237C370-76CB-44FE-8467-3847E206C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5397" y="3328788"/>
            <a:ext cx="192992" cy="1929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Shape, arrow&#10;&#10;Description automatically generated">
            <a:extLst>
              <a:ext uri="{FF2B5EF4-FFF2-40B4-BE49-F238E27FC236}">
                <a16:creationId xmlns:a16="http://schemas.microsoft.com/office/drawing/2014/main" id="{DA3D6320-CFB8-4F83-BEA6-24313D2BA5A8}"/>
              </a:ext>
            </a:extLst>
          </p:cNvPr>
          <p:cNvPicPr>
            <a:picLocks noChangeAspect="1"/>
          </p:cNvPicPr>
          <p:nvPr/>
        </p:nvPicPr>
        <p:blipFill>
          <a:blip r:embed="rId8"/>
          <a:stretch>
            <a:fillRect/>
          </a:stretch>
        </p:blipFill>
        <p:spPr>
          <a:xfrm>
            <a:off x="8420057" y="4699000"/>
            <a:ext cx="189204" cy="193465"/>
          </a:xfrm>
          <a:prstGeom prst="rect">
            <a:avLst/>
          </a:prstGeom>
        </p:spPr>
      </p:pic>
      <p:pic>
        <p:nvPicPr>
          <p:cNvPr id="40" name="Picture 12" descr="Swoosh - Wikipedia">
            <a:extLst>
              <a:ext uri="{FF2B5EF4-FFF2-40B4-BE49-F238E27FC236}">
                <a16:creationId xmlns:a16="http://schemas.microsoft.com/office/drawing/2014/main" id="{F0918C42-DC00-41E4-B8B6-81C56E30C5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2057" y="4815366"/>
            <a:ext cx="249386" cy="8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725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0" name="Google Shape;391;p43">
            <a:extLst>
              <a:ext uri="{FF2B5EF4-FFF2-40B4-BE49-F238E27FC236}">
                <a16:creationId xmlns:a16="http://schemas.microsoft.com/office/drawing/2014/main" id="{DD9D16D1-5144-4069-BADB-B4A447DB0ADA}"/>
              </a:ext>
            </a:extLst>
          </p:cNvPr>
          <p:cNvSpPr txBox="1">
            <a:spLocks noGrp="1"/>
          </p:cNvSpPr>
          <p:nvPr>
            <p:ph type="title"/>
          </p:nvPr>
        </p:nvSpPr>
        <p:spPr>
          <a:xfrm>
            <a:off x="0" y="-8240"/>
            <a:ext cx="9144000" cy="752335"/>
          </a:xfrm>
          <a:prstGeom prst="rect">
            <a:avLst/>
          </a:prstGeom>
        </p:spPr>
        <p:txBody>
          <a:bodyPr spcFirstLastPara="1" wrap="square" lIns="91425" tIns="91425" rIns="91425" bIns="91425" anchor="b" anchorCtr="0">
            <a:noAutofit/>
          </a:bodyPr>
          <a:lstStyle/>
          <a:p>
            <a:pPr algn="ctr"/>
            <a:r>
              <a:rPr lang="en-US" sz="3000">
                <a:solidFill>
                  <a:schemeClr val="bg1"/>
                </a:solidFill>
              </a:rPr>
              <a:t>Logo Effectiveness</a:t>
            </a:r>
          </a:p>
        </p:txBody>
      </p:sp>
      <p:pic>
        <p:nvPicPr>
          <p:cNvPr id="6" name="Picture 5">
            <a:extLst>
              <a:ext uri="{FF2B5EF4-FFF2-40B4-BE49-F238E27FC236}">
                <a16:creationId xmlns:a16="http://schemas.microsoft.com/office/drawing/2014/main" id="{4BF93B03-E653-4B6A-9232-A6674388ABCB}"/>
              </a:ext>
            </a:extLst>
          </p:cNvPr>
          <p:cNvPicPr>
            <a:picLocks noChangeAspect="1"/>
          </p:cNvPicPr>
          <p:nvPr/>
        </p:nvPicPr>
        <p:blipFill rotWithShape="1">
          <a:blip r:embed="rId3"/>
          <a:srcRect b="7200"/>
          <a:stretch/>
        </p:blipFill>
        <p:spPr>
          <a:xfrm>
            <a:off x="271995" y="935142"/>
            <a:ext cx="4063785" cy="1558315"/>
          </a:xfrm>
          <a:prstGeom prst="rect">
            <a:avLst/>
          </a:prstGeom>
        </p:spPr>
      </p:pic>
      <p:sp>
        <p:nvSpPr>
          <p:cNvPr id="39" name="TextBox 38">
            <a:extLst>
              <a:ext uri="{FF2B5EF4-FFF2-40B4-BE49-F238E27FC236}">
                <a16:creationId xmlns:a16="http://schemas.microsoft.com/office/drawing/2014/main" id="{31ED28F8-06FA-49CD-AD7D-93315CB24FAB}"/>
              </a:ext>
            </a:extLst>
          </p:cNvPr>
          <p:cNvSpPr txBox="1"/>
          <p:nvPr/>
        </p:nvSpPr>
        <p:spPr>
          <a:xfrm>
            <a:off x="89522" y="2505558"/>
            <a:ext cx="4650118" cy="215444"/>
          </a:xfrm>
          <a:prstGeom prst="rect">
            <a:avLst/>
          </a:prstGeom>
          <a:noFill/>
        </p:spPr>
        <p:txBody>
          <a:bodyPr wrap="square">
            <a:spAutoFit/>
          </a:bodyPr>
          <a:lstStyle/>
          <a:p>
            <a:r>
              <a:rPr lang="en-SG" sz="800">
                <a:solidFill>
                  <a:schemeClr val="bg1"/>
                </a:solidFill>
              </a:rPr>
              <a:t>https://www.michael84.co.uk/adidas-vs-nike-which-is-the-best-heres-everything-you-need-to-know/</a:t>
            </a:r>
          </a:p>
        </p:txBody>
      </p:sp>
      <p:pic>
        <p:nvPicPr>
          <p:cNvPr id="10" name="Picture 9">
            <a:extLst>
              <a:ext uri="{FF2B5EF4-FFF2-40B4-BE49-F238E27FC236}">
                <a16:creationId xmlns:a16="http://schemas.microsoft.com/office/drawing/2014/main" id="{33F947C3-C8FD-44B1-9B04-E4E7A48A393D}"/>
              </a:ext>
            </a:extLst>
          </p:cNvPr>
          <p:cNvPicPr>
            <a:picLocks noChangeAspect="1"/>
          </p:cNvPicPr>
          <p:nvPr/>
        </p:nvPicPr>
        <p:blipFill>
          <a:blip r:embed="rId4"/>
          <a:stretch>
            <a:fillRect/>
          </a:stretch>
        </p:blipFill>
        <p:spPr>
          <a:xfrm>
            <a:off x="4250042" y="3762802"/>
            <a:ext cx="4794496" cy="508026"/>
          </a:xfrm>
          <a:prstGeom prst="rect">
            <a:avLst/>
          </a:prstGeom>
        </p:spPr>
      </p:pic>
      <p:sp>
        <p:nvSpPr>
          <p:cNvPr id="41" name="Rectangle 40">
            <a:extLst>
              <a:ext uri="{FF2B5EF4-FFF2-40B4-BE49-F238E27FC236}">
                <a16:creationId xmlns:a16="http://schemas.microsoft.com/office/drawing/2014/main" id="{2A58EF41-8B69-47DA-B932-DDD80D831965}"/>
              </a:ext>
            </a:extLst>
          </p:cNvPr>
          <p:cNvSpPr/>
          <p:nvPr/>
        </p:nvSpPr>
        <p:spPr>
          <a:xfrm>
            <a:off x="4501179" y="1380981"/>
            <a:ext cx="3867570" cy="407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DM Sans" panose="020B0604020202020204" charset="0"/>
              </a:rPr>
              <a:t>Adidas more effective than Nike due to creation of multiple iconic logos</a:t>
            </a:r>
            <a:endParaRPr lang="en-US" sz="1200">
              <a:solidFill>
                <a:schemeClr val="tx1"/>
              </a:solidFill>
              <a:effectLst/>
              <a:latin typeface="DM Sans" panose="020B0604020202020204" charset="0"/>
            </a:endParaRPr>
          </a:p>
        </p:txBody>
      </p:sp>
      <p:sp>
        <p:nvSpPr>
          <p:cNvPr id="42" name="Rectangle 41">
            <a:extLst>
              <a:ext uri="{FF2B5EF4-FFF2-40B4-BE49-F238E27FC236}">
                <a16:creationId xmlns:a16="http://schemas.microsoft.com/office/drawing/2014/main" id="{98F9F64F-6000-4592-984E-E004589E3021}"/>
              </a:ext>
            </a:extLst>
          </p:cNvPr>
          <p:cNvSpPr/>
          <p:nvPr/>
        </p:nvSpPr>
        <p:spPr>
          <a:xfrm>
            <a:off x="4250042" y="4653531"/>
            <a:ext cx="4794496" cy="2154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DM Sans" panose="020B0604020202020204" charset="0"/>
              </a:rPr>
              <a:t>Use of multiple logos can be confusing especially for non-fans</a:t>
            </a:r>
            <a:endParaRPr lang="en-US" sz="1200" b="0">
              <a:solidFill>
                <a:schemeClr val="tx1"/>
              </a:solidFill>
              <a:effectLst/>
              <a:latin typeface="DM Sans" panose="020B0604020202020204" charset="0"/>
            </a:endParaRPr>
          </a:p>
        </p:txBody>
      </p:sp>
      <p:sp>
        <p:nvSpPr>
          <p:cNvPr id="43" name="TextBox 42">
            <a:extLst>
              <a:ext uri="{FF2B5EF4-FFF2-40B4-BE49-F238E27FC236}">
                <a16:creationId xmlns:a16="http://schemas.microsoft.com/office/drawing/2014/main" id="{16A19220-CF58-4130-8E2D-D23DA02F5B55}"/>
              </a:ext>
            </a:extLst>
          </p:cNvPr>
          <p:cNvSpPr txBox="1"/>
          <p:nvPr/>
        </p:nvSpPr>
        <p:spPr>
          <a:xfrm>
            <a:off x="4705350" y="4900448"/>
            <a:ext cx="4960620" cy="215444"/>
          </a:xfrm>
          <a:prstGeom prst="rect">
            <a:avLst/>
          </a:prstGeom>
          <a:noFill/>
        </p:spPr>
        <p:txBody>
          <a:bodyPr wrap="square">
            <a:spAutoFit/>
          </a:bodyPr>
          <a:lstStyle/>
          <a:p>
            <a:r>
              <a:rPr lang="en-SG" sz="800">
                <a:solidFill>
                  <a:schemeClr val="bg1"/>
                </a:solidFill>
              </a:rPr>
              <a:t>https://eachshoes.com/what-do-the-differences-between-adidas-logo-templates-mean/</a:t>
            </a:r>
          </a:p>
        </p:txBody>
      </p:sp>
      <p:pic>
        <p:nvPicPr>
          <p:cNvPr id="26" name="Picture 25">
            <a:extLst>
              <a:ext uri="{FF2B5EF4-FFF2-40B4-BE49-F238E27FC236}">
                <a16:creationId xmlns:a16="http://schemas.microsoft.com/office/drawing/2014/main" id="{527C89EA-175E-4079-95A1-B286323682CD}"/>
              </a:ext>
            </a:extLst>
          </p:cNvPr>
          <p:cNvPicPr>
            <a:picLocks noChangeAspect="1"/>
          </p:cNvPicPr>
          <p:nvPr/>
        </p:nvPicPr>
        <p:blipFill>
          <a:blip r:embed="rId5"/>
          <a:stretch>
            <a:fillRect/>
          </a:stretch>
        </p:blipFill>
        <p:spPr>
          <a:xfrm>
            <a:off x="346951" y="3651631"/>
            <a:ext cx="2865899" cy="884818"/>
          </a:xfrm>
          <a:prstGeom prst="rect">
            <a:avLst/>
          </a:prstGeom>
        </p:spPr>
      </p:pic>
      <p:sp>
        <p:nvSpPr>
          <p:cNvPr id="44" name="Rectangle 43">
            <a:extLst>
              <a:ext uri="{FF2B5EF4-FFF2-40B4-BE49-F238E27FC236}">
                <a16:creationId xmlns:a16="http://schemas.microsoft.com/office/drawing/2014/main" id="{377A770D-91D4-4D1D-B268-09423B33ECB7}"/>
              </a:ext>
            </a:extLst>
          </p:cNvPr>
          <p:cNvSpPr/>
          <p:nvPr/>
        </p:nvSpPr>
        <p:spPr>
          <a:xfrm>
            <a:off x="346951" y="4653531"/>
            <a:ext cx="2865899" cy="3160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DM Sans" panose="020B0604020202020204" charset="0"/>
              </a:rPr>
              <a:t>Nike logo is very recognizable &amp; iconic</a:t>
            </a:r>
            <a:endParaRPr lang="en-US" sz="1200" b="0">
              <a:solidFill>
                <a:schemeClr val="tx1"/>
              </a:solidFill>
              <a:effectLst/>
              <a:latin typeface="DM Sans" panose="020B0604020202020204" charset="0"/>
            </a:endParaRPr>
          </a:p>
        </p:txBody>
      </p:sp>
      <p:sp>
        <p:nvSpPr>
          <p:cNvPr id="45" name="Google Shape;395;p43">
            <a:extLst>
              <a:ext uri="{FF2B5EF4-FFF2-40B4-BE49-F238E27FC236}">
                <a16:creationId xmlns:a16="http://schemas.microsoft.com/office/drawing/2014/main" id="{0F538319-43D3-4557-9B0C-906F764B3005}"/>
              </a:ext>
            </a:extLst>
          </p:cNvPr>
          <p:cNvSpPr/>
          <p:nvPr/>
        </p:nvSpPr>
        <p:spPr>
          <a:xfrm>
            <a:off x="1289573" y="2789746"/>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Picture 14" descr="Logo&#10;&#10;Description automatically generated">
            <a:extLst>
              <a:ext uri="{FF2B5EF4-FFF2-40B4-BE49-F238E27FC236}">
                <a16:creationId xmlns:a16="http://schemas.microsoft.com/office/drawing/2014/main" id="{F4930AD8-9093-40E5-9B4B-11C6D2A1E7B0}"/>
              </a:ext>
            </a:extLst>
          </p:cNvPr>
          <p:cNvPicPr>
            <a:picLocks noChangeAspect="1"/>
          </p:cNvPicPr>
          <p:nvPr/>
        </p:nvPicPr>
        <p:blipFill>
          <a:blip r:embed="rId6"/>
          <a:stretch>
            <a:fillRect/>
          </a:stretch>
        </p:blipFill>
        <p:spPr>
          <a:xfrm>
            <a:off x="1426201" y="3049784"/>
            <a:ext cx="707400" cy="361611"/>
          </a:xfrm>
          <a:prstGeom prst="rect">
            <a:avLst/>
          </a:prstGeom>
        </p:spPr>
      </p:pic>
      <p:sp>
        <p:nvSpPr>
          <p:cNvPr id="46" name="Google Shape;395;p43">
            <a:extLst>
              <a:ext uri="{FF2B5EF4-FFF2-40B4-BE49-F238E27FC236}">
                <a16:creationId xmlns:a16="http://schemas.microsoft.com/office/drawing/2014/main" id="{8B582C73-FAC8-4CAE-BDE2-99B203BF3403}"/>
              </a:ext>
            </a:extLst>
          </p:cNvPr>
          <p:cNvSpPr/>
          <p:nvPr/>
        </p:nvSpPr>
        <p:spPr>
          <a:xfrm>
            <a:off x="6342900" y="2755903"/>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 name="Picture 15" descr="Logo, company name&#10;&#10;Description automatically generated">
            <a:extLst>
              <a:ext uri="{FF2B5EF4-FFF2-40B4-BE49-F238E27FC236}">
                <a16:creationId xmlns:a16="http://schemas.microsoft.com/office/drawing/2014/main" id="{5747F31C-C279-45CE-88E1-65A3D8904F83}"/>
              </a:ext>
            </a:extLst>
          </p:cNvPr>
          <p:cNvPicPr>
            <a:picLocks noChangeAspect="1"/>
          </p:cNvPicPr>
          <p:nvPr/>
        </p:nvPicPr>
        <p:blipFill>
          <a:blip r:embed="rId7"/>
          <a:stretch>
            <a:fillRect/>
          </a:stretch>
        </p:blipFill>
        <p:spPr>
          <a:xfrm>
            <a:off x="6480059" y="2922855"/>
            <a:ext cx="668768" cy="428342"/>
          </a:xfrm>
          <a:prstGeom prst="rect">
            <a:avLst/>
          </a:prstGeom>
        </p:spPr>
      </p:pic>
      <p:sp>
        <p:nvSpPr>
          <p:cNvPr id="47" name="TextBox 46">
            <a:extLst>
              <a:ext uri="{FF2B5EF4-FFF2-40B4-BE49-F238E27FC236}">
                <a16:creationId xmlns:a16="http://schemas.microsoft.com/office/drawing/2014/main" id="{0DF03E1B-455A-48A5-94CD-F2BFF7D344BF}"/>
              </a:ext>
            </a:extLst>
          </p:cNvPr>
          <p:cNvSpPr txBox="1"/>
          <p:nvPr/>
        </p:nvSpPr>
        <p:spPr>
          <a:xfrm>
            <a:off x="234749" y="4978925"/>
            <a:ext cx="5074920" cy="215444"/>
          </a:xfrm>
          <a:prstGeom prst="rect">
            <a:avLst/>
          </a:prstGeom>
          <a:noFill/>
        </p:spPr>
        <p:txBody>
          <a:bodyPr wrap="square">
            <a:spAutoFit/>
          </a:bodyPr>
          <a:lstStyle/>
          <a:p>
            <a:r>
              <a:rPr lang="en-SG" sz="800">
                <a:solidFill>
                  <a:schemeClr val="bg1"/>
                </a:solidFill>
              </a:rPr>
              <a:t>https://www.spellbrand.com/top-10-simple-logos-yet-effective-logos</a:t>
            </a:r>
          </a:p>
        </p:txBody>
      </p:sp>
    </p:spTree>
    <p:extLst>
      <p:ext uri="{BB962C8B-B14F-4D97-AF65-F5344CB8AC3E}">
        <p14:creationId xmlns:p14="http://schemas.microsoft.com/office/powerpoint/2010/main" val="902543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t>COLLABORATION</a:t>
            </a:r>
            <a:endParaRPr sz="8000"/>
          </a:p>
        </p:txBody>
      </p:sp>
      <p:sp>
        <p:nvSpPr>
          <p:cNvPr id="348" name="Google Shape;348;p39"/>
          <p:cNvSpPr txBox="1">
            <a:spLocks noGrp="1"/>
          </p:cNvSpPr>
          <p:nvPr>
            <p:ph type="subTitle" idx="1"/>
          </p:nvPr>
        </p:nvSpPr>
        <p:spPr>
          <a:xfrm>
            <a:off x="2423100" y="3124175"/>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02</a:t>
            </a:r>
            <a:endParaRPr sz="6000"/>
          </a:p>
        </p:txBody>
      </p:sp>
    </p:spTree>
    <p:extLst>
      <p:ext uri="{BB962C8B-B14F-4D97-AF65-F5344CB8AC3E}">
        <p14:creationId xmlns:p14="http://schemas.microsoft.com/office/powerpoint/2010/main" val="50231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Google Shape;349;p39">
            <a:extLst>
              <a:ext uri="{FF2B5EF4-FFF2-40B4-BE49-F238E27FC236}">
                <a16:creationId xmlns:a16="http://schemas.microsoft.com/office/drawing/2014/main" id="{9CA899AB-E69D-496B-808C-7A667CD1940F}"/>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COLLABORATION</a:t>
            </a:r>
            <a:endParaRPr lang="en-US" sz="3000">
              <a:solidFill>
                <a:schemeClr val="bg1"/>
              </a:solidFill>
            </a:endParaRPr>
          </a:p>
        </p:txBody>
      </p:sp>
      <p:pic>
        <p:nvPicPr>
          <p:cNvPr id="3" name="Picture 4">
            <a:extLst>
              <a:ext uri="{FF2B5EF4-FFF2-40B4-BE49-F238E27FC236}">
                <a16:creationId xmlns:a16="http://schemas.microsoft.com/office/drawing/2014/main" id="{315B8966-D96C-437E-B6E8-9EDB69055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760" y="1357121"/>
            <a:ext cx="2222838" cy="16671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DRAGON&amp;#39;s PEACEMINUSONE x Nike Air Force 1 To Release Globally on 23  November!">
            <a:extLst>
              <a:ext uri="{FF2B5EF4-FFF2-40B4-BE49-F238E27FC236}">
                <a16:creationId xmlns:a16="http://schemas.microsoft.com/office/drawing/2014/main" id="{D1DFD3B7-942D-494E-A01A-51AB18EC6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977" y="1389153"/>
            <a:ext cx="2503265" cy="166712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91;p43">
            <a:extLst>
              <a:ext uri="{FF2B5EF4-FFF2-40B4-BE49-F238E27FC236}">
                <a16:creationId xmlns:a16="http://schemas.microsoft.com/office/drawing/2014/main" id="{3EEA7F94-ABB4-4220-B4EC-C5EF50C6A834}"/>
              </a:ext>
            </a:extLst>
          </p:cNvPr>
          <p:cNvSpPr txBox="1">
            <a:spLocks/>
          </p:cNvSpPr>
          <p:nvPr/>
        </p:nvSpPr>
        <p:spPr>
          <a:xfrm>
            <a:off x="5676760" y="3148069"/>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Prada Superstar</a:t>
            </a:r>
          </a:p>
        </p:txBody>
      </p:sp>
      <p:sp>
        <p:nvSpPr>
          <p:cNvPr id="7" name="Google Shape;392;p43">
            <a:extLst>
              <a:ext uri="{FF2B5EF4-FFF2-40B4-BE49-F238E27FC236}">
                <a16:creationId xmlns:a16="http://schemas.microsoft.com/office/drawing/2014/main" id="{5B6D0248-85D0-489E-AE3A-67D7E5D7B089}"/>
              </a:ext>
            </a:extLst>
          </p:cNvPr>
          <p:cNvSpPr txBox="1">
            <a:spLocks noGrp="1"/>
          </p:cNvSpPr>
          <p:nvPr>
            <p:ph type="subTitle" idx="1"/>
          </p:nvPr>
        </p:nvSpPr>
        <p:spPr>
          <a:xfrm>
            <a:off x="544773" y="3647072"/>
            <a:ext cx="3566372" cy="1073248"/>
          </a:xfrm>
          <a:prstGeom prst="rect">
            <a:avLst/>
          </a:prstGeom>
        </p:spPr>
        <p:txBody>
          <a:bodyPr spcFirstLastPara="1" wrap="square" lIns="91425" tIns="91425" rIns="91425" bIns="91425" anchor="t" anchorCtr="0">
            <a:noAutofit/>
          </a:bodyPr>
          <a:lstStyle/>
          <a:p>
            <a:pPr marL="0" indent="0" algn="ctr"/>
            <a:r>
              <a:rPr lang="en-US" sz="1100">
                <a:solidFill>
                  <a:schemeClr val="bg1"/>
                </a:solidFill>
                <a:latin typeface="DM Sans" panose="020B0604020202020204" charset="0"/>
              </a:rPr>
              <a:t>Nike collaborated with a popular K-pop idol, G-Dragon to release “Nike Air Force 1 Paranoise”. The shoes </a:t>
            </a:r>
            <a:r>
              <a:rPr lang="en-US" sz="1100" b="0" i="0" u="none" strike="noStrike">
                <a:solidFill>
                  <a:schemeClr val="bg1"/>
                </a:solidFill>
                <a:effectLst/>
                <a:latin typeface="DM Sans" panose="020B0604020202020204" charset="0"/>
              </a:rPr>
              <a:t>features a black painted overlay designed to slowly wear away overtime to reveal a personal artwork created by G-Dragon.</a:t>
            </a:r>
            <a:endParaRPr lang="en-US" sz="1100">
              <a:solidFill>
                <a:schemeClr val="bg1"/>
              </a:solidFill>
              <a:latin typeface="DM Sans" panose="020B0604020202020204" charset="0"/>
            </a:endParaRPr>
          </a:p>
        </p:txBody>
      </p:sp>
      <p:sp>
        <p:nvSpPr>
          <p:cNvPr id="8" name="Google Shape;392;p43">
            <a:extLst>
              <a:ext uri="{FF2B5EF4-FFF2-40B4-BE49-F238E27FC236}">
                <a16:creationId xmlns:a16="http://schemas.microsoft.com/office/drawing/2014/main" id="{774DD10D-3947-4D29-A5D0-BA3D363545F2}"/>
              </a:ext>
            </a:extLst>
          </p:cNvPr>
          <p:cNvSpPr txBox="1">
            <a:spLocks/>
          </p:cNvSpPr>
          <p:nvPr/>
        </p:nvSpPr>
        <p:spPr>
          <a:xfrm>
            <a:off x="4839702" y="3647072"/>
            <a:ext cx="3759525" cy="10732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1pPr>
            <a:lvl2pPr marL="914400" marR="0" lvl="1"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2pPr>
            <a:lvl3pPr marL="1371600" marR="0" lvl="2"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3pPr>
            <a:lvl4pPr marL="1828800" marR="0" lvl="3"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4pPr>
            <a:lvl5pPr marL="2286000" marR="0" lvl="4"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5pPr>
            <a:lvl6pPr marL="2743200" marR="0" lvl="5"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6pPr>
            <a:lvl7pPr marL="3200400" marR="0" lvl="6"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7pPr>
            <a:lvl8pPr marL="3657600" marR="0" lvl="7"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8pPr>
            <a:lvl9pPr marL="4114800" marR="0" lvl="8"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9pPr>
          </a:lstStyle>
          <a:p>
            <a:pPr marL="0" indent="0"/>
            <a:r>
              <a:rPr lang="en-US" sz="1100">
                <a:solidFill>
                  <a:schemeClr val="bg1"/>
                </a:solidFill>
                <a:latin typeface="DM Sans" panose="020B0604020202020204" charset="0"/>
              </a:rPr>
              <a:t>Adidas collaborated with Prada to release, “Prada Superstar”. The shoes are designer sneakers which were made in Italy. The shoes were carefully crafted by footwear specialists using high quality materials. This collaboration is an twist on the existing Adidas Superstar model</a:t>
            </a:r>
          </a:p>
        </p:txBody>
      </p:sp>
      <p:sp>
        <p:nvSpPr>
          <p:cNvPr id="9" name="Google Shape;391;p43">
            <a:extLst>
              <a:ext uri="{FF2B5EF4-FFF2-40B4-BE49-F238E27FC236}">
                <a16:creationId xmlns:a16="http://schemas.microsoft.com/office/drawing/2014/main" id="{209C9390-D6DF-49A2-A551-7FAD0750247B}"/>
              </a:ext>
            </a:extLst>
          </p:cNvPr>
          <p:cNvSpPr txBox="1">
            <a:spLocks/>
          </p:cNvSpPr>
          <p:nvPr/>
        </p:nvSpPr>
        <p:spPr>
          <a:xfrm>
            <a:off x="307179" y="981938"/>
            <a:ext cx="380396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Nike X G-Dragon</a:t>
            </a:r>
          </a:p>
        </p:txBody>
      </p:sp>
      <p:sp>
        <p:nvSpPr>
          <p:cNvPr id="10" name="Google Shape;391;p43">
            <a:extLst>
              <a:ext uri="{FF2B5EF4-FFF2-40B4-BE49-F238E27FC236}">
                <a16:creationId xmlns:a16="http://schemas.microsoft.com/office/drawing/2014/main" id="{E8C072BB-3344-4204-94DB-225961CBDB63}"/>
              </a:ext>
            </a:extLst>
          </p:cNvPr>
          <p:cNvSpPr txBox="1">
            <a:spLocks/>
          </p:cNvSpPr>
          <p:nvPr/>
        </p:nvSpPr>
        <p:spPr>
          <a:xfrm>
            <a:off x="4886196" y="981937"/>
            <a:ext cx="380396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Adidas X Prada</a:t>
            </a:r>
          </a:p>
        </p:txBody>
      </p:sp>
      <p:sp>
        <p:nvSpPr>
          <p:cNvPr id="13" name="Google Shape;391;p43">
            <a:extLst>
              <a:ext uri="{FF2B5EF4-FFF2-40B4-BE49-F238E27FC236}">
                <a16:creationId xmlns:a16="http://schemas.microsoft.com/office/drawing/2014/main" id="{418561DE-2338-40C3-86BB-406DD2E3E4AC}"/>
              </a:ext>
            </a:extLst>
          </p:cNvPr>
          <p:cNvSpPr txBox="1">
            <a:spLocks/>
          </p:cNvSpPr>
          <p:nvPr/>
        </p:nvSpPr>
        <p:spPr>
          <a:xfrm>
            <a:off x="1036724" y="3148069"/>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Air Force 1 Paranoise</a:t>
            </a:r>
          </a:p>
        </p:txBody>
      </p:sp>
    </p:spTree>
    <p:extLst>
      <p:ext uri="{BB962C8B-B14F-4D97-AF65-F5344CB8AC3E}">
        <p14:creationId xmlns:p14="http://schemas.microsoft.com/office/powerpoint/2010/main" val="87376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Google Shape;349;p39">
            <a:extLst>
              <a:ext uri="{FF2B5EF4-FFF2-40B4-BE49-F238E27FC236}">
                <a16:creationId xmlns:a16="http://schemas.microsoft.com/office/drawing/2014/main" id="{9CA899AB-E69D-496B-808C-7A667CD1940F}"/>
              </a:ext>
            </a:extLst>
          </p:cNvPr>
          <p:cNvSpPr txBox="1">
            <a:spLocks/>
          </p:cNvSpPr>
          <p:nvPr/>
        </p:nvSpPr>
        <p:spPr>
          <a:xfrm>
            <a:off x="0" y="50871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Promotional Video</a:t>
            </a:r>
            <a:endParaRPr lang="en-US" sz="3000">
              <a:solidFill>
                <a:schemeClr val="bg1"/>
              </a:solidFill>
            </a:endParaRPr>
          </a:p>
        </p:txBody>
      </p:sp>
      <p:sp>
        <p:nvSpPr>
          <p:cNvPr id="6" name="Google Shape;391;p43">
            <a:extLst>
              <a:ext uri="{FF2B5EF4-FFF2-40B4-BE49-F238E27FC236}">
                <a16:creationId xmlns:a16="http://schemas.microsoft.com/office/drawing/2014/main" id="{3EEA7F94-ABB4-4220-B4EC-C5EF50C6A834}"/>
              </a:ext>
            </a:extLst>
          </p:cNvPr>
          <p:cNvSpPr txBox="1">
            <a:spLocks/>
          </p:cNvSpPr>
          <p:nvPr/>
        </p:nvSpPr>
        <p:spPr>
          <a:xfrm>
            <a:off x="5676760" y="3148069"/>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Prada Superstar</a:t>
            </a:r>
          </a:p>
        </p:txBody>
      </p:sp>
      <p:sp>
        <p:nvSpPr>
          <p:cNvPr id="9" name="Google Shape;391;p43">
            <a:extLst>
              <a:ext uri="{FF2B5EF4-FFF2-40B4-BE49-F238E27FC236}">
                <a16:creationId xmlns:a16="http://schemas.microsoft.com/office/drawing/2014/main" id="{209C9390-D6DF-49A2-A551-7FAD0750247B}"/>
              </a:ext>
            </a:extLst>
          </p:cNvPr>
          <p:cNvSpPr txBox="1">
            <a:spLocks/>
          </p:cNvSpPr>
          <p:nvPr/>
        </p:nvSpPr>
        <p:spPr>
          <a:xfrm>
            <a:off x="494448" y="1367506"/>
            <a:ext cx="376335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Nike X G-Dragon</a:t>
            </a:r>
          </a:p>
        </p:txBody>
      </p:sp>
      <p:sp>
        <p:nvSpPr>
          <p:cNvPr id="10" name="Google Shape;391;p43">
            <a:extLst>
              <a:ext uri="{FF2B5EF4-FFF2-40B4-BE49-F238E27FC236}">
                <a16:creationId xmlns:a16="http://schemas.microsoft.com/office/drawing/2014/main" id="{E8C072BB-3344-4204-94DB-225961CBDB63}"/>
              </a:ext>
            </a:extLst>
          </p:cNvPr>
          <p:cNvSpPr txBox="1">
            <a:spLocks/>
          </p:cNvSpPr>
          <p:nvPr/>
        </p:nvSpPr>
        <p:spPr>
          <a:xfrm>
            <a:off x="5090303" y="1367506"/>
            <a:ext cx="376335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Adidas X Prada</a:t>
            </a:r>
          </a:p>
        </p:txBody>
      </p:sp>
      <p:sp>
        <p:nvSpPr>
          <p:cNvPr id="13" name="Google Shape;391;p43">
            <a:extLst>
              <a:ext uri="{FF2B5EF4-FFF2-40B4-BE49-F238E27FC236}">
                <a16:creationId xmlns:a16="http://schemas.microsoft.com/office/drawing/2014/main" id="{418561DE-2338-40C3-86BB-406DD2E3E4AC}"/>
              </a:ext>
            </a:extLst>
          </p:cNvPr>
          <p:cNvSpPr txBox="1">
            <a:spLocks/>
          </p:cNvSpPr>
          <p:nvPr/>
        </p:nvSpPr>
        <p:spPr>
          <a:xfrm>
            <a:off x="1097742" y="4066300"/>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a:t>Air Force 1 Paranoise</a:t>
            </a:r>
          </a:p>
        </p:txBody>
      </p:sp>
      <p:pic>
        <p:nvPicPr>
          <p:cNvPr id="11" name="Online Media 1" title="G-DRAGON: Seoul | All For 1 | Nike">
            <a:hlinkClick r:id="" action="ppaction://media"/>
            <a:extLst>
              <a:ext uri="{FF2B5EF4-FFF2-40B4-BE49-F238E27FC236}">
                <a16:creationId xmlns:a16="http://schemas.microsoft.com/office/drawing/2014/main" id="{5E4D2E6D-58A0-4309-BB06-A62F1A04D97A}"/>
              </a:ext>
            </a:extLst>
          </p:cNvPr>
          <p:cNvPicPr>
            <a:picLocks noRot="1" noChangeAspect="1"/>
          </p:cNvPicPr>
          <p:nvPr>
            <a:videoFile r:link="rId1"/>
          </p:nvPr>
        </p:nvPicPr>
        <p:blipFill>
          <a:blip r:embed="rId5"/>
          <a:stretch>
            <a:fillRect/>
          </a:stretch>
        </p:blipFill>
        <p:spPr>
          <a:xfrm>
            <a:off x="494448" y="1788835"/>
            <a:ext cx="3762413" cy="2125763"/>
          </a:xfrm>
          <a:prstGeom prst="rect">
            <a:avLst/>
          </a:prstGeom>
        </p:spPr>
      </p:pic>
      <p:pic>
        <p:nvPicPr>
          <p:cNvPr id="14" name="Online Media 13" title="#PRADAFORADIDAS Limited Edition">
            <a:hlinkClick r:id="" action="ppaction://media"/>
            <a:extLst>
              <a:ext uri="{FF2B5EF4-FFF2-40B4-BE49-F238E27FC236}">
                <a16:creationId xmlns:a16="http://schemas.microsoft.com/office/drawing/2014/main" id="{E72DD6ED-EDA3-408E-A3D7-FC70F65FB30C}"/>
              </a:ext>
            </a:extLst>
          </p:cNvPr>
          <p:cNvPicPr>
            <a:picLocks noRot="1" noChangeAspect="1"/>
          </p:cNvPicPr>
          <p:nvPr>
            <a:videoFile r:link="rId2"/>
          </p:nvPr>
        </p:nvPicPr>
        <p:blipFill>
          <a:blip r:embed="rId6"/>
          <a:stretch>
            <a:fillRect/>
          </a:stretch>
        </p:blipFill>
        <p:spPr>
          <a:xfrm>
            <a:off x="5090303" y="1788302"/>
            <a:ext cx="3763356" cy="2126296"/>
          </a:xfrm>
          <a:prstGeom prst="rect">
            <a:avLst/>
          </a:prstGeom>
        </p:spPr>
      </p:pic>
      <p:sp>
        <p:nvSpPr>
          <p:cNvPr id="15" name="Google Shape;391;p43">
            <a:extLst>
              <a:ext uri="{FF2B5EF4-FFF2-40B4-BE49-F238E27FC236}">
                <a16:creationId xmlns:a16="http://schemas.microsoft.com/office/drawing/2014/main" id="{AB7EAA86-E795-4016-AEC2-5F27811CE814}"/>
              </a:ext>
            </a:extLst>
          </p:cNvPr>
          <p:cNvSpPr txBox="1">
            <a:spLocks/>
          </p:cNvSpPr>
          <p:nvPr/>
        </p:nvSpPr>
        <p:spPr>
          <a:xfrm>
            <a:off x="5090303" y="4066299"/>
            <a:ext cx="376335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a:t>P</a:t>
            </a:r>
            <a:r>
              <a:rPr lang="en-SG"/>
              <a:t>RADA SUPERSTAR</a:t>
            </a:r>
          </a:p>
        </p:txBody>
      </p:sp>
    </p:spTree>
    <p:extLst>
      <p:ext uri="{BB962C8B-B14F-4D97-AF65-F5344CB8AC3E}">
        <p14:creationId xmlns:p14="http://schemas.microsoft.com/office/powerpoint/2010/main" val="8766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1"/>
                </p:tgtEl>
              </p:cMediaNode>
            </p:video>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8" name="Google Shape;349;p39">
            <a:extLst>
              <a:ext uri="{FF2B5EF4-FFF2-40B4-BE49-F238E27FC236}">
                <a16:creationId xmlns:a16="http://schemas.microsoft.com/office/drawing/2014/main" id="{926A2EA3-F30B-43E4-9314-B92BC9D47F7F}"/>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Nike X Gdragon</a:t>
            </a:r>
            <a:endParaRPr lang="en-US" sz="3000">
              <a:solidFill>
                <a:schemeClr val="bg1"/>
              </a:solidFill>
            </a:endParaRPr>
          </a:p>
        </p:txBody>
      </p:sp>
      <p:pic>
        <p:nvPicPr>
          <p:cNvPr id="2050" name="Picture 2" descr="G-Dragon PEACEMINUSONE x Nike Air Force 1 &amp;quot;Para-Noise&amp;quot; Look Under |  HYPEBEAST">
            <a:extLst>
              <a:ext uri="{FF2B5EF4-FFF2-40B4-BE49-F238E27FC236}">
                <a16:creationId xmlns:a16="http://schemas.microsoft.com/office/drawing/2014/main" id="{8A13F762-46D0-4C02-9A97-A5C8BBA45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47" t="-42" r="21517" b="1"/>
          <a:stretch/>
        </p:blipFill>
        <p:spPr bwMode="auto">
          <a:xfrm>
            <a:off x="1154596" y="1229975"/>
            <a:ext cx="2598754" cy="22398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Dragon x Nike Air Force 1 &amp;#39;07 &amp;#39;Para‑noise ‑ Korea Exclusive&amp;#39; - AQ3692-002  - Novelship">
            <a:extLst>
              <a:ext uri="{FF2B5EF4-FFF2-40B4-BE49-F238E27FC236}">
                <a16:creationId xmlns:a16="http://schemas.microsoft.com/office/drawing/2014/main" id="{DD4C8261-F3D9-4C02-8626-5FC26A0815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510" y="1246655"/>
            <a:ext cx="1600200" cy="6498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Dragon x Nike Air Force 1 &amp;#39;07 &amp;#39;Para‑Noise&amp;#39; [also worn by G‑Dragon] -  AQ3692-001 - Novelship">
            <a:extLst>
              <a:ext uri="{FF2B5EF4-FFF2-40B4-BE49-F238E27FC236}">
                <a16:creationId xmlns:a16="http://schemas.microsoft.com/office/drawing/2014/main" id="{29DE6D5E-A0CD-452B-B3F2-0CDF5178B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6509" y="3144642"/>
            <a:ext cx="1600200" cy="6503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EACEMINUSONE x Air Force 1 Black Yellow White AQ3692-003 | Sneakers Big  Sale">
            <a:extLst>
              <a:ext uri="{FF2B5EF4-FFF2-40B4-BE49-F238E27FC236}">
                <a16:creationId xmlns:a16="http://schemas.microsoft.com/office/drawing/2014/main" id="{8866ACED-A3C0-4565-883A-3C0E1C5E5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124" y="2049236"/>
            <a:ext cx="1240971" cy="93072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CD146B27-CE86-4E8D-8D6F-823AFD5FF0B0}"/>
              </a:ext>
            </a:extLst>
          </p:cNvPr>
          <p:cNvSpPr/>
          <p:nvPr/>
        </p:nvSpPr>
        <p:spPr>
          <a:xfrm>
            <a:off x="1184344" y="4208280"/>
            <a:ext cx="2996752"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Black Covering VS</a:t>
            </a:r>
          </a:p>
          <a:p>
            <a:pPr algn="ctr"/>
            <a:r>
              <a:rPr lang="en-US" sz="1200" b="1">
                <a:solidFill>
                  <a:schemeClr val="tx1"/>
                </a:solidFill>
                <a:latin typeface="DM Sans" panose="020B0604020202020204" charset="0"/>
              </a:rPr>
              <a:t>G-Dragons’ Personal Artwork Below</a:t>
            </a:r>
          </a:p>
        </p:txBody>
      </p:sp>
      <p:sp>
        <p:nvSpPr>
          <p:cNvPr id="23" name="Rectangle: Rounded Corners 22">
            <a:extLst>
              <a:ext uri="{FF2B5EF4-FFF2-40B4-BE49-F238E27FC236}">
                <a16:creationId xmlns:a16="http://schemas.microsoft.com/office/drawing/2014/main" id="{27FEA097-691A-4F1E-99DB-BE852172DA84}"/>
              </a:ext>
            </a:extLst>
          </p:cNvPr>
          <p:cNvSpPr/>
          <p:nvPr/>
        </p:nvSpPr>
        <p:spPr>
          <a:xfrm>
            <a:off x="5123371" y="3959679"/>
            <a:ext cx="3246476" cy="87357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3 versions</a:t>
            </a:r>
          </a:p>
          <a:p>
            <a:r>
              <a:rPr lang="en-US" sz="1200">
                <a:solidFill>
                  <a:schemeClr val="tx1"/>
                </a:solidFill>
                <a:latin typeface="DM Sans" panose="020B0604020202020204" charset="0"/>
              </a:rPr>
              <a:t>White Swoosh – Global Exclusive</a:t>
            </a:r>
          </a:p>
          <a:p>
            <a:r>
              <a:rPr lang="en-US" sz="1200">
                <a:solidFill>
                  <a:schemeClr val="tx1"/>
                </a:solidFill>
                <a:latin typeface="DM Sans" panose="020B0604020202020204" charset="0"/>
              </a:rPr>
              <a:t>Red Swoosh – Korea Exclusive</a:t>
            </a:r>
          </a:p>
          <a:p>
            <a:r>
              <a:rPr lang="en-US" sz="1200">
                <a:solidFill>
                  <a:schemeClr val="tx1"/>
                </a:solidFill>
                <a:latin typeface="DM Sans" panose="020B0604020202020204" charset="0"/>
              </a:rPr>
              <a:t>Yellow Swoosh – Staff &amp; Friends Exclusive</a:t>
            </a:r>
          </a:p>
        </p:txBody>
      </p:sp>
    </p:spTree>
    <p:extLst>
      <p:ext uri="{BB962C8B-B14F-4D97-AF65-F5344CB8AC3E}">
        <p14:creationId xmlns:p14="http://schemas.microsoft.com/office/powerpoint/2010/main" val="3238222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Differences: Use of Celebrity</a:t>
            </a:r>
            <a:endParaRPr lang="en-US" sz="3000">
              <a:solidFill>
                <a:schemeClr val="bg1"/>
              </a:solidFill>
            </a:endParaRPr>
          </a:p>
        </p:txBody>
      </p:sp>
      <p:sp>
        <p:nvSpPr>
          <p:cNvPr id="18" name="Rectangle 17">
            <a:extLst>
              <a:ext uri="{FF2B5EF4-FFF2-40B4-BE49-F238E27FC236}">
                <a16:creationId xmlns:a16="http://schemas.microsoft.com/office/drawing/2014/main" id="{E5ACBACB-C001-4E64-BD01-59746DEED486}"/>
              </a:ext>
            </a:extLst>
          </p:cNvPr>
          <p:cNvSpPr/>
          <p:nvPr/>
        </p:nvSpPr>
        <p:spPr>
          <a:xfrm>
            <a:off x="704554" y="1386598"/>
            <a:ext cx="2768649"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Source Characteristics</a:t>
            </a:r>
          </a:p>
          <a:p>
            <a:pPr algn="ctr"/>
            <a:r>
              <a:rPr lang="en-US" sz="1500" b="1">
                <a:solidFill>
                  <a:schemeClr val="tx1"/>
                </a:solidFill>
                <a:latin typeface="DM Sans" panose="020B0604020202020204" charset="0"/>
              </a:rPr>
              <a:t>Attractiveness</a:t>
            </a:r>
          </a:p>
        </p:txBody>
      </p:sp>
      <p:sp>
        <p:nvSpPr>
          <p:cNvPr id="19" name="Google Shape;395;p43">
            <a:extLst>
              <a:ext uri="{FF2B5EF4-FFF2-40B4-BE49-F238E27FC236}">
                <a16:creationId xmlns:a16="http://schemas.microsoft.com/office/drawing/2014/main" id="{8A200596-1F7F-4A05-9E1E-3F7EE00FCFD1}"/>
              </a:ext>
            </a:extLst>
          </p:cNvPr>
          <p:cNvSpPr/>
          <p:nvPr/>
        </p:nvSpPr>
        <p:spPr>
          <a:xfrm>
            <a:off x="381539" y="107821"/>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4" descr="Logo&#10;&#10;Description automatically generated">
            <a:extLst>
              <a:ext uri="{FF2B5EF4-FFF2-40B4-BE49-F238E27FC236}">
                <a16:creationId xmlns:a16="http://schemas.microsoft.com/office/drawing/2014/main" id="{3D0759EA-3464-4E49-BB85-83F91EC94234}"/>
              </a:ext>
            </a:extLst>
          </p:cNvPr>
          <p:cNvPicPr>
            <a:picLocks noChangeAspect="1"/>
          </p:cNvPicPr>
          <p:nvPr/>
        </p:nvPicPr>
        <p:blipFill>
          <a:blip r:embed="rId3"/>
          <a:stretch>
            <a:fillRect/>
          </a:stretch>
        </p:blipFill>
        <p:spPr>
          <a:xfrm>
            <a:off x="565520" y="415166"/>
            <a:ext cx="834950" cy="426813"/>
          </a:xfrm>
          <a:prstGeom prst="rect">
            <a:avLst/>
          </a:prstGeom>
        </p:spPr>
      </p:pic>
      <p:sp>
        <p:nvSpPr>
          <p:cNvPr id="25" name="Rectangle: Rounded Corners 24">
            <a:extLst>
              <a:ext uri="{FF2B5EF4-FFF2-40B4-BE49-F238E27FC236}">
                <a16:creationId xmlns:a16="http://schemas.microsoft.com/office/drawing/2014/main" id="{B69F9C05-4B5D-48D7-95C4-A576758C7839}"/>
              </a:ext>
            </a:extLst>
          </p:cNvPr>
          <p:cNvSpPr/>
          <p:nvPr/>
        </p:nvSpPr>
        <p:spPr>
          <a:xfrm>
            <a:off x="4245614" y="1369244"/>
            <a:ext cx="2080625" cy="53978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Popular K-pop Idol</a:t>
            </a:r>
          </a:p>
          <a:p>
            <a:pPr marL="171450" lvl="2" indent="-171450" algn="ctr">
              <a:buFont typeface="Arial" panose="020B0604020202020204" pitchFamily="34" charset="0"/>
              <a:buChar char="•"/>
            </a:pPr>
            <a:r>
              <a:rPr lang="en-US" sz="1200">
                <a:solidFill>
                  <a:schemeClr val="tx1"/>
                </a:solidFill>
                <a:latin typeface="DM Sans" panose="020B0604020202020204" charset="0"/>
              </a:rPr>
              <a:t>High social status</a:t>
            </a:r>
          </a:p>
          <a:p>
            <a:pPr marL="171450" lvl="2" indent="-171450" algn="ctr">
              <a:buFont typeface="Arial" panose="020B0604020202020204" pitchFamily="34" charset="0"/>
              <a:buChar char="•"/>
            </a:pPr>
            <a:r>
              <a:rPr lang="en-US" sz="1200">
                <a:solidFill>
                  <a:schemeClr val="tx1"/>
                </a:solidFill>
                <a:latin typeface="DM Sans" panose="020B0604020202020204" charset="0"/>
              </a:rPr>
              <a:t>Attractive</a:t>
            </a:r>
          </a:p>
        </p:txBody>
      </p:sp>
      <p:pic>
        <p:nvPicPr>
          <p:cNvPr id="1028" name="Picture 4" descr="G-Dragon Reveals More Photos Of His Penthouse Worth $10.4 Million |  GirlStyle Singapore">
            <a:extLst>
              <a:ext uri="{FF2B5EF4-FFF2-40B4-BE49-F238E27FC236}">
                <a16:creationId xmlns:a16="http://schemas.microsoft.com/office/drawing/2014/main" id="{5AC8F2E7-8315-47FD-9D0E-C0EF625E63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714"/>
          <a:stretch/>
        </p:blipFill>
        <p:spPr bwMode="auto">
          <a:xfrm>
            <a:off x="0" y="3471730"/>
            <a:ext cx="1266926" cy="167177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8D81F4B-50BF-4827-B31B-86AFD90E6A45}"/>
              </a:ext>
            </a:extLst>
          </p:cNvPr>
          <p:cNvSpPr/>
          <p:nvPr/>
        </p:nvSpPr>
        <p:spPr>
          <a:xfrm>
            <a:off x="6932595" y="2554671"/>
            <a:ext cx="2080625" cy="41527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Large global fan base</a:t>
            </a:r>
          </a:p>
        </p:txBody>
      </p:sp>
      <p:sp>
        <p:nvSpPr>
          <p:cNvPr id="22" name="Rectangle: Rounded Corners 21">
            <a:extLst>
              <a:ext uri="{FF2B5EF4-FFF2-40B4-BE49-F238E27FC236}">
                <a16:creationId xmlns:a16="http://schemas.microsoft.com/office/drawing/2014/main" id="{90489D67-0009-4735-A61B-FEF4D19495EB}"/>
              </a:ext>
            </a:extLst>
          </p:cNvPr>
          <p:cNvSpPr/>
          <p:nvPr/>
        </p:nvSpPr>
        <p:spPr>
          <a:xfrm>
            <a:off x="4201636" y="4060086"/>
            <a:ext cx="2233787" cy="43784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Experiential Hierarchy</a:t>
            </a:r>
          </a:p>
          <a:p>
            <a:pPr algn="ctr"/>
            <a:r>
              <a:rPr lang="en-US" sz="1200" b="1">
                <a:solidFill>
                  <a:schemeClr val="tx1"/>
                </a:solidFill>
                <a:effectLst/>
                <a:latin typeface="DM Sans" panose="020B0604020202020204" charset="0"/>
              </a:rPr>
              <a:t>Affect </a:t>
            </a:r>
            <a:r>
              <a:rPr lang="en-US" sz="1200" b="1">
                <a:solidFill>
                  <a:schemeClr val="tx1"/>
                </a:solidFill>
                <a:effectLst/>
                <a:latin typeface="DM Sans" panose="020B0604020202020204" charset="0"/>
                <a:sym typeface="Wingdings" panose="05000000000000000000" pitchFamily="2" charset="2"/>
              </a:rPr>
              <a:t> Behavior  Belief</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28" name="Rectangle: Rounded Corners 27">
            <a:extLst>
              <a:ext uri="{FF2B5EF4-FFF2-40B4-BE49-F238E27FC236}">
                <a16:creationId xmlns:a16="http://schemas.microsoft.com/office/drawing/2014/main" id="{ABECA321-F95A-410F-ABE3-E2C924E7E4CF}"/>
              </a:ext>
            </a:extLst>
          </p:cNvPr>
          <p:cNvSpPr/>
          <p:nvPr/>
        </p:nvSpPr>
        <p:spPr>
          <a:xfrm>
            <a:off x="4167768" y="2795611"/>
            <a:ext cx="2233787" cy="5997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Experiences: young, impulsive, enthusiastic</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31" name="Arrow: Down 30">
            <a:extLst>
              <a:ext uri="{FF2B5EF4-FFF2-40B4-BE49-F238E27FC236}">
                <a16:creationId xmlns:a16="http://schemas.microsoft.com/office/drawing/2014/main" id="{259CAAD4-4240-4375-BAE5-F2F21BD98115}"/>
              </a:ext>
            </a:extLst>
          </p:cNvPr>
          <p:cNvSpPr/>
          <p:nvPr/>
        </p:nvSpPr>
        <p:spPr>
          <a:xfrm rot="16200000">
            <a:off x="6546404" y="148785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Rectangle: Rounded Corners 33">
            <a:extLst>
              <a:ext uri="{FF2B5EF4-FFF2-40B4-BE49-F238E27FC236}">
                <a16:creationId xmlns:a16="http://schemas.microsoft.com/office/drawing/2014/main" id="{6C7AC98E-79DF-41B9-BC4E-511C8D0843DF}"/>
              </a:ext>
            </a:extLst>
          </p:cNvPr>
          <p:cNvSpPr/>
          <p:nvPr/>
        </p:nvSpPr>
        <p:spPr>
          <a:xfrm>
            <a:off x="6940275" y="3632893"/>
            <a:ext cx="2080625" cy="40473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Emotionally Involved </a:t>
            </a:r>
          </a:p>
          <a:p>
            <a:pPr algn="ctr"/>
            <a:r>
              <a:rPr lang="en-US" sz="1200" b="1">
                <a:solidFill>
                  <a:schemeClr val="tx1"/>
                </a:solidFill>
                <a:latin typeface="DM Sans" panose="020B0604020202020204" charset="0"/>
              </a:rPr>
              <a:t>with G-Dragon</a:t>
            </a:r>
          </a:p>
        </p:txBody>
      </p:sp>
      <p:sp>
        <p:nvSpPr>
          <p:cNvPr id="36" name="Rectangle: Rounded Corners 35">
            <a:extLst>
              <a:ext uri="{FF2B5EF4-FFF2-40B4-BE49-F238E27FC236}">
                <a16:creationId xmlns:a16="http://schemas.microsoft.com/office/drawing/2014/main" id="{BC1B6EBB-D6BB-4AA9-859F-AE2809DD509E}"/>
              </a:ext>
            </a:extLst>
          </p:cNvPr>
          <p:cNvSpPr/>
          <p:nvPr/>
        </p:nvSpPr>
        <p:spPr>
          <a:xfrm>
            <a:off x="6932595" y="1339284"/>
            <a:ext cx="2080625" cy="5997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Message Source Factors</a:t>
            </a:r>
          </a:p>
          <a:p>
            <a:pPr marL="171450" indent="-171450" algn="ctr">
              <a:buFont typeface="Arial" panose="020B0604020202020204" pitchFamily="34" charset="0"/>
              <a:buChar char="•"/>
            </a:pPr>
            <a:r>
              <a:rPr lang="en-US" sz="1200" b="1">
                <a:solidFill>
                  <a:schemeClr val="tx1"/>
                </a:solidFill>
                <a:latin typeface="DM Sans" panose="020B0604020202020204" charset="0"/>
              </a:rPr>
              <a:t>Likeability</a:t>
            </a:r>
          </a:p>
          <a:p>
            <a:pPr marL="171450" indent="-171450" algn="ctr">
              <a:buFont typeface="Arial" panose="020B0604020202020204" pitchFamily="34" charset="0"/>
              <a:buChar char="•"/>
            </a:pPr>
            <a:r>
              <a:rPr lang="en-US" sz="1200" b="1">
                <a:solidFill>
                  <a:schemeClr val="tx1"/>
                </a:solidFill>
                <a:latin typeface="DM Sans" panose="020B0604020202020204" charset="0"/>
              </a:rPr>
              <a:t>Attractiveness </a:t>
            </a:r>
          </a:p>
        </p:txBody>
      </p:sp>
      <p:sp>
        <p:nvSpPr>
          <p:cNvPr id="37" name="Arrow: Down 36">
            <a:extLst>
              <a:ext uri="{FF2B5EF4-FFF2-40B4-BE49-F238E27FC236}">
                <a16:creationId xmlns:a16="http://schemas.microsoft.com/office/drawing/2014/main" id="{12C9F527-73AC-4847-B17F-C13EBF133B74}"/>
              </a:ext>
            </a:extLst>
          </p:cNvPr>
          <p:cNvSpPr/>
          <p:nvPr/>
        </p:nvSpPr>
        <p:spPr>
          <a:xfrm>
            <a:off x="7878426" y="212907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5" name="Rectangle: Rounded Corners 44">
            <a:extLst>
              <a:ext uri="{FF2B5EF4-FFF2-40B4-BE49-F238E27FC236}">
                <a16:creationId xmlns:a16="http://schemas.microsoft.com/office/drawing/2014/main" id="{3384B29B-29B0-4335-8863-2E35B323417D}"/>
              </a:ext>
            </a:extLst>
          </p:cNvPr>
          <p:cNvSpPr/>
          <p:nvPr/>
        </p:nvSpPr>
        <p:spPr>
          <a:xfrm>
            <a:off x="6929631" y="4520385"/>
            <a:ext cx="2080625" cy="548255"/>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Persuasion</a:t>
            </a:r>
          </a:p>
          <a:p>
            <a:pPr algn="ctr"/>
            <a:r>
              <a:rPr lang="en-US" sz="1200" b="1">
                <a:solidFill>
                  <a:schemeClr val="tx1"/>
                </a:solidFill>
                <a:latin typeface="DM Sans" panose="020B0604020202020204" charset="0"/>
              </a:rPr>
              <a:t>Liking: They like/admire him</a:t>
            </a:r>
          </a:p>
        </p:txBody>
      </p:sp>
      <p:sp>
        <p:nvSpPr>
          <p:cNvPr id="48" name="Rectangle: Rounded Corners 47">
            <a:extLst>
              <a:ext uri="{FF2B5EF4-FFF2-40B4-BE49-F238E27FC236}">
                <a16:creationId xmlns:a16="http://schemas.microsoft.com/office/drawing/2014/main" id="{38B39F78-DC91-4098-9E7A-3EBB7C760F6D}"/>
              </a:ext>
            </a:extLst>
          </p:cNvPr>
          <p:cNvSpPr/>
          <p:nvPr/>
        </p:nvSpPr>
        <p:spPr>
          <a:xfrm>
            <a:off x="704554" y="2732224"/>
            <a:ext cx="2768649" cy="62756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Henry Murray Psychogenic Needs</a:t>
            </a:r>
          </a:p>
          <a:p>
            <a:pPr algn="ctr"/>
            <a:r>
              <a:rPr lang="en-US" sz="1200" b="1">
                <a:solidFill>
                  <a:schemeClr val="tx1"/>
                </a:solidFill>
                <a:effectLst/>
                <a:latin typeface="DM Sans" panose="020B0604020202020204" charset="0"/>
              </a:rPr>
              <a:t>Needs Associated with inanimate objects: Acquisition</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51" name="Arrow: Down 50">
            <a:extLst>
              <a:ext uri="{FF2B5EF4-FFF2-40B4-BE49-F238E27FC236}">
                <a16:creationId xmlns:a16="http://schemas.microsoft.com/office/drawing/2014/main" id="{B7160CF1-8CB7-464F-8C04-93472820E8CA}"/>
              </a:ext>
            </a:extLst>
          </p:cNvPr>
          <p:cNvSpPr/>
          <p:nvPr/>
        </p:nvSpPr>
        <p:spPr>
          <a:xfrm rot="5400000">
            <a:off x="6666305" y="4117844"/>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Arrow: Down 51">
            <a:extLst>
              <a:ext uri="{FF2B5EF4-FFF2-40B4-BE49-F238E27FC236}">
                <a16:creationId xmlns:a16="http://schemas.microsoft.com/office/drawing/2014/main" id="{167F0086-4500-4A69-BDAC-336DFD0D5D07}"/>
              </a:ext>
            </a:extLst>
          </p:cNvPr>
          <p:cNvSpPr/>
          <p:nvPr/>
        </p:nvSpPr>
        <p:spPr>
          <a:xfrm rot="10800000">
            <a:off x="5182499" y="3566535"/>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TextBox 53">
            <a:extLst>
              <a:ext uri="{FF2B5EF4-FFF2-40B4-BE49-F238E27FC236}">
                <a16:creationId xmlns:a16="http://schemas.microsoft.com/office/drawing/2014/main" id="{886E7780-44F6-47FF-984A-2931420854D5}"/>
              </a:ext>
            </a:extLst>
          </p:cNvPr>
          <p:cNvSpPr txBox="1"/>
          <p:nvPr/>
        </p:nvSpPr>
        <p:spPr>
          <a:xfrm>
            <a:off x="7273392" y="4115519"/>
            <a:ext cx="1393099" cy="307777"/>
          </a:xfrm>
          <a:prstGeom prst="rect">
            <a:avLst/>
          </a:prstGeom>
          <a:noFill/>
        </p:spPr>
        <p:txBody>
          <a:bodyPr wrap="square">
            <a:spAutoFit/>
          </a:bodyPr>
          <a:lstStyle/>
          <a:p>
            <a:pPr algn="ctr"/>
            <a:r>
              <a:rPr lang="en-US" sz="1400" b="1">
                <a:solidFill>
                  <a:schemeClr val="bg1"/>
                </a:solidFill>
                <a:latin typeface="DM Sans" panose="020B0604020202020204" charset="0"/>
              </a:rPr>
              <a:t>AND/OR</a:t>
            </a:r>
          </a:p>
        </p:txBody>
      </p:sp>
      <p:sp>
        <p:nvSpPr>
          <p:cNvPr id="55" name="Arrow: Down 54">
            <a:extLst>
              <a:ext uri="{FF2B5EF4-FFF2-40B4-BE49-F238E27FC236}">
                <a16:creationId xmlns:a16="http://schemas.microsoft.com/office/drawing/2014/main" id="{DB8A4D34-AF0E-41F2-8900-323D87713B8C}"/>
              </a:ext>
            </a:extLst>
          </p:cNvPr>
          <p:cNvSpPr/>
          <p:nvPr/>
        </p:nvSpPr>
        <p:spPr>
          <a:xfrm rot="16200000">
            <a:off x="3854202" y="147136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6" name="Arrow: Down 55">
            <a:extLst>
              <a:ext uri="{FF2B5EF4-FFF2-40B4-BE49-F238E27FC236}">
                <a16:creationId xmlns:a16="http://schemas.microsoft.com/office/drawing/2014/main" id="{FA4210D6-D655-49CA-9AF7-6F34DAB144F9}"/>
              </a:ext>
            </a:extLst>
          </p:cNvPr>
          <p:cNvSpPr/>
          <p:nvPr/>
        </p:nvSpPr>
        <p:spPr>
          <a:xfrm rot="5400000">
            <a:off x="3718322" y="293429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7" name="Arrow: Down 56">
            <a:extLst>
              <a:ext uri="{FF2B5EF4-FFF2-40B4-BE49-F238E27FC236}">
                <a16:creationId xmlns:a16="http://schemas.microsoft.com/office/drawing/2014/main" id="{B651EC66-8E76-4CBB-8DD6-0525EDC883F7}"/>
              </a:ext>
            </a:extLst>
          </p:cNvPr>
          <p:cNvSpPr/>
          <p:nvPr/>
        </p:nvSpPr>
        <p:spPr>
          <a:xfrm>
            <a:off x="7867780" y="314764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478588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8" name="Google Shape;349;p39">
            <a:extLst>
              <a:ext uri="{FF2B5EF4-FFF2-40B4-BE49-F238E27FC236}">
                <a16:creationId xmlns:a16="http://schemas.microsoft.com/office/drawing/2014/main" id="{926A2EA3-F30B-43E4-9314-B92BC9D47F7F}"/>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PRADA X ADIDAS</a:t>
            </a:r>
            <a:endParaRPr lang="en-US" sz="3000">
              <a:solidFill>
                <a:schemeClr val="bg1"/>
              </a:solidFill>
            </a:endParaRPr>
          </a:p>
        </p:txBody>
      </p:sp>
      <p:pic>
        <p:nvPicPr>
          <p:cNvPr id="4098" name="Picture 2" descr="Adidas x Prada Superstar sneakers (only $271) | RunRepeat">
            <a:extLst>
              <a:ext uri="{FF2B5EF4-FFF2-40B4-BE49-F238E27FC236}">
                <a16:creationId xmlns:a16="http://schemas.microsoft.com/office/drawing/2014/main" id="{70160A12-1E49-425A-950A-051FE9DC9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031" y="734299"/>
            <a:ext cx="1910444" cy="888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eck Out The Adidas X Prada Superstar That Is Priced Around RM2,000">
            <a:extLst>
              <a:ext uri="{FF2B5EF4-FFF2-40B4-BE49-F238E27FC236}">
                <a16:creationId xmlns:a16="http://schemas.microsoft.com/office/drawing/2014/main" id="{C5EBB299-C851-41C1-97A3-2648DAEBA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t="25139" r="12143" b="8245"/>
          <a:stretch/>
        </p:blipFill>
        <p:spPr bwMode="auto">
          <a:xfrm>
            <a:off x="829031" y="1865328"/>
            <a:ext cx="1910444" cy="91583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rada x Adidas Collaboration Release Date FW6683 FW6680 FW6679 | Sole  Collector">
            <a:extLst>
              <a:ext uri="{FF2B5EF4-FFF2-40B4-BE49-F238E27FC236}">
                <a16:creationId xmlns:a16="http://schemas.microsoft.com/office/drawing/2014/main" id="{0EAE64F6-3831-438C-81F1-EBBA79B51E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60" t="20317" r="12590" b="18095"/>
          <a:stretch/>
        </p:blipFill>
        <p:spPr bwMode="auto">
          <a:xfrm>
            <a:off x="829031" y="3026115"/>
            <a:ext cx="1910444" cy="86797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2E233412-73B1-46C3-861A-E58CB26E2A04}"/>
              </a:ext>
            </a:extLst>
          </p:cNvPr>
          <p:cNvSpPr/>
          <p:nvPr/>
        </p:nvSpPr>
        <p:spPr>
          <a:xfrm>
            <a:off x="726934" y="4249950"/>
            <a:ext cx="2114637" cy="75588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3 versions</a:t>
            </a:r>
          </a:p>
          <a:p>
            <a:r>
              <a:rPr lang="en-US" sz="1200">
                <a:solidFill>
                  <a:schemeClr val="tx1"/>
                </a:solidFill>
                <a:latin typeface="DM Sans" panose="020B0604020202020204" charset="0"/>
              </a:rPr>
              <a:t>Black &amp; White</a:t>
            </a:r>
          </a:p>
          <a:p>
            <a:r>
              <a:rPr lang="en-US" sz="1200">
                <a:solidFill>
                  <a:schemeClr val="tx1"/>
                </a:solidFill>
                <a:latin typeface="DM Sans" panose="020B0604020202020204" charset="0"/>
              </a:rPr>
              <a:t>Black</a:t>
            </a:r>
          </a:p>
          <a:p>
            <a:r>
              <a:rPr lang="en-US" sz="1200">
                <a:solidFill>
                  <a:schemeClr val="tx1"/>
                </a:solidFill>
                <a:latin typeface="DM Sans" panose="020B0604020202020204" charset="0"/>
              </a:rPr>
              <a:t>Chromed Silver &amp; White </a:t>
            </a:r>
          </a:p>
        </p:txBody>
      </p:sp>
      <p:sp>
        <p:nvSpPr>
          <p:cNvPr id="16" name="Rectangle: Rounded Corners 15">
            <a:extLst>
              <a:ext uri="{FF2B5EF4-FFF2-40B4-BE49-F238E27FC236}">
                <a16:creationId xmlns:a16="http://schemas.microsoft.com/office/drawing/2014/main" id="{5617B549-5C4B-47A2-9CD8-929659A6510D}"/>
              </a:ext>
            </a:extLst>
          </p:cNvPr>
          <p:cNvSpPr/>
          <p:nvPr/>
        </p:nvSpPr>
        <p:spPr>
          <a:xfrm>
            <a:off x="4240083" y="4440854"/>
            <a:ext cx="4525781" cy="49024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Emphasis on high-quality materials used &amp; skillful craftmanship through articles &amp; promotional video</a:t>
            </a:r>
          </a:p>
        </p:txBody>
      </p:sp>
      <p:pic>
        <p:nvPicPr>
          <p:cNvPr id="3" name="Picture 2">
            <a:extLst>
              <a:ext uri="{FF2B5EF4-FFF2-40B4-BE49-F238E27FC236}">
                <a16:creationId xmlns:a16="http://schemas.microsoft.com/office/drawing/2014/main" id="{3A0AE39D-7A86-4438-9664-3EB20F484DF9}"/>
              </a:ext>
            </a:extLst>
          </p:cNvPr>
          <p:cNvPicPr>
            <a:picLocks noChangeAspect="1"/>
          </p:cNvPicPr>
          <p:nvPr/>
        </p:nvPicPr>
        <p:blipFill>
          <a:blip r:embed="rId6"/>
          <a:stretch>
            <a:fillRect/>
          </a:stretch>
        </p:blipFill>
        <p:spPr>
          <a:xfrm>
            <a:off x="4102548" y="779428"/>
            <a:ext cx="4800847" cy="1054154"/>
          </a:xfrm>
          <a:prstGeom prst="rect">
            <a:avLst/>
          </a:prstGeom>
        </p:spPr>
      </p:pic>
      <p:pic>
        <p:nvPicPr>
          <p:cNvPr id="5" name="Picture 4">
            <a:extLst>
              <a:ext uri="{FF2B5EF4-FFF2-40B4-BE49-F238E27FC236}">
                <a16:creationId xmlns:a16="http://schemas.microsoft.com/office/drawing/2014/main" id="{90477D00-AA87-47F4-A1BB-31B5804F0A17}"/>
              </a:ext>
            </a:extLst>
          </p:cNvPr>
          <p:cNvPicPr>
            <a:picLocks noChangeAspect="1"/>
          </p:cNvPicPr>
          <p:nvPr/>
        </p:nvPicPr>
        <p:blipFill>
          <a:blip r:embed="rId7"/>
          <a:stretch>
            <a:fillRect/>
          </a:stretch>
        </p:blipFill>
        <p:spPr>
          <a:xfrm>
            <a:off x="7531076" y="3452347"/>
            <a:ext cx="1486018" cy="755880"/>
          </a:xfrm>
          <a:prstGeom prst="rect">
            <a:avLst/>
          </a:prstGeom>
        </p:spPr>
      </p:pic>
      <p:pic>
        <p:nvPicPr>
          <p:cNvPr id="9" name="Picture 8">
            <a:extLst>
              <a:ext uri="{FF2B5EF4-FFF2-40B4-BE49-F238E27FC236}">
                <a16:creationId xmlns:a16="http://schemas.microsoft.com/office/drawing/2014/main" id="{080CF134-24FA-481A-823D-947B3CF2561A}"/>
              </a:ext>
            </a:extLst>
          </p:cNvPr>
          <p:cNvPicPr>
            <a:picLocks noChangeAspect="1"/>
          </p:cNvPicPr>
          <p:nvPr/>
        </p:nvPicPr>
        <p:blipFill>
          <a:blip r:embed="rId8"/>
          <a:stretch>
            <a:fillRect/>
          </a:stretch>
        </p:blipFill>
        <p:spPr>
          <a:xfrm>
            <a:off x="3508775" y="3432592"/>
            <a:ext cx="1635378" cy="755880"/>
          </a:xfrm>
          <a:prstGeom prst="rect">
            <a:avLst/>
          </a:prstGeom>
        </p:spPr>
      </p:pic>
      <p:pic>
        <p:nvPicPr>
          <p:cNvPr id="11" name="Picture 10">
            <a:extLst>
              <a:ext uri="{FF2B5EF4-FFF2-40B4-BE49-F238E27FC236}">
                <a16:creationId xmlns:a16="http://schemas.microsoft.com/office/drawing/2014/main" id="{2E3E445E-CE1C-40EF-8760-09AAE9245700}"/>
              </a:ext>
            </a:extLst>
          </p:cNvPr>
          <p:cNvPicPr>
            <a:picLocks noChangeAspect="1"/>
          </p:cNvPicPr>
          <p:nvPr/>
        </p:nvPicPr>
        <p:blipFill>
          <a:blip r:embed="rId9"/>
          <a:stretch>
            <a:fillRect/>
          </a:stretch>
        </p:blipFill>
        <p:spPr>
          <a:xfrm>
            <a:off x="5517781" y="3456628"/>
            <a:ext cx="1730951" cy="698382"/>
          </a:xfrm>
          <a:prstGeom prst="rect">
            <a:avLst/>
          </a:prstGeom>
        </p:spPr>
      </p:pic>
      <p:pic>
        <p:nvPicPr>
          <p:cNvPr id="17" name="Picture 16">
            <a:extLst>
              <a:ext uri="{FF2B5EF4-FFF2-40B4-BE49-F238E27FC236}">
                <a16:creationId xmlns:a16="http://schemas.microsoft.com/office/drawing/2014/main" id="{EBA2DB78-240F-4C90-88B8-CEE258DC5A71}"/>
              </a:ext>
            </a:extLst>
          </p:cNvPr>
          <p:cNvPicPr>
            <a:picLocks noChangeAspect="1"/>
          </p:cNvPicPr>
          <p:nvPr/>
        </p:nvPicPr>
        <p:blipFill>
          <a:blip r:embed="rId10"/>
          <a:stretch>
            <a:fillRect/>
          </a:stretch>
        </p:blipFill>
        <p:spPr>
          <a:xfrm>
            <a:off x="4580283" y="1968464"/>
            <a:ext cx="3845379" cy="1283354"/>
          </a:xfrm>
          <a:prstGeom prst="rect">
            <a:avLst/>
          </a:prstGeom>
        </p:spPr>
      </p:pic>
    </p:spTree>
    <p:extLst>
      <p:ext uri="{BB962C8B-B14F-4D97-AF65-F5344CB8AC3E}">
        <p14:creationId xmlns:p14="http://schemas.microsoft.com/office/powerpoint/2010/main" val="230726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91840"/>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Differences: Perceived Quality</a:t>
            </a:r>
            <a:endParaRPr lang="en-US" sz="3000">
              <a:solidFill>
                <a:schemeClr val="bg1"/>
              </a:solidFill>
            </a:endParaRPr>
          </a:p>
        </p:txBody>
      </p:sp>
      <p:sp>
        <p:nvSpPr>
          <p:cNvPr id="21" name="Google Shape;395;p43">
            <a:extLst>
              <a:ext uri="{FF2B5EF4-FFF2-40B4-BE49-F238E27FC236}">
                <a16:creationId xmlns:a16="http://schemas.microsoft.com/office/drawing/2014/main" id="{EB1780BD-0D87-47B6-A36D-A39E247BB0FC}"/>
              </a:ext>
            </a:extLst>
          </p:cNvPr>
          <p:cNvSpPr/>
          <p:nvPr/>
        </p:nvSpPr>
        <p:spPr>
          <a:xfrm>
            <a:off x="94045" y="134599"/>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Picture 15" descr="Logo, company name&#10;&#10;Description automatically generated">
            <a:extLst>
              <a:ext uri="{FF2B5EF4-FFF2-40B4-BE49-F238E27FC236}">
                <a16:creationId xmlns:a16="http://schemas.microsoft.com/office/drawing/2014/main" id="{55F016A2-35B4-42CF-8A5F-4B8FA3156C5E}"/>
              </a:ext>
            </a:extLst>
          </p:cNvPr>
          <p:cNvPicPr>
            <a:picLocks noChangeAspect="1"/>
          </p:cNvPicPr>
          <p:nvPr/>
        </p:nvPicPr>
        <p:blipFill>
          <a:blip r:embed="rId3"/>
          <a:stretch>
            <a:fillRect/>
          </a:stretch>
        </p:blipFill>
        <p:spPr>
          <a:xfrm>
            <a:off x="340797" y="419922"/>
            <a:ext cx="668768" cy="428342"/>
          </a:xfrm>
          <a:prstGeom prst="rect">
            <a:avLst/>
          </a:prstGeom>
        </p:spPr>
      </p:pic>
      <p:sp>
        <p:nvSpPr>
          <p:cNvPr id="9" name="Rectangle: Rounded Corners 8">
            <a:extLst>
              <a:ext uri="{FF2B5EF4-FFF2-40B4-BE49-F238E27FC236}">
                <a16:creationId xmlns:a16="http://schemas.microsoft.com/office/drawing/2014/main" id="{EABA5EB0-3BD7-419D-9A11-3EFB1783FD20}"/>
              </a:ext>
            </a:extLst>
          </p:cNvPr>
          <p:cNvSpPr/>
          <p:nvPr/>
        </p:nvSpPr>
        <p:spPr>
          <a:xfrm>
            <a:off x="4775819" y="1880013"/>
            <a:ext cx="3566181" cy="59292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Video &amp; articles highlight skillful craftmanship &amp; high quality of  materials used to shoes</a:t>
            </a:r>
          </a:p>
        </p:txBody>
      </p:sp>
      <p:sp>
        <p:nvSpPr>
          <p:cNvPr id="10" name="Arrow: Down 9">
            <a:extLst>
              <a:ext uri="{FF2B5EF4-FFF2-40B4-BE49-F238E27FC236}">
                <a16:creationId xmlns:a16="http://schemas.microsoft.com/office/drawing/2014/main" id="{E501BB88-7398-4CE7-9DF4-64774E48AF5D}"/>
              </a:ext>
            </a:extLst>
          </p:cNvPr>
          <p:cNvSpPr/>
          <p:nvPr/>
        </p:nvSpPr>
        <p:spPr>
          <a:xfrm rot="18743628">
            <a:off x="5675910" y="151019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Arrow: Down 12">
            <a:extLst>
              <a:ext uri="{FF2B5EF4-FFF2-40B4-BE49-F238E27FC236}">
                <a16:creationId xmlns:a16="http://schemas.microsoft.com/office/drawing/2014/main" id="{FD1A04A1-30B3-4C91-877F-8C8C24FE713E}"/>
              </a:ext>
            </a:extLst>
          </p:cNvPr>
          <p:cNvSpPr/>
          <p:nvPr/>
        </p:nvSpPr>
        <p:spPr>
          <a:xfrm>
            <a:off x="6721257" y="257797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Rounded Corners 13">
            <a:extLst>
              <a:ext uri="{FF2B5EF4-FFF2-40B4-BE49-F238E27FC236}">
                <a16:creationId xmlns:a16="http://schemas.microsoft.com/office/drawing/2014/main" id="{F698D41F-8ECB-4FEA-8B0D-AC3554A5B99C}"/>
              </a:ext>
            </a:extLst>
          </p:cNvPr>
          <p:cNvSpPr/>
          <p:nvPr/>
        </p:nvSpPr>
        <p:spPr>
          <a:xfrm>
            <a:off x="4775818" y="2964069"/>
            <a:ext cx="3566181" cy="704386"/>
          </a:xfrm>
          <a:prstGeom prst="roundRect">
            <a:avLst/>
          </a:prstGeom>
          <a:solidFill>
            <a:srgbClr val="FDCDD7"/>
          </a:solidFill>
          <a:ln>
            <a:solidFill>
              <a:srgbClr val="FDC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Intrinsic:</a:t>
            </a:r>
            <a:r>
              <a:rPr lang="en-US" sz="1200" b="1">
                <a:solidFill>
                  <a:schemeClr val="tx1"/>
                </a:solidFill>
                <a:latin typeface="DM Sans" panose="020B0604020202020204" charset="0"/>
              </a:rPr>
              <a:t> Positive impression on good quality of shoes</a:t>
            </a:r>
          </a:p>
        </p:txBody>
      </p:sp>
      <p:sp>
        <p:nvSpPr>
          <p:cNvPr id="15" name="Rectangle 14">
            <a:extLst>
              <a:ext uri="{FF2B5EF4-FFF2-40B4-BE49-F238E27FC236}">
                <a16:creationId xmlns:a16="http://schemas.microsoft.com/office/drawing/2014/main" id="{BE40E1A4-904A-4C50-9529-E9210FCF0255}"/>
              </a:ext>
            </a:extLst>
          </p:cNvPr>
          <p:cNvSpPr/>
          <p:nvPr/>
        </p:nvSpPr>
        <p:spPr>
          <a:xfrm>
            <a:off x="2992010" y="716087"/>
            <a:ext cx="3159980" cy="75233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Consumer Imagery</a:t>
            </a:r>
          </a:p>
          <a:p>
            <a:pPr algn="ctr">
              <a:lnSpc>
                <a:spcPct val="150000"/>
              </a:lnSpc>
            </a:pPr>
            <a:r>
              <a:rPr lang="en-US" sz="1500" b="1">
                <a:solidFill>
                  <a:schemeClr val="tx1"/>
                </a:solidFill>
                <a:effectLst/>
                <a:latin typeface="DM Sans" panose="020B0604020202020204" charset="0"/>
              </a:rPr>
              <a:t>Perceived Quality</a:t>
            </a:r>
            <a:endParaRPr lang="en-US" sz="1500" b="0">
              <a:solidFill>
                <a:schemeClr val="tx1"/>
              </a:solidFill>
              <a:effectLst/>
              <a:latin typeface="DM Sans" panose="020B0604020202020204" charset="0"/>
            </a:endParaRPr>
          </a:p>
        </p:txBody>
      </p:sp>
      <p:sp>
        <p:nvSpPr>
          <p:cNvPr id="16" name="Arrow: Down 15">
            <a:extLst>
              <a:ext uri="{FF2B5EF4-FFF2-40B4-BE49-F238E27FC236}">
                <a16:creationId xmlns:a16="http://schemas.microsoft.com/office/drawing/2014/main" id="{44743832-9C18-4D96-B1CB-D306AB0ADA1A}"/>
              </a:ext>
            </a:extLst>
          </p:cNvPr>
          <p:cNvSpPr/>
          <p:nvPr/>
        </p:nvSpPr>
        <p:spPr>
          <a:xfrm>
            <a:off x="2044481" y="260034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Rounded Corners 16">
            <a:extLst>
              <a:ext uri="{FF2B5EF4-FFF2-40B4-BE49-F238E27FC236}">
                <a16:creationId xmlns:a16="http://schemas.microsoft.com/office/drawing/2014/main" id="{7854B15A-F533-461D-B6BF-8CE468675538}"/>
              </a:ext>
            </a:extLst>
          </p:cNvPr>
          <p:cNvSpPr/>
          <p:nvPr/>
        </p:nvSpPr>
        <p:spPr>
          <a:xfrm>
            <a:off x="2996293" y="4658298"/>
            <a:ext cx="3155697" cy="33862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likely to buy the shoes</a:t>
            </a:r>
          </a:p>
        </p:txBody>
      </p:sp>
      <p:sp>
        <p:nvSpPr>
          <p:cNvPr id="27" name="Arrow: Down 26">
            <a:extLst>
              <a:ext uri="{FF2B5EF4-FFF2-40B4-BE49-F238E27FC236}">
                <a16:creationId xmlns:a16="http://schemas.microsoft.com/office/drawing/2014/main" id="{A1C0F36A-B741-4652-A164-1A31CA6451F0}"/>
              </a:ext>
            </a:extLst>
          </p:cNvPr>
          <p:cNvSpPr/>
          <p:nvPr/>
        </p:nvSpPr>
        <p:spPr>
          <a:xfrm rot="2159552">
            <a:off x="3496642" y="1527364"/>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Rectangle: Rounded Corners 27">
            <a:extLst>
              <a:ext uri="{FF2B5EF4-FFF2-40B4-BE49-F238E27FC236}">
                <a16:creationId xmlns:a16="http://schemas.microsoft.com/office/drawing/2014/main" id="{12927093-B06D-46BE-BCE4-4614BE66F0CA}"/>
              </a:ext>
            </a:extLst>
          </p:cNvPr>
          <p:cNvSpPr/>
          <p:nvPr/>
        </p:nvSpPr>
        <p:spPr>
          <a:xfrm>
            <a:off x="468287" y="1892982"/>
            <a:ext cx="3566181" cy="59292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Brand Quality Partner</a:t>
            </a:r>
          </a:p>
          <a:p>
            <a:pPr algn="ctr"/>
            <a:r>
              <a:rPr lang="en-US" sz="1200" b="1">
                <a:solidFill>
                  <a:schemeClr val="tx1"/>
                </a:solidFill>
                <a:latin typeface="DM Sans" panose="020B0604020202020204" charset="0"/>
              </a:rPr>
              <a:t>Both Prada &amp; Adidas are perceived to be brands which produce high quality products</a:t>
            </a:r>
          </a:p>
        </p:txBody>
      </p:sp>
      <p:sp>
        <p:nvSpPr>
          <p:cNvPr id="29" name="Rectangle: Rounded Corners 28">
            <a:extLst>
              <a:ext uri="{FF2B5EF4-FFF2-40B4-BE49-F238E27FC236}">
                <a16:creationId xmlns:a16="http://schemas.microsoft.com/office/drawing/2014/main" id="{87D8F294-0640-4B1D-AC2B-81D5D9B794C3}"/>
              </a:ext>
            </a:extLst>
          </p:cNvPr>
          <p:cNvSpPr/>
          <p:nvPr/>
        </p:nvSpPr>
        <p:spPr>
          <a:xfrm>
            <a:off x="433984" y="3016531"/>
            <a:ext cx="3600484" cy="1074517"/>
          </a:xfrm>
          <a:prstGeom prst="roundRect">
            <a:avLst/>
          </a:prstGeom>
          <a:solidFill>
            <a:srgbClr val="CFF7FB"/>
          </a:solidFill>
          <a:ln>
            <a:solidFill>
              <a:srgbClr val="CFF7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Extrinsic: </a:t>
            </a:r>
            <a:r>
              <a:rPr lang="en-US" sz="1200" b="1">
                <a:solidFill>
                  <a:schemeClr val="tx1"/>
                </a:solidFill>
                <a:latin typeface="DM Sans" panose="020B0604020202020204" charset="0"/>
              </a:rPr>
              <a:t>Consumers develop trust for the shoes due to the positive image of brands</a:t>
            </a:r>
          </a:p>
          <a:p>
            <a:pPr algn="ctr"/>
            <a:endParaRPr lang="en-US" sz="1200" b="1">
              <a:solidFill>
                <a:schemeClr val="tx1"/>
              </a:solidFill>
              <a:latin typeface="DM Sans" panose="020B0604020202020204" charset="0"/>
            </a:endParaRPr>
          </a:p>
          <a:p>
            <a:pPr algn="ctr"/>
            <a:r>
              <a:rPr lang="en-US" sz="1200" b="1">
                <a:solidFill>
                  <a:schemeClr val="tx1"/>
                </a:solidFill>
                <a:latin typeface="DM Sans" panose="020B0604020202020204" charset="0"/>
              </a:rPr>
              <a:t>Adidas Superstar is also an existing popular shoe model. Hence, consumers may have </a:t>
            </a:r>
            <a:r>
              <a:rPr lang="en-US" sz="1200" b="1">
                <a:solidFill>
                  <a:srgbClr val="C00000"/>
                </a:solidFill>
                <a:latin typeface="DM Sans" panose="020B0604020202020204" charset="0"/>
              </a:rPr>
              <a:t>prior positive experience </a:t>
            </a:r>
            <a:r>
              <a:rPr lang="en-US" sz="1200" b="1">
                <a:solidFill>
                  <a:schemeClr val="tx1"/>
                </a:solidFill>
                <a:latin typeface="DM Sans" panose="020B0604020202020204" charset="0"/>
              </a:rPr>
              <a:t>with that model </a:t>
            </a:r>
          </a:p>
        </p:txBody>
      </p:sp>
      <p:sp>
        <p:nvSpPr>
          <p:cNvPr id="30" name="Arrow: Down 29">
            <a:extLst>
              <a:ext uri="{FF2B5EF4-FFF2-40B4-BE49-F238E27FC236}">
                <a16:creationId xmlns:a16="http://schemas.microsoft.com/office/drawing/2014/main" id="{0776849F-DA94-431E-8E95-EFCA1A5E7D20}"/>
              </a:ext>
            </a:extLst>
          </p:cNvPr>
          <p:cNvSpPr/>
          <p:nvPr/>
        </p:nvSpPr>
        <p:spPr>
          <a:xfrm rot="2123526">
            <a:off x="5759213" y="3824207"/>
            <a:ext cx="250762" cy="663762"/>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Arrow: Down 30">
            <a:extLst>
              <a:ext uri="{FF2B5EF4-FFF2-40B4-BE49-F238E27FC236}">
                <a16:creationId xmlns:a16="http://schemas.microsoft.com/office/drawing/2014/main" id="{4E325249-5E06-4F16-AEAA-610881297402}"/>
              </a:ext>
            </a:extLst>
          </p:cNvPr>
          <p:cNvSpPr/>
          <p:nvPr/>
        </p:nvSpPr>
        <p:spPr>
          <a:xfrm rot="18915161">
            <a:off x="2889848" y="418130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7170" name="Picture 2" descr="adidas Superstar Shoes - White | adidas Singapore">
            <a:extLst>
              <a:ext uri="{FF2B5EF4-FFF2-40B4-BE49-F238E27FC236}">
                <a16:creationId xmlns:a16="http://schemas.microsoft.com/office/drawing/2014/main" id="{6E861264-359B-4DF9-9D0D-3B347A1533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76" t="31746" r="11429" b="31905"/>
          <a:stretch/>
        </p:blipFill>
        <p:spPr bwMode="auto">
          <a:xfrm>
            <a:off x="468287" y="4282395"/>
            <a:ext cx="1600736" cy="74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63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390"/>
        <p:cNvGrpSpPr/>
        <p:nvPr/>
      </p:nvGrpSpPr>
      <p:grpSpPr>
        <a:xfrm>
          <a:off x="0" y="0"/>
          <a:ext cx="0" cy="0"/>
          <a:chOff x="0" y="0"/>
          <a:chExt cx="0" cy="0"/>
        </a:xfrm>
      </p:grpSpPr>
      <p:sp>
        <p:nvSpPr>
          <p:cNvPr id="24" name="Rectangle 23">
            <a:extLst>
              <a:ext uri="{FF2B5EF4-FFF2-40B4-BE49-F238E27FC236}">
                <a16:creationId xmlns:a16="http://schemas.microsoft.com/office/drawing/2014/main" id="{C241E93D-DC96-4DDA-9C43-EA1A04046DCE}"/>
              </a:ext>
            </a:extLst>
          </p:cNvPr>
          <p:cNvSpPr/>
          <p:nvPr/>
        </p:nvSpPr>
        <p:spPr>
          <a:xfrm>
            <a:off x="5196038" y="1075093"/>
            <a:ext cx="3229083" cy="184615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2" name="Rectangle 21">
            <a:extLst>
              <a:ext uri="{FF2B5EF4-FFF2-40B4-BE49-F238E27FC236}">
                <a16:creationId xmlns:a16="http://schemas.microsoft.com/office/drawing/2014/main" id="{A1E5DD55-69FB-4D56-A36B-92F1204F596E}"/>
              </a:ext>
            </a:extLst>
          </p:cNvPr>
          <p:cNvSpPr/>
          <p:nvPr/>
        </p:nvSpPr>
        <p:spPr>
          <a:xfrm>
            <a:off x="510139" y="1156129"/>
            <a:ext cx="3229083" cy="176511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Google Shape;391;p43">
            <a:extLst>
              <a:ext uri="{FF2B5EF4-FFF2-40B4-BE49-F238E27FC236}">
                <a16:creationId xmlns:a16="http://schemas.microsoft.com/office/drawing/2014/main" id="{D4CC90AB-1EE5-41D6-853E-91B1B9B84D01}"/>
              </a:ext>
            </a:extLst>
          </p:cNvPr>
          <p:cNvSpPr txBox="1">
            <a:spLocks noGrp="1"/>
          </p:cNvSpPr>
          <p:nvPr>
            <p:ph type="title"/>
          </p:nvPr>
        </p:nvSpPr>
        <p:spPr>
          <a:xfrm>
            <a:off x="0" y="76193"/>
            <a:ext cx="9144000" cy="667902"/>
          </a:xfrm>
          <a:prstGeom prst="rect">
            <a:avLst/>
          </a:prstGeom>
        </p:spPr>
        <p:txBody>
          <a:bodyPr spcFirstLastPara="1" wrap="square" lIns="91425" tIns="91425" rIns="91425" bIns="91425" anchor="b" anchorCtr="0">
            <a:noAutofit/>
          </a:bodyPr>
          <a:lstStyle/>
          <a:p>
            <a:r>
              <a:rPr lang="en-US" sz="3000">
                <a:solidFill>
                  <a:schemeClr val="bg1"/>
                </a:solidFill>
              </a:rPr>
              <a:t>Chosen Brands</a:t>
            </a:r>
          </a:p>
        </p:txBody>
      </p:sp>
      <p:pic>
        <p:nvPicPr>
          <p:cNvPr id="17" name="Picture 8" descr="Nike Company Culture | Comparably">
            <a:extLst>
              <a:ext uri="{FF2B5EF4-FFF2-40B4-BE49-F238E27FC236}">
                <a16:creationId xmlns:a16="http://schemas.microsoft.com/office/drawing/2014/main" id="{EA093E65-CEEE-4054-B9D2-C9DD35308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55" y="1371127"/>
            <a:ext cx="2906467" cy="1550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Adidas - Wikipedia">
            <a:extLst>
              <a:ext uri="{FF2B5EF4-FFF2-40B4-BE49-F238E27FC236}">
                <a16:creationId xmlns:a16="http://schemas.microsoft.com/office/drawing/2014/main" id="{A78FC20E-785A-4DE8-BF33-478F8246AE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209" y="1075093"/>
            <a:ext cx="2735036" cy="1846150"/>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1784;p37">
            <a:extLst>
              <a:ext uri="{FF2B5EF4-FFF2-40B4-BE49-F238E27FC236}">
                <a16:creationId xmlns:a16="http://schemas.microsoft.com/office/drawing/2014/main" id="{0063C09D-D1D9-4660-A073-097B215FD9A8}"/>
              </a:ext>
            </a:extLst>
          </p:cNvPr>
          <p:cNvSpPr/>
          <p:nvPr/>
        </p:nvSpPr>
        <p:spPr>
          <a:xfrm>
            <a:off x="1208315" y="3622730"/>
            <a:ext cx="6727370" cy="1035897"/>
          </a:xfrm>
          <a:custGeom>
            <a:avLst/>
            <a:gdLst/>
            <a:ahLst/>
            <a:cxnLst/>
            <a:rect l="l" t="t" r="r" b="b"/>
            <a:pathLst>
              <a:path w="31245" h="10371" extrusionOk="0">
                <a:moveTo>
                  <a:pt x="273" y="0"/>
                </a:moveTo>
                <a:cubicBezTo>
                  <a:pt x="123" y="0"/>
                  <a:pt x="1" y="123"/>
                  <a:pt x="1" y="273"/>
                </a:cubicBezTo>
                <a:lnTo>
                  <a:pt x="1" y="10097"/>
                </a:lnTo>
                <a:cubicBezTo>
                  <a:pt x="1" y="10248"/>
                  <a:pt x="123" y="10371"/>
                  <a:pt x="273" y="10371"/>
                </a:cubicBezTo>
                <a:lnTo>
                  <a:pt x="30972" y="10371"/>
                </a:lnTo>
                <a:cubicBezTo>
                  <a:pt x="31123" y="10371"/>
                  <a:pt x="31245" y="10248"/>
                  <a:pt x="31245" y="10097"/>
                </a:cubicBezTo>
                <a:lnTo>
                  <a:pt x="31245" y="273"/>
                </a:lnTo>
                <a:cubicBezTo>
                  <a:pt x="31245" y="123"/>
                  <a:pt x="31123" y="0"/>
                  <a:pt x="30972" y="0"/>
                </a:cubicBezTo>
                <a:close/>
              </a:path>
            </a:pathLst>
          </a:custGeom>
          <a:solidFill>
            <a:schemeClr val="accent5"/>
          </a:solidFill>
          <a:ln>
            <a:solidFill>
              <a:schemeClr val="accent5"/>
            </a:solid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SG" sz="3000" b="1">
                <a:latin typeface="Roboto" panose="02000000000000000000" pitchFamily="2" charset="0"/>
                <a:ea typeface="Roboto" panose="02000000000000000000" pitchFamily="2" charset="0"/>
              </a:rPr>
              <a:t>Market Oriented</a:t>
            </a:r>
          </a:p>
          <a:p>
            <a:pPr marL="0" lvl="0" indent="0" algn="ctr" rtl="0">
              <a:spcBef>
                <a:spcPts val="0"/>
              </a:spcBef>
              <a:spcAft>
                <a:spcPts val="0"/>
              </a:spcAft>
              <a:buNone/>
            </a:pPr>
            <a:r>
              <a:rPr lang="en-SG" sz="1500">
                <a:latin typeface="Roboto" panose="02000000000000000000" pitchFamily="2" charset="0"/>
                <a:ea typeface="Roboto" panose="02000000000000000000" pitchFamily="2" charset="0"/>
              </a:rPr>
              <a:t>Identify needs &amp; desires of consumers </a:t>
            </a:r>
            <a:r>
              <a:rPr lang="en-SG" sz="1500">
                <a:latin typeface="Roboto" panose="02000000000000000000" pitchFamily="2" charset="0"/>
                <a:ea typeface="Roboto" panose="02000000000000000000" pitchFamily="2" charset="0"/>
                <a:sym typeface="Wingdings" panose="05000000000000000000" pitchFamily="2" charset="2"/>
              </a:rPr>
              <a:t> create products that satisfy them</a:t>
            </a:r>
            <a:endParaRPr sz="150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6935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7" name="Google Shape;395;p43">
            <a:extLst>
              <a:ext uri="{FF2B5EF4-FFF2-40B4-BE49-F238E27FC236}">
                <a16:creationId xmlns:a16="http://schemas.microsoft.com/office/drawing/2014/main" id="{550FD456-E5B8-4CA4-BAD4-85837BE14065}"/>
              </a:ext>
            </a:extLst>
          </p:cNvPr>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85D1EB6A-A746-42D1-B9C4-EB3C873D2E5F}"/>
              </a:ext>
            </a:extLst>
          </p:cNvPr>
          <p:cNvSpPr/>
          <p:nvPr/>
        </p:nvSpPr>
        <p:spPr>
          <a:xfrm>
            <a:off x="2992010" y="93944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Approaches to Persuasion</a:t>
            </a:r>
          </a:p>
          <a:p>
            <a:pPr algn="ctr">
              <a:lnSpc>
                <a:spcPct val="150000"/>
              </a:lnSpc>
            </a:pPr>
            <a:r>
              <a:rPr lang="en-US" sz="1500" b="1">
                <a:solidFill>
                  <a:schemeClr val="tx1"/>
                </a:solidFill>
                <a:effectLst/>
                <a:latin typeface="DM Sans" panose="020B0604020202020204" charset="0"/>
              </a:rPr>
              <a:t>Scarcity</a:t>
            </a:r>
            <a:endParaRPr lang="en-US" sz="1500" b="0">
              <a:solidFill>
                <a:schemeClr val="tx1"/>
              </a:solidFill>
              <a:effectLst/>
              <a:latin typeface="DM Sans" panose="020B0604020202020204" charset="0"/>
            </a:endParaRPr>
          </a:p>
        </p:txBody>
      </p:sp>
      <p:sp>
        <p:nvSpPr>
          <p:cNvPr id="11" name="Google Shape;582;p18">
            <a:extLst>
              <a:ext uri="{FF2B5EF4-FFF2-40B4-BE49-F238E27FC236}">
                <a16:creationId xmlns:a16="http://schemas.microsoft.com/office/drawing/2014/main" id="{61BF1AC6-E181-40AC-A8FA-8AD95E6C3F1C}"/>
              </a:ext>
            </a:extLst>
          </p:cNvPr>
          <p:cNvSpPr txBox="1"/>
          <p:nvPr/>
        </p:nvSpPr>
        <p:spPr>
          <a:xfrm>
            <a:off x="282390" y="3614546"/>
            <a:ext cx="2888602" cy="44882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SG" sz="1200">
                <a:solidFill>
                  <a:schemeClr val="bg1"/>
                </a:solidFill>
                <a:latin typeface="Roboto"/>
                <a:ea typeface="Roboto"/>
                <a:cs typeface="Roboto"/>
                <a:sym typeface="Roboto"/>
              </a:rPr>
              <a:t>Yellow Swoosh – 88 pairs</a:t>
            </a:r>
          </a:p>
          <a:p>
            <a:pPr marL="0" lvl="0" indent="0" rtl="0">
              <a:spcBef>
                <a:spcPts val="0"/>
              </a:spcBef>
              <a:spcAft>
                <a:spcPts val="0"/>
              </a:spcAft>
              <a:buNone/>
            </a:pPr>
            <a:r>
              <a:rPr lang="en-SG" sz="1200">
                <a:solidFill>
                  <a:schemeClr val="bg1"/>
                </a:solidFill>
                <a:latin typeface="Roboto"/>
                <a:ea typeface="Roboto"/>
                <a:cs typeface="Roboto"/>
                <a:sym typeface="Roboto"/>
              </a:rPr>
              <a:t>Red Swoosh – 818 Pairs</a:t>
            </a:r>
          </a:p>
          <a:p>
            <a:pPr marL="0" lvl="0" indent="0" rtl="0">
              <a:spcBef>
                <a:spcPts val="0"/>
              </a:spcBef>
              <a:spcAft>
                <a:spcPts val="0"/>
              </a:spcAft>
              <a:buNone/>
            </a:pPr>
            <a:r>
              <a:rPr lang="en-SG" sz="1200">
                <a:solidFill>
                  <a:schemeClr val="bg1"/>
                </a:solidFill>
                <a:latin typeface="Roboto"/>
                <a:ea typeface="Roboto"/>
                <a:cs typeface="Roboto"/>
                <a:sym typeface="Roboto"/>
              </a:rPr>
              <a:t>White Swoosh – Unknown but limited</a:t>
            </a:r>
            <a:endParaRPr sz="1200">
              <a:solidFill>
                <a:schemeClr val="bg1"/>
              </a:solidFill>
              <a:latin typeface="Roboto"/>
              <a:ea typeface="Roboto"/>
              <a:cs typeface="Roboto"/>
              <a:sym typeface="Roboto"/>
            </a:endParaRPr>
          </a:p>
        </p:txBody>
      </p:sp>
      <p:sp>
        <p:nvSpPr>
          <p:cNvPr id="12" name="Google Shape;582;p18">
            <a:extLst>
              <a:ext uri="{FF2B5EF4-FFF2-40B4-BE49-F238E27FC236}">
                <a16:creationId xmlns:a16="http://schemas.microsoft.com/office/drawing/2014/main" id="{30A11134-05C0-4D3A-BE9A-EC449F0A293C}"/>
              </a:ext>
            </a:extLst>
          </p:cNvPr>
          <p:cNvSpPr txBox="1"/>
          <p:nvPr/>
        </p:nvSpPr>
        <p:spPr>
          <a:xfrm>
            <a:off x="6736452" y="3637577"/>
            <a:ext cx="1771055" cy="44882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SG" sz="1200">
                <a:solidFill>
                  <a:schemeClr val="bg1"/>
                </a:solidFill>
                <a:latin typeface="Roboto"/>
                <a:ea typeface="Roboto"/>
                <a:cs typeface="Roboto"/>
                <a:sym typeface="Roboto"/>
              </a:rPr>
              <a:t>700 Pairs</a:t>
            </a:r>
            <a:endParaRPr sz="1200">
              <a:solidFill>
                <a:schemeClr val="bg1"/>
              </a:solidFill>
              <a:latin typeface="Roboto"/>
              <a:ea typeface="Roboto"/>
              <a:cs typeface="Roboto"/>
              <a:sym typeface="Roboto"/>
            </a:endParaRPr>
          </a:p>
        </p:txBody>
      </p:sp>
      <p:pic>
        <p:nvPicPr>
          <p:cNvPr id="13" name="Picture 2" descr="Prada x Adidas Superstar Rumored Release Info: How to Purchase It – Footwear  News">
            <a:extLst>
              <a:ext uri="{FF2B5EF4-FFF2-40B4-BE49-F238E27FC236}">
                <a16:creationId xmlns:a16="http://schemas.microsoft.com/office/drawing/2014/main" id="{F852C6BD-8542-46EB-9C65-A989B82CEF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8" t="15301" r="9371" b="12338"/>
          <a:stretch/>
        </p:blipFill>
        <p:spPr bwMode="auto">
          <a:xfrm>
            <a:off x="6736452" y="2770664"/>
            <a:ext cx="1771055" cy="830743"/>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95;p43">
            <a:extLst>
              <a:ext uri="{FF2B5EF4-FFF2-40B4-BE49-F238E27FC236}">
                <a16:creationId xmlns:a16="http://schemas.microsoft.com/office/drawing/2014/main" id="{E009B30E-0578-4FDD-A7BF-67131DEA9D5B}"/>
              </a:ext>
            </a:extLst>
          </p:cNvPr>
          <p:cNvSpPr/>
          <p:nvPr/>
        </p:nvSpPr>
        <p:spPr>
          <a:xfrm>
            <a:off x="707760" y="1654827"/>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Picture 14" descr="Logo&#10;&#10;Description automatically generated">
            <a:extLst>
              <a:ext uri="{FF2B5EF4-FFF2-40B4-BE49-F238E27FC236}">
                <a16:creationId xmlns:a16="http://schemas.microsoft.com/office/drawing/2014/main" id="{94C06FC8-EA76-42C9-886F-FB39C9FC1F34}"/>
              </a:ext>
            </a:extLst>
          </p:cNvPr>
          <p:cNvPicPr>
            <a:picLocks noChangeAspect="1"/>
          </p:cNvPicPr>
          <p:nvPr/>
        </p:nvPicPr>
        <p:blipFill>
          <a:blip r:embed="rId4"/>
          <a:stretch>
            <a:fillRect/>
          </a:stretch>
        </p:blipFill>
        <p:spPr>
          <a:xfrm>
            <a:off x="891741" y="1962172"/>
            <a:ext cx="834950" cy="426813"/>
          </a:xfrm>
          <a:prstGeom prst="rect">
            <a:avLst/>
          </a:prstGeom>
        </p:spPr>
      </p:pic>
      <p:sp>
        <p:nvSpPr>
          <p:cNvPr id="21" name="Google Shape;395;p43">
            <a:extLst>
              <a:ext uri="{FF2B5EF4-FFF2-40B4-BE49-F238E27FC236}">
                <a16:creationId xmlns:a16="http://schemas.microsoft.com/office/drawing/2014/main" id="{9CE53E96-3580-4242-83C2-D8A16BC22CFC}"/>
              </a:ext>
            </a:extLst>
          </p:cNvPr>
          <p:cNvSpPr/>
          <p:nvPr/>
        </p:nvSpPr>
        <p:spPr>
          <a:xfrm>
            <a:off x="6976538" y="1671258"/>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Picture 15" descr="Logo, company name&#10;&#10;Description automatically generated">
            <a:extLst>
              <a:ext uri="{FF2B5EF4-FFF2-40B4-BE49-F238E27FC236}">
                <a16:creationId xmlns:a16="http://schemas.microsoft.com/office/drawing/2014/main" id="{943A6230-2D1D-4626-857B-B5AB46E2C695}"/>
              </a:ext>
            </a:extLst>
          </p:cNvPr>
          <p:cNvPicPr>
            <a:picLocks noChangeAspect="1"/>
          </p:cNvPicPr>
          <p:nvPr/>
        </p:nvPicPr>
        <p:blipFill>
          <a:blip r:embed="rId5"/>
          <a:stretch>
            <a:fillRect/>
          </a:stretch>
        </p:blipFill>
        <p:spPr>
          <a:xfrm>
            <a:off x="7223290" y="1956581"/>
            <a:ext cx="668768" cy="428342"/>
          </a:xfrm>
          <a:prstGeom prst="rect">
            <a:avLst/>
          </a:prstGeom>
        </p:spPr>
      </p:pic>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Limited Edition</a:t>
            </a:r>
            <a:endParaRPr lang="en-US" sz="3000">
              <a:solidFill>
                <a:schemeClr val="bg1"/>
              </a:solidFill>
            </a:endParaRPr>
          </a:p>
        </p:txBody>
      </p:sp>
      <p:pic>
        <p:nvPicPr>
          <p:cNvPr id="2050" name="Picture 2" descr="G-Dragon PEACEMINUSONE x Nike Air Force 1 &amp;quot;Para-Noise&amp;quot; Official Look |  HYPEBEAST">
            <a:extLst>
              <a:ext uri="{FF2B5EF4-FFF2-40B4-BE49-F238E27FC236}">
                <a16:creationId xmlns:a16="http://schemas.microsoft.com/office/drawing/2014/main" id="{3F4BA6F8-B5DE-4F2E-A4D0-EEA1A29E43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 t="9048" r="371" b="11587"/>
          <a:stretch/>
        </p:blipFill>
        <p:spPr bwMode="auto">
          <a:xfrm>
            <a:off x="463442" y="2763313"/>
            <a:ext cx="1650907" cy="87627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72D91E4-EB71-4CD8-AD36-E41817FAB823}"/>
              </a:ext>
            </a:extLst>
          </p:cNvPr>
          <p:cNvSpPr/>
          <p:nvPr/>
        </p:nvSpPr>
        <p:spPr>
          <a:xfrm>
            <a:off x="3391195" y="2283772"/>
            <a:ext cx="2361606"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Limited supply</a:t>
            </a:r>
          </a:p>
        </p:txBody>
      </p:sp>
      <p:sp>
        <p:nvSpPr>
          <p:cNvPr id="25" name="Arrow: Down 24">
            <a:extLst>
              <a:ext uri="{FF2B5EF4-FFF2-40B4-BE49-F238E27FC236}">
                <a16:creationId xmlns:a16="http://schemas.microsoft.com/office/drawing/2014/main" id="{3C3211B6-48D0-49FC-AC95-99ABE88BDC62}"/>
              </a:ext>
            </a:extLst>
          </p:cNvPr>
          <p:cNvSpPr/>
          <p:nvPr/>
        </p:nvSpPr>
        <p:spPr>
          <a:xfrm>
            <a:off x="4469836" y="184842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Rectangle: Rounded Corners 26">
            <a:extLst>
              <a:ext uri="{FF2B5EF4-FFF2-40B4-BE49-F238E27FC236}">
                <a16:creationId xmlns:a16="http://schemas.microsoft.com/office/drawing/2014/main" id="{958C8D84-1745-4F99-A260-A7C2A24BAC5F}"/>
              </a:ext>
            </a:extLst>
          </p:cNvPr>
          <p:cNvSpPr/>
          <p:nvPr/>
        </p:nvSpPr>
        <p:spPr>
          <a:xfrm>
            <a:off x="3391195" y="3209418"/>
            <a:ext cx="2361606"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Emotional Appeal</a:t>
            </a:r>
          </a:p>
          <a:p>
            <a:pPr algn="ctr"/>
            <a:r>
              <a:rPr lang="en-US" sz="1200" b="1">
                <a:solidFill>
                  <a:schemeClr val="tx1"/>
                </a:solidFill>
                <a:latin typeface="DM Sans" panose="020B0604020202020204" charset="0"/>
              </a:rPr>
              <a:t> Fear of Missing Out</a:t>
            </a:r>
          </a:p>
        </p:txBody>
      </p:sp>
      <p:sp>
        <p:nvSpPr>
          <p:cNvPr id="28" name="Arrow: Down 27">
            <a:extLst>
              <a:ext uri="{FF2B5EF4-FFF2-40B4-BE49-F238E27FC236}">
                <a16:creationId xmlns:a16="http://schemas.microsoft.com/office/drawing/2014/main" id="{F1A953B0-0A13-4BD3-BA3E-41AFF0A9333A}"/>
              </a:ext>
            </a:extLst>
          </p:cNvPr>
          <p:cNvSpPr/>
          <p:nvPr/>
        </p:nvSpPr>
        <p:spPr>
          <a:xfrm>
            <a:off x="4469836" y="2774072"/>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Rectangle: Rounded Corners 28">
            <a:extLst>
              <a:ext uri="{FF2B5EF4-FFF2-40B4-BE49-F238E27FC236}">
                <a16:creationId xmlns:a16="http://schemas.microsoft.com/office/drawing/2014/main" id="{16CE7804-55F3-4AE3-99EA-BF834D4C76C7}"/>
              </a:ext>
            </a:extLst>
          </p:cNvPr>
          <p:cNvSpPr/>
          <p:nvPr/>
        </p:nvSpPr>
        <p:spPr>
          <a:xfrm>
            <a:off x="3391196" y="4134158"/>
            <a:ext cx="2361606" cy="43784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Experiential Hierarchy</a:t>
            </a:r>
          </a:p>
          <a:p>
            <a:pPr algn="ctr"/>
            <a:r>
              <a:rPr lang="en-US" sz="1200" b="1">
                <a:solidFill>
                  <a:schemeClr val="tx1"/>
                </a:solidFill>
                <a:effectLst/>
                <a:latin typeface="DM Sans" panose="020B0604020202020204" charset="0"/>
              </a:rPr>
              <a:t>Affect </a:t>
            </a:r>
            <a:r>
              <a:rPr lang="en-US" sz="1200" b="1">
                <a:solidFill>
                  <a:schemeClr val="tx1"/>
                </a:solidFill>
                <a:effectLst/>
                <a:latin typeface="DM Sans" panose="020B0604020202020204" charset="0"/>
                <a:sym typeface="Wingdings" panose="05000000000000000000" pitchFamily="2" charset="2"/>
              </a:rPr>
              <a:t> Behavior  Belief</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30" name="Arrow: Down 29">
            <a:extLst>
              <a:ext uri="{FF2B5EF4-FFF2-40B4-BE49-F238E27FC236}">
                <a16:creationId xmlns:a16="http://schemas.microsoft.com/office/drawing/2014/main" id="{03E1905C-2F80-4E31-9DA2-0BD13FD90BDD}"/>
              </a:ext>
            </a:extLst>
          </p:cNvPr>
          <p:cNvSpPr/>
          <p:nvPr/>
        </p:nvSpPr>
        <p:spPr>
          <a:xfrm>
            <a:off x="4469837" y="371229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Arrow: Down 30">
            <a:extLst>
              <a:ext uri="{FF2B5EF4-FFF2-40B4-BE49-F238E27FC236}">
                <a16:creationId xmlns:a16="http://schemas.microsoft.com/office/drawing/2014/main" id="{24065A7E-DDB7-496B-94FE-ADC95F3E4947}"/>
              </a:ext>
            </a:extLst>
          </p:cNvPr>
          <p:cNvSpPr/>
          <p:nvPr/>
        </p:nvSpPr>
        <p:spPr>
          <a:xfrm rot="16200000">
            <a:off x="5980542" y="419191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Rounded Corners 31">
            <a:extLst>
              <a:ext uri="{FF2B5EF4-FFF2-40B4-BE49-F238E27FC236}">
                <a16:creationId xmlns:a16="http://schemas.microsoft.com/office/drawing/2014/main" id="{DD6DD693-4D80-4F6E-88F1-8B0E426F3A25}"/>
              </a:ext>
            </a:extLst>
          </p:cNvPr>
          <p:cNvSpPr/>
          <p:nvPr/>
        </p:nvSpPr>
        <p:spPr>
          <a:xfrm>
            <a:off x="6441177" y="4122572"/>
            <a:ext cx="2361606" cy="5997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Experiences: young, impulsive, enthusiastic</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Tree>
    <p:extLst>
      <p:ext uri="{BB962C8B-B14F-4D97-AF65-F5344CB8AC3E}">
        <p14:creationId xmlns:p14="http://schemas.microsoft.com/office/powerpoint/2010/main" val="3953622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7" name="Google Shape;395;p43">
            <a:extLst>
              <a:ext uri="{FF2B5EF4-FFF2-40B4-BE49-F238E27FC236}">
                <a16:creationId xmlns:a16="http://schemas.microsoft.com/office/drawing/2014/main" id="{550FD456-E5B8-4CA4-BAD4-85837BE14065}"/>
              </a:ext>
            </a:extLst>
          </p:cNvPr>
          <p:cNvSpPr/>
          <p:nvPr/>
        </p:nvSpPr>
        <p:spPr>
          <a:xfrm>
            <a:off x="8307017" y="1298663"/>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85D1EB6A-A746-42D1-B9C4-EB3C873D2E5F}"/>
              </a:ext>
            </a:extLst>
          </p:cNvPr>
          <p:cNvSpPr/>
          <p:nvPr/>
        </p:nvSpPr>
        <p:spPr>
          <a:xfrm>
            <a:off x="957175" y="931592"/>
            <a:ext cx="3359805" cy="4508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Traits in Consumer Behavior</a:t>
            </a:r>
          </a:p>
        </p:txBody>
      </p:sp>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0703"/>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Limited Edition  </a:t>
            </a:r>
            <a:endParaRPr lang="en-US" sz="3000">
              <a:solidFill>
                <a:schemeClr val="bg1"/>
              </a:solidFill>
            </a:endParaRPr>
          </a:p>
        </p:txBody>
      </p:sp>
      <p:sp>
        <p:nvSpPr>
          <p:cNvPr id="26" name="Rectangle: Rounded Corners 25">
            <a:extLst>
              <a:ext uri="{FF2B5EF4-FFF2-40B4-BE49-F238E27FC236}">
                <a16:creationId xmlns:a16="http://schemas.microsoft.com/office/drawing/2014/main" id="{856A9937-0630-47BF-A39C-0CCCEA6B24A2}"/>
              </a:ext>
            </a:extLst>
          </p:cNvPr>
          <p:cNvSpPr/>
          <p:nvPr/>
        </p:nvSpPr>
        <p:spPr>
          <a:xfrm>
            <a:off x="2787156" y="1824427"/>
            <a:ext cx="1543741" cy="250631"/>
          </a:xfrm>
          <a:prstGeom prst="roundRect">
            <a:avLst/>
          </a:prstGeom>
          <a:solidFill>
            <a:srgbClr val="FDCDD7"/>
          </a:solidFill>
          <a:ln>
            <a:solidFill>
              <a:srgbClr val="FDC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Materialism</a:t>
            </a:r>
          </a:p>
        </p:txBody>
      </p:sp>
      <p:sp>
        <p:nvSpPr>
          <p:cNvPr id="31" name="Rectangle: Rounded Corners 30">
            <a:extLst>
              <a:ext uri="{FF2B5EF4-FFF2-40B4-BE49-F238E27FC236}">
                <a16:creationId xmlns:a16="http://schemas.microsoft.com/office/drawing/2014/main" id="{4E3F243F-ACAB-49BB-A9CE-9F08D54B2863}"/>
              </a:ext>
            </a:extLst>
          </p:cNvPr>
          <p:cNvSpPr/>
          <p:nvPr/>
        </p:nvSpPr>
        <p:spPr>
          <a:xfrm>
            <a:off x="944230" y="1805149"/>
            <a:ext cx="1514116" cy="267299"/>
          </a:xfrm>
          <a:prstGeom prst="roundRect">
            <a:avLst/>
          </a:prstGeom>
          <a:solidFill>
            <a:srgbClr val="FDCDD7"/>
          </a:solidFill>
          <a:ln>
            <a:solidFill>
              <a:srgbClr val="FDC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Competitiveness</a:t>
            </a:r>
          </a:p>
        </p:txBody>
      </p:sp>
      <p:sp>
        <p:nvSpPr>
          <p:cNvPr id="32" name="Rectangle: Rounded Corners 31">
            <a:extLst>
              <a:ext uri="{FF2B5EF4-FFF2-40B4-BE49-F238E27FC236}">
                <a16:creationId xmlns:a16="http://schemas.microsoft.com/office/drawing/2014/main" id="{EA9A9013-AB15-4F7B-A9BD-DF531A8F596C}"/>
              </a:ext>
            </a:extLst>
          </p:cNvPr>
          <p:cNvSpPr/>
          <p:nvPr/>
        </p:nvSpPr>
        <p:spPr>
          <a:xfrm>
            <a:off x="1868148" y="2452635"/>
            <a:ext cx="1543741"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Hedonic Motivation</a:t>
            </a:r>
          </a:p>
        </p:txBody>
      </p:sp>
      <p:sp>
        <p:nvSpPr>
          <p:cNvPr id="33" name="Arrow: Down 32">
            <a:extLst>
              <a:ext uri="{FF2B5EF4-FFF2-40B4-BE49-F238E27FC236}">
                <a16:creationId xmlns:a16="http://schemas.microsoft.com/office/drawing/2014/main" id="{28518115-43C6-4BF4-9DFA-C7142016C2B0}"/>
              </a:ext>
            </a:extLst>
          </p:cNvPr>
          <p:cNvSpPr/>
          <p:nvPr/>
        </p:nvSpPr>
        <p:spPr>
          <a:xfrm rot="16200000">
            <a:off x="4498436" y="181742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4" name="Rectangle: Rounded Corners 33">
            <a:extLst>
              <a:ext uri="{FF2B5EF4-FFF2-40B4-BE49-F238E27FC236}">
                <a16:creationId xmlns:a16="http://schemas.microsoft.com/office/drawing/2014/main" id="{58634D7F-802C-469A-9570-36C315AFB7A2}"/>
              </a:ext>
            </a:extLst>
          </p:cNvPr>
          <p:cNvSpPr/>
          <p:nvPr/>
        </p:nvSpPr>
        <p:spPr>
          <a:xfrm>
            <a:off x="4870299" y="1803885"/>
            <a:ext cx="1543741"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Self-Concept:</a:t>
            </a:r>
          </a:p>
          <a:p>
            <a:pPr algn="ctr"/>
            <a:r>
              <a:rPr lang="en-US" sz="1200" b="1">
                <a:solidFill>
                  <a:schemeClr val="tx1"/>
                </a:solidFill>
                <a:latin typeface="DM Sans" panose="020B0604020202020204" charset="0"/>
              </a:rPr>
              <a:t>Ideal social self</a:t>
            </a:r>
          </a:p>
        </p:txBody>
      </p:sp>
      <p:sp>
        <p:nvSpPr>
          <p:cNvPr id="38" name="Rectangle: Rounded Corners 37">
            <a:extLst>
              <a:ext uri="{FF2B5EF4-FFF2-40B4-BE49-F238E27FC236}">
                <a16:creationId xmlns:a16="http://schemas.microsoft.com/office/drawing/2014/main" id="{5EBA9FB5-5394-4492-84C1-FB59898AA10B}"/>
              </a:ext>
            </a:extLst>
          </p:cNvPr>
          <p:cNvSpPr/>
          <p:nvPr/>
        </p:nvSpPr>
        <p:spPr>
          <a:xfrm>
            <a:off x="6631116" y="1805023"/>
            <a:ext cx="1543741" cy="37637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Boost </a:t>
            </a:r>
          </a:p>
          <a:p>
            <a:pPr algn="ctr"/>
            <a:r>
              <a:rPr lang="en-US" sz="1200" b="1">
                <a:solidFill>
                  <a:schemeClr val="accent4"/>
                </a:solidFill>
                <a:latin typeface="DM Sans" panose="020B0604020202020204" charset="0"/>
              </a:rPr>
              <a:t>Self Esteem</a:t>
            </a:r>
          </a:p>
        </p:txBody>
      </p:sp>
      <p:pic>
        <p:nvPicPr>
          <p:cNvPr id="43" name="Picture 2" descr="Marketing Theories - Maslow&amp;#39;s Hierarchy of Needs">
            <a:extLst>
              <a:ext uri="{FF2B5EF4-FFF2-40B4-BE49-F238E27FC236}">
                <a16:creationId xmlns:a16="http://schemas.microsoft.com/office/drawing/2014/main" id="{6A89F71B-3F36-4D75-B6DC-F791D5BBBD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87"/>
          <a:stretch/>
        </p:blipFill>
        <p:spPr bwMode="auto">
          <a:xfrm>
            <a:off x="5223088" y="2738823"/>
            <a:ext cx="2779563" cy="240467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885B642-15B3-4EAB-B823-5201B5881422}"/>
              </a:ext>
            </a:extLst>
          </p:cNvPr>
          <p:cNvSpPr/>
          <p:nvPr/>
        </p:nvSpPr>
        <p:spPr>
          <a:xfrm>
            <a:off x="5223088" y="3651171"/>
            <a:ext cx="1887703" cy="2859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6" name="Arrow: Down 45">
            <a:extLst>
              <a:ext uri="{FF2B5EF4-FFF2-40B4-BE49-F238E27FC236}">
                <a16:creationId xmlns:a16="http://schemas.microsoft.com/office/drawing/2014/main" id="{7788E5FC-99AA-490E-AA22-2D09E4E193CD}"/>
              </a:ext>
            </a:extLst>
          </p:cNvPr>
          <p:cNvSpPr/>
          <p:nvPr/>
        </p:nvSpPr>
        <p:spPr>
          <a:xfrm rot="17827369">
            <a:off x="4517646" y="2046301"/>
            <a:ext cx="271153" cy="784523"/>
          </a:xfrm>
          <a:prstGeom prst="downArrow">
            <a:avLst/>
          </a:prstGeom>
          <a:solidFill>
            <a:srgbClr val="00B289"/>
          </a:solidFill>
          <a:ln>
            <a:solidFill>
              <a:srgbClr val="00B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Arrow: Down 46">
            <a:extLst>
              <a:ext uri="{FF2B5EF4-FFF2-40B4-BE49-F238E27FC236}">
                <a16:creationId xmlns:a16="http://schemas.microsoft.com/office/drawing/2014/main" id="{1911C19C-4E23-4986-A605-FDD9E0F6A4EC}"/>
              </a:ext>
            </a:extLst>
          </p:cNvPr>
          <p:cNvSpPr/>
          <p:nvPr/>
        </p:nvSpPr>
        <p:spPr>
          <a:xfrm>
            <a:off x="6408544" y="2259006"/>
            <a:ext cx="204325" cy="322326"/>
          </a:xfrm>
          <a:prstGeom prst="downArrow">
            <a:avLst/>
          </a:prstGeom>
          <a:solidFill>
            <a:srgbClr val="00B289"/>
          </a:solidFill>
          <a:ln>
            <a:solidFill>
              <a:srgbClr val="00B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Rectangle: Rounded Corners 48">
            <a:extLst>
              <a:ext uri="{FF2B5EF4-FFF2-40B4-BE49-F238E27FC236}">
                <a16:creationId xmlns:a16="http://schemas.microsoft.com/office/drawing/2014/main" id="{64A32589-4846-4500-BFA3-170AF5AAF2C7}"/>
              </a:ext>
            </a:extLst>
          </p:cNvPr>
          <p:cNvSpPr/>
          <p:nvPr/>
        </p:nvSpPr>
        <p:spPr>
          <a:xfrm>
            <a:off x="1548381" y="3049870"/>
            <a:ext cx="2151502" cy="74200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Strivers</a:t>
            </a:r>
            <a:endParaRPr lang="en-US" sz="1200">
              <a:solidFill>
                <a:schemeClr val="tx1"/>
              </a:solidFill>
              <a:effectLst/>
              <a:latin typeface="DM Sans" panose="020B0604020202020204" charset="0"/>
            </a:endParaRPr>
          </a:p>
          <a:p>
            <a:pPr algn="ctr"/>
            <a:r>
              <a:rPr lang="en-US" sz="1200">
                <a:solidFill>
                  <a:schemeClr val="tx1"/>
                </a:solidFill>
                <a:latin typeface="DM Sans" panose="020B0604020202020204" charset="0"/>
              </a:rPr>
              <a:t>Demonstrate ability to get limited edition products </a:t>
            </a:r>
          </a:p>
        </p:txBody>
      </p:sp>
      <p:sp>
        <p:nvSpPr>
          <p:cNvPr id="2" name="TextBox 1">
            <a:extLst>
              <a:ext uri="{FF2B5EF4-FFF2-40B4-BE49-F238E27FC236}">
                <a16:creationId xmlns:a16="http://schemas.microsoft.com/office/drawing/2014/main" id="{777E1070-464D-4806-8481-075B5EF12BB2}"/>
              </a:ext>
            </a:extLst>
          </p:cNvPr>
          <p:cNvSpPr txBox="1"/>
          <p:nvPr/>
        </p:nvSpPr>
        <p:spPr>
          <a:xfrm rot="5400000">
            <a:off x="2529333" y="1806079"/>
            <a:ext cx="282456" cy="784830"/>
          </a:xfrm>
          <a:prstGeom prst="rect">
            <a:avLst/>
          </a:prstGeom>
          <a:noFill/>
        </p:spPr>
        <p:txBody>
          <a:bodyPr wrap="square" rtlCol="0">
            <a:spAutoFit/>
          </a:bodyPr>
          <a:lstStyle/>
          <a:p>
            <a:r>
              <a:rPr lang="en-SG" sz="4500">
                <a:solidFill>
                  <a:srgbClr val="FDCDD7"/>
                </a:solidFill>
              </a:rPr>
              <a:t>}</a:t>
            </a:r>
          </a:p>
        </p:txBody>
      </p:sp>
      <p:sp>
        <p:nvSpPr>
          <p:cNvPr id="50" name="Arrow: Down 49">
            <a:extLst>
              <a:ext uri="{FF2B5EF4-FFF2-40B4-BE49-F238E27FC236}">
                <a16:creationId xmlns:a16="http://schemas.microsoft.com/office/drawing/2014/main" id="{00FCB166-B4B8-4F1B-B45B-D4408C15CDB0}"/>
              </a:ext>
            </a:extLst>
          </p:cNvPr>
          <p:cNvSpPr/>
          <p:nvPr/>
        </p:nvSpPr>
        <p:spPr>
          <a:xfrm rot="16950989">
            <a:off x="4055910" y="2101484"/>
            <a:ext cx="291154" cy="1356968"/>
          </a:xfrm>
          <a:prstGeom prst="downArrow">
            <a:avLst/>
          </a:prstGeom>
          <a:solidFill>
            <a:srgbClr val="00B289"/>
          </a:solidFill>
          <a:ln>
            <a:solidFill>
              <a:srgbClr val="00B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Arrow: Down 18">
            <a:extLst>
              <a:ext uri="{FF2B5EF4-FFF2-40B4-BE49-F238E27FC236}">
                <a16:creationId xmlns:a16="http://schemas.microsoft.com/office/drawing/2014/main" id="{1BFF0B64-ED49-44EC-95FC-C199CAE8179C}"/>
              </a:ext>
            </a:extLst>
          </p:cNvPr>
          <p:cNvSpPr/>
          <p:nvPr/>
        </p:nvSpPr>
        <p:spPr>
          <a:xfrm rot="16200000">
            <a:off x="4159021" y="3027940"/>
            <a:ext cx="260709" cy="965376"/>
          </a:xfrm>
          <a:prstGeom prst="downArrow">
            <a:avLst/>
          </a:prstGeom>
          <a:solidFill>
            <a:srgbClr val="00B289"/>
          </a:solidFill>
          <a:ln>
            <a:solidFill>
              <a:srgbClr val="00B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TextBox 20">
            <a:extLst>
              <a:ext uri="{FF2B5EF4-FFF2-40B4-BE49-F238E27FC236}">
                <a16:creationId xmlns:a16="http://schemas.microsoft.com/office/drawing/2014/main" id="{C57344E4-5D02-4243-91F0-C06EB654FAE2}"/>
              </a:ext>
            </a:extLst>
          </p:cNvPr>
          <p:cNvSpPr txBox="1"/>
          <p:nvPr/>
        </p:nvSpPr>
        <p:spPr>
          <a:xfrm>
            <a:off x="3723261" y="1405365"/>
            <a:ext cx="5574890" cy="307777"/>
          </a:xfrm>
          <a:prstGeom prst="rect">
            <a:avLst/>
          </a:prstGeom>
          <a:noFill/>
        </p:spPr>
        <p:txBody>
          <a:bodyPr wrap="square">
            <a:spAutoFit/>
          </a:bodyPr>
          <a:lstStyle/>
          <a:p>
            <a:pPr algn="ctr"/>
            <a:r>
              <a:rPr lang="en-US" sz="1400" b="1">
                <a:solidFill>
                  <a:schemeClr val="bg1"/>
                </a:solidFill>
                <a:latin typeface="DM Sans" panose="020B0604020202020204" charset="0"/>
              </a:rPr>
              <a:t>AND/OR</a:t>
            </a:r>
          </a:p>
        </p:txBody>
      </p:sp>
      <p:sp>
        <p:nvSpPr>
          <p:cNvPr id="22" name="TextBox 21">
            <a:extLst>
              <a:ext uri="{FF2B5EF4-FFF2-40B4-BE49-F238E27FC236}">
                <a16:creationId xmlns:a16="http://schemas.microsoft.com/office/drawing/2014/main" id="{551ADE37-0CD4-434F-81F7-B413E5AADBCF}"/>
              </a:ext>
            </a:extLst>
          </p:cNvPr>
          <p:cNvSpPr txBox="1"/>
          <p:nvPr/>
        </p:nvSpPr>
        <p:spPr>
          <a:xfrm>
            <a:off x="-203004" y="1444426"/>
            <a:ext cx="5680161" cy="307777"/>
          </a:xfrm>
          <a:prstGeom prst="rect">
            <a:avLst/>
          </a:prstGeom>
          <a:noFill/>
        </p:spPr>
        <p:txBody>
          <a:bodyPr wrap="square">
            <a:spAutoFit/>
          </a:bodyPr>
          <a:lstStyle/>
          <a:p>
            <a:pPr algn="ctr"/>
            <a:r>
              <a:rPr lang="en-US" sz="1400" b="1">
                <a:solidFill>
                  <a:schemeClr val="bg1"/>
                </a:solidFill>
                <a:latin typeface="DM Sans" panose="020B0604020202020204" charset="0"/>
              </a:rPr>
              <a:t>AND/OR</a:t>
            </a:r>
          </a:p>
        </p:txBody>
      </p:sp>
    </p:spTree>
    <p:extLst>
      <p:ext uri="{BB962C8B-B14F-4D97-AF65-F5344CB8AC3E}">
        <p14:creationId xmlns:p14="http://schemas.microsoft.com/office/powerpoint/2010/main" val="3921614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77" name="Google Shape;349;p39">
            <a:extLst>
              <a:ext uri="{FF2B5EF4-FFF2-40B4-BE49-F238E27FC236}">
                <a16:creationId xmlns:a16="http://schemas.microsoft.com/office/drawing/2014/main" id="{ABDC5127-05A3-4A3B-AD2D-24522A768DFE}"/>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Collaboration Effectiveness</a:t>
            </a:r>
            <a:endParaRPr lang="en-US" sz="3000">
              <a:solidFill>
                <a:schemeClr val="bg1"/>
              </a:solidFill>
            </a:endParaRPr>
          </a:p>
        </p:txBody>
      </p:sp>
      <p:pic>
        <p:nvPicPr>
          <p:cNvPr id="78" name="Picture 77">
            <a:extLst>
              <a:ext uri="{FF2B5EF4-FFF2-40B4-BE49-F238E27FC236}">
                <a16:creationId xmlns:a16="http://schemas.microsoft.com/office/drawing/2014/main" id="{383053EB-D25F-4CA1-AE12-22E85A2FC9C9}"/>
              </a:ext>
            </a:extLst>
          </p:cNvPr>
          <p:cNvPicPr>
            <a:picLocks noChangeAspect="1"/>
          </p:cNvPicPr>
          <p:nvPr/>
        </p:nvPicPr>
        <p:blipFill>
          <a:blip r:embed="rId3"/>
          <a:stretch>
            <a:fillRect/>
          </a:stretch>
        </p:blipFill>
        <p:spPr>
          <a:xfrm>
            <a:off x="232482" y="2482177"/>
            <a:ext cx="4114231" cy="721193"/>
          </a:xfrm>
          <a:prstGeom prst="rect">
            <a:avLst/>
          </a:prstGeom>
        </p:spPr>
      </p:pic>
      <p:pic>
        <p:nvPicPr>
          <p:cNvPr id="79" name="Picture 78">
            <a:extLst>
              <a:ext uri="{FF2B5EF4-FFF2-40B4-BE49-F238E27FC236}">
                <a16:creationId xmlns:a16="http://schemas.microsoft.com/office/drawing/2014/main" id="{13398FFD-D48A-4072-9B83-870B78B68650}"/>
              </a:ext>
            </a:extLst>
          </p:cNvPr>
          <p:cNvPicPr>
            <a:picLocks noChangeAspect="1"/>
          </p:cNvPicPr>
          <p:nvPr/>
        </p:nvPicPr>
        <p:blipFill>
          <a:blip r:embed="rId4"/>
          <a:stretch>
            <a:fillRect/>
          </a:stretch>
        </p:blipFill>
        <p:spPr>
          <a:xfrm>
            <a:off x="1288439" y="4640756"/>
            <a:ext cx="1867196" cy="440920"/>
          </a:xfrm>
          <a:prstGeom prst="rect">
            <a:avLst/>
          </a:prstGeom>
        </p:spPr>
      </p:pic>
      <p:pic>
        <p:nvPicPr>
          <p:cNvPr id="80" name="Picture 79">
            <a:extLst>
              <a:ext uri="{FF2B5EF4-FFF2-40B4-BE49-F238E27FC236}">
                <a16:creationId xmlns:a16="http://schemas.microsoft.com/office/drawing/2014/main" id="{9E531B40-5D0B-4B89-94AB-4AD1BF13DFBC}"/>
              </a:ext>
            </a:extLst>
          </p:cNvPr>
          <p:cNvPicPr>
            <a:picLocks noChangeAspect="1"/>
          </p:cNvPicPr>
          <p:nvPr/>
        </p:nvPicPr>
        <p:blipFill rotWithShape="1">
          <a:blip r:embed="rId5"/>
          <a:srcRect b="5335"/>
          <a:stretch/>
        </p:blipFill>
        <p:spPr>
          <a:xfrm>
            <a:off x="4702155" y="2459457"/>
            <a:ext cx="4248322" cy="845460"/>
          </a:xfrm>
          <a:prstGeom prst="rect">
            <a:avLst/>
          </a:prstGeom>
        </p:spPr>
      </p:pic>
      <p:pic>
        <p:nvPicPr>
          <p:cNvPr id="81" name="Picture 80">
            <a:extLst>
              <a:ext uri="{FF2B5EF4-FFF2-40B4-BE49-F238E27FC236}">
                <a16:creationId xmlns:a16="http://schemas.microsoft.com/office/drawing/2014/main" id="{23C8BB79-37C4-4D81-9769-E12A123EAE5B}"/>
              </a:ext>
            </a:extLst>
          </p:cNvPr>
          <p:cNvPicPr>
            <a:picLocks noChangeAspect="1"/>
          </p:cNvPicPr>
          <p:nvPr/>
        </p:nvPicPr>
        <p:blipFill>
          <a:blip r:embed="rId6"/>
          <a:stretch>
            <a:fillRect/>
          </a:stretch>
        </p:blipFill>
        <p:spPr>
          <a:xfrm>
            <a:off x="5906341" y="4645972"/>
            <a:ext cx="1932941" cy="435704"/>
          </a:xfrm>
          <a:prstGeom prst="rect">
            <a:avLst/>
          </a:prstGeom>
        </p:spPr>
      </p:pic>
      <p:pic>
        <p:nvPicPr>
          <p:cNvPr id="82" name="Picture 81">
            <a:extLst>
              <a:ext uri="{FF2B5EF4-FFF2-40B4-BE49-F238E27FC236}">
                <a16:creationId xmlns:a16="http://schemas.microsoft.com/office/drawing/2014/main" id="{9E6DB51D-46E9-470D-A7CF-C95782E7F5FC}"/>
              </a:ext>
            </a:extLst>
          </p:cNvPr>
          <p:cNvPicPr>
            <a:picLocks noChangeAspect="1"/>
          </p:cNvPicPr>
          <p:nvPr/>
        </p:nvPicPr>
        <p:blipFill>
          <a:blip r:embed="rId7"/>
          <a:stretch>
            <a:fillRect/>
          </a:stretch>
        </p:blipFill>
        <p:spPr>
          <a:xfrm>
            <a:off x="5782931" y="3753383"/>
            <a:ext cx="2315384" cy="357882"/>
          </a:xfrm>
          <a:prstGeom prst="rect">
            <a:avLst/>
          </a:prstGeom>
        </p:spPr>
      </p:pic>
      <p:pic>
        <p:nvPicPr>
          <p:cNvPr id="83" name="Picture 82">
            <a:extLst>
              <a:ext uri="{FF2B5EF4-FFF2-40B4-BE49-F238E27FC236}">
                <a16:creationId xmlns:a16="http://schemas.microsoft.com/office/drawing/2014/main" id="{237BAC89-7451-490C-B78A-F9E8E9FAAFBA}"/>
              </a:ext>
            </a:extLst>
          </p:cNvPr>
          <p:cNvPicPr>
            <a:picLocks noChangeAspect="1"/>
          </p:cNvPicPr>
          <p:nvPr/>
        </p:nvPicPr>
        <p:blipFill>
          <a:blip r:embed="rId8"/>
          <a:stretch>
            <a:fillRect/>
          </a:stretch>
        </p:blipFill>
        <p:spPr>
          <a:xfrm>
            <a:off x="808251" y="3805207"/>
            <a:ext cx="2195661" cy="254234"/>
          </a:xfrm>
          <a:prstGeom prst="rect">
            <a:avLst/>
          </a:prstGeom>
        </p:spPr>
      </p:pic>
      <p:sp>
        <p:nvSpPr>
          <p:cNvPr id="84" name="Google Shape;391;p43">
            <a:extLst>
              <a:ext uri="{FF2B5EF4-FFF2-40B4-BE49-F238E27FC236}">
                <a16:creationId xmlns:a16="http://schemas.microsoft.com/office/drawing/2014/main" id="{E95355CD-B5DE-461D-BFE5-41DEF98B165F}"/>
              </a:ext>
            </a:extLst>
          </p:cNvPr>
          <p:cNvSpPr txBox="1">
            <a:spLocks/>
          </p:cNvSpPr>
          <p:nvPr/>
        </p:nvSpPr>
        <p:spPr>
          <a:xfrm>
            <a:off x="1037966" y="1809263"/>
            <a:ext cx="2503265"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SG" sz="2000"/>
              <a:t>Nike X G-Dragon</a:t>
            </a:r>
          </a:p>
        </p:txBody>
      </p:sp>
      <p:sp>
        <p:nvSpPr>
          <p:cNvPr id="86" name="Google Shape;395;p43">
            <a:extLst>
              <a:ext uri="{FF2B5EF4-FFF2-40B4-BE49-F238E27FC236}">
                <a16:creationId xmlns:a16="http://schemas.microsoft.com/office/drawing/2014/main" id="{1BF5E202-B72D-4A8F-92B2-C6C83B160D7F}"/>
              </a:ext>
            </a:extLst>
          </p:cNvPr>
          <p:cNvSpPr/>
          <p:nvPr/>
        </p:nvSpPr>
        <p:spPr>
          <a:xfrm>
            <a:off x="1445571" y="829901"/>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Picture 14" descr="Logo&#10;&#10;Description automatically generated">
            <a:extLst>
              <a:ext uri="{FF2B5EF4-FFF2-40B4-BE49-F238E27FC236}">
                <a16:creationId xmlns:a16="http://schemas.microsoft.com/office/drawing/2014/main" id="{70D59D62-AF19-48F9-B0F0-6D236D24EFEB}"/>
              </a:ext>
            </a:extLst>
          </p:cNvPr>
          <p:cNvPicPr>
            <a:picLocks noChangeAspect="1"/>
          </p:cNvPicPr>
          <p:nvPr/>
        </p:nvPicPr>
        <p:blipFill>
          <a:blip r:embed="rId9"/>
          <a:stretch>
            <a:fillRect/>
          </a:stretch>
        </p:blipFill>
        <p:spPr>
          <a:xfrm>
            <a:off x="1582199" y="1089939"/>
            <a:ext cx="707400" cy="361611"/>
          </a:xfrm>
          <a:prstGeom prst="rect">
            <a:avLst/>
          </a:prstGeom>
        </p:spPr>
      </p:pic>
      <p:sp>
        <p:nvSpPr>
          <p:cNvPr id="88" name="Google Shape;395;p43">
            <a:extLst>
              <a:ext uri="{FF2B5EF4-FFF2-40B4-BE49-F238E27FC236}">
                <a16:creationId xmlns:a16="http://schemas.microsoft.com/office/drawing/2014/main" id="{F9E7F1B1-61CB-4A8D-B654-63E66E34575D}"/>
              </a:ext>
            </a:extLst>
          </p:cNvPr>
          <p:cNvSpPr/>
          <p:nvPr/>
        </p:nvSpPr>
        <p:spPr>
          <a:xfrm>
            <a:off x="6498898" y="79605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Picture 15" descr="Logo, company name&#10;&#10;Description automatically generated">
            <a:extLst>
              <a:ext uri="{FF2B5EF4-FFF2-40B4-BE49-F238E27FC236}">
                <a16:creationId xmlns:a16="http://schemas.microsoft.com/office/drawing/2014/main" id="{5FF0E6D2-C9DA-4FE1-976A-4391422A2D21}"/>
              </a:ext>
            </a:extLst>
          </p:cNvPr>
          <p:cNvPicPr>
            <a:picLocks noChangeAspect="1"/>
          </p:cNvPicPr>
          <p:nvPr/>
        </p:nvPicPr>
        <p:blipFill>
          <a:blip r:embed="rId10"/>
          <a:stretch>
            <a:fillRect/>
          </a:stretch>
        </p:blipFill>
        <p:spPr>
          <a:xfrm>
            <a:off x="6636057" y="963010"/>
            <a:ext cx="668768" cy="428342"/>
          </a:xfrm>
          <a:prstGeom prst="rect">
            <a:avLst/>
          </a:prstGeom>
        </p:spPr>
      </p:pic>
      <p:sp>
        <p:nvSpPr>
          <p:cNvPr id="90" name="Google Shape;391;p43">
            <a:extLst>
              <a:ext uri="{FF2B5EF4-FFF2-40B4-BE49-F238E27FC236}">
                <a16:creationId xmlns:a16="http://schemas.microsoft.com/office/drawing/2014/main" id="{D8E668CC-4AE7-4698-B42E-9942AB1B48B3}"/>
              </a:ext>
            </a:extLst>
          </p:cNvPr>
          <p:cNvSpPr txBox="1">
            <a:spLocks/>
          </p:cNvSpPr>
          <p:nvPr/>
        </p:nvSpPr>
        <p:spPr>
          <a:xfrm>
            <a:off x="6053192" y="1811696"/>
            <a:ext cx="2503265"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SG" sz="2000"/>
              <a:t>Adidas X Prada</a:t>
            </a:r>
          </a:p>
        </p:txBody>
      </p:sp>
      <p:sp>
        <p:nvSpPr>
          <p:cNvPr id="91" name="Rectangle 90">
            <a:extLst>
              <a:ext uri="{FF2B5EF4-FFF2-40B4-BE49-F238E27FC236}">
                <a16:creationId xmlns:a16="http://schemas.microsoft.com/office/drawing/2014/main" id="{2546807D-D61E-4780-A6C9-6D07B3D93521}"/>
              </a:ext>
            </a:extLst>
          </p:cNvPr>
          <p:cNvSpPr/>
          <p:nvPr/>
        </p:nvSpPr>
        <p:spPr>
          <a:xfrm>
            <a:off x="3573140" y="2105136"/>
            <a:ext cx="1997719" cy="2265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a:solidFill>
                  <a:schemeClr val="tx1"/>
                </a:solidFill>
                <a:latin typeface="DM Sans" panose="020B0604020202020204" charset="0"/>
              </a:rPr>
              <a:t>Both shoes sold out </a:t>
            </a:r>
            <a:endParaRPr lang="en-US" sz="1200" b="1">
              <a:solidFill>
                <a:schemeClr val="tx1"/>
              </a:solidFill>
              <a:effectLst/>
              <a:latin typeface="DM Sans" panose="020B0604020202020204" charset="0"/>
            </a:endParaRPr>
          </a:p>
        </p:txBody>
      </p:sp>
      <p:sp>
        <p:nvSpPr>
          <p:cNvPr id="92" name="Rectangle 91">
            <a:extLst>
              <a:ext uri="{FF2B5EF4-FFF2-40B4-BE49-F238E27FC236}">
                <a16:creationId xmlns:a16="http://schemas.microsoft.com/office/drawing/2014/main" id="{543D4040-14FF-4BF5-8974-80670DAFC819}"/>
              </a:ext>
            </a:extLst>
          </p:cNvPr>
          <p:cNvSpPr/>
          <p:nvPr/>
        </p:nvSpPr>
        <p:spPr>
          <a:xfrm>
            <a:off x="2862709" y="4333914"/>
            <a:ext cx="3295128" cy="2258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a:solidFill>
                  <a:schemeClr val="tx1"/>
                </a:solidFill>
                <a:latin typeface="DM Sans" panose="020B0604020202020204" charset="0"/>
              </a:rPr>
              <a:t>Nike has more YouTube </a:t>
            </a:r>
            <a:r>
              <a:rPr lang="en-US" sz="1200" b="1" i="1" err="1">
                <a:solidFill>
                  <a:schemeClr val="tx1"/>
                </a:solidFill>
                <a:latin typeface="DM Sans" panose="020B0604020202020204" charset="0"/>
              </a:rPr>
              <a:t>Viess</a:t>
            </a:r>
            <a:r>
              <a:rPr lang="en-US" sz="1200" b="1" i="1">
                <a:solidFill>
                  <a:schemeClr val="tx1"/>
                </a:solidFill>
                <a:latin typeface="DM Sans" panose="020B0604020202020204" charset="0"/>
              </a:rPr>
              <a:t> than Adidas</a:t>
            </a:r>
            <a:endParaRPr lang="en-US" sz="1200" b="1">
              <a:solidFill>
                <a:schemeClr val="tx1"/>
              </a:solidFill>
              <a:effectLst/>
              <a:latin typeface="DM Sans" panose="020B0604020202020204" charset="0"/>
            </a:endParaRPr>
          </a:p>
        </p:txBody>
      </p:sp>
      <p:sp>
        <p:nvSpPr>
          <p:cNvPr id="93" name="Rectangle 92">
            <a:extLst>
              <a:ext uri="{FF2B5EF4-FFF2-40B4-BE49-F238E27FC236}">
                <a16:creationId xmlns:a16="http://schemas.microsoft.com/office/drawing/2014/main" id="{75F06278-A84B-4052-8CF5-36F36A03DD80}"/>
              </a:ext>
            </a:extLst>
          </p:cNvPr>
          <p:cNvSpPr/>
          <p:nvPr/>
        </p:nvSpPr>
        <p:spPr>
          <a:xfrm>
            <a:off x="3511414" y="3474263"/>
            <a:ext cx="1997719" cy="2265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a:solidFill>
                  <a:schemeClr val="tx1"/>
                </a:solidFill>
                <a:latin typeface="DM Sans" panose="020B0604020202020204" charset="0"/>
              </a:rPr>
              <a:t>Follow up Collaboration</a:t>
            </a:r>
            <a:endParaRPr lang="en-US" sz="1200" b="1">
              <a:solidFill>
                <a:schemeClr val="tx1"/>
              </a:solidFill>
              <a:effectLst/>
              <a:latin typeface="DM Sans" panose="020B0604020202020204" charset="0"/>
            </a:endParaRPr>
          </a:p>
        </p:txBody>
      </p:sp>
    </p:spTree>
    <p:extLst>
      <p:ext uri="{BB962C8B-B14F-4D97-AF65-F5344CB8AC3E}">
        <p14:creationId xmlns:p14="http://schemas.microsoft.com/office/powerpoint/2010/main" val="25302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500"/>
              <a:t>ENVIRONMENTALLY-FRIENDLY SHOES</a:t>
            </a:r>
            <a:endParaRPr sz="4500"/>
          </a:p>
        </p:txBody>
      </p:sp>
      <p:sp>
        <p:nvSpPr>
          <p:cNvPr id="348" name="Google Shape;348;p39"/>
          <p:cNvSpPr txBox="1">
            <a:spLocks noGrp="1"/>
          </p:cNvSpPr>
          <p:nvPr>
            <p:ph type="subTitle" idx="1"/>
          </p:nvPr>
        </p:nvSpPr>
        <p:spPr>
          <a:xfrm>
            <a:off x="2423100" y="3124175"/>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03</a:t>
            </a:r>
            <a:endParaRPr sz="5000"/>
          </a:p>
        </p:txBody>
      </p:sp>
    </p:spTree>
    <p:extLst>
      <p:ext uri="{BB962C8B-B14F-4D97-AF65-F5344CB8AC3E}">
        <p14:creationId xmlns:p14="http://schemas.microsoft.com/office/powerpoint/2010/main" val="275453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3"/>
          <p:cNvSpPr txBox="1">
            <a:spLocks noGrp="1"/>
          </p:cNvSpPr>
          <p:nvPr>
            <p:ph type="title"/>
          </p:nvPr>
        </p:nvSpPr>
        <p:spPr>
          <a:xfrm>
            <a:off x="1505750" y="3715410"/>
            <a:ext cx="1834243" cy="375183"/>
          </a:xfrm>
          <a:prstGeom prst="rect">
            <a:avLst/>
          </a:prstGeom>
        </p:spPr>
        <p:txBody>
          <a:bodyPr spcFirstLastPara="1" wrap="square" lIns="91425" tIns="91425" rIns="91425" bIns="91425" anchor="b" anchorCtr="0">
            <a:noAutofit/>
          </a:bodyPr>
          <a:lstStyle/>
          <a:p>
            <a:r>
              <a:rPr lang="en-US"/>
              <a:t>Nike Space Hippie</a:t>
            </a:r>
            <a:endParaRPr/>
          </a:p>
        </p:txBody>
      </p:sp>
      <p:sp>
        <p:nvSpPr>
          <p:cNvPr id="393" name="Google Shape;393;p43"/>
          <p:cNvSpPr txBox="1">
            <a:spLocks noGrp="1"/>
          </p:cNvSpPr>
          <p:nvPr>
            <p:ph type="title" idx="2"/>
          </p:nvPr>
        </p:nvSpPr>
        <p:spPr>
          <a:xfrm>
            <a:off x="5336474" y="3575275"/>
            <a:ext cx="2949476" cy="395593"/>
          </a:xfrm>
          <a:prstGeom prst="rect">
            <a:avLst/>
          </a:prstGeom>
        </p:spPr>
        <p:txBody>
          <a:bodyPr spcFirstLastPara="1" wrap="square" lIns="91425" tIns="91425" rIns="91425" bIns="91425" anchor="b" anchorCtr="0">
            <a:noAutofit/>
          </a:bodyPr>
          <a:lstStyle/>
          <a:p>
            <a:r>
              <a:rPr lang="en"/>
              <a:t>Stan Smith, Forever</a:t>
            </a:r>
          </a:p>
        </p:txBody>
      </p:sp>
      <p:sp>
        <p:nvSpPr>
          <p:cNvPr id="395" name="Google Shape;395;p43"/>
          <p:cNvSpPr/>
          <p:nvPr/>
        </p:nvSpPr>
        <p:spPr>
          <a:xfrm>
            <a:off x="8498542" y="1431872"/>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7D927DFD-3A0E-4A9E-B8C6-FB18BA4146E4}"/>
              </a:ext>
            </a:extLst>
          </p:cNvPr>
          <p:cNvSpPr txBox="1"/>
          <p:nvPr/>
        </p:nvSpPr>
        <p:spPr>
          <a:xfrm>
            <a:off x="509731" y="3980431"/>
            <a:ext cx="3826275" cy="769441"/>
          </a:xfrm>
          <a:prstGeom prst="rect">
            <a:avLst/>
          </a:prstGeom>
          <a:noFill/>
        </p:spPr>
        <p:txBody>
          <a:bodyPr wrap="square">
            <a:spAutoFit/>
          </a:bodyPr>
          <a:lstStyle/>
          <a:p>
            <a:pPr algn="ctr"/>
            <a:r>
              <a:rPr lang="en-GB" sz="1100">
                <a:solidFill>
                  <a:schemeClr val="bg1"/>
                </a:solidFill>
                <a:latin typeface="DM Sans" panose="020B0604020202020204" charset="0"/>
              </a:rPr>
              <a:t>Nike had launched a new brand of shoes which are made out of multiple types of recycled materials for their move to zero campaign where the central theme of the shoes was about recycling in space.</a:t>
            </a:r>
          </a:p>
        </p:txBody>
      </p:sp>
      <p:pic>
        <p:nvPicPr>
          <p:cNvPr id="9218" name="Picture 2" descr="Nike Space Hippie - Caroline Ramsey">
            <a:extLst>
              <a:ext uri="{FF2B5EF4-FFF2-40B4-BE49-F238E27FC236}">
                <a16:creationId xmlns:a16="http://schemas.microsoft.com/office/drawing/2014/main" id="{BA93EB8E-C272-40FC-A9B1-CB6284C16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094" y="908192"/>
            <a:ext cx="198755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didas-stan-smith-end-plastic-waste - Green Queen">
            <a:extLst>
              <a:ext uri="{FF2B5EF4-FFF2-40B4-BE49-F238E27FC236}">
                <a16:creationId xmlns:a16="http://schemas.microsoft.com/office/drawing/2014/main" id="{6D4B5972-060C-4B56-91B4-82A21AF2E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926" y="873369"/>
            <a:ext cx="2606573" cy="2606573"/>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349;p39">
            <a:extLst>
              <a:ext uri="{FF2B5EF4-FFF2-40B4-BE49-F238E27FC236}">
                <a16:creationId xmlns:a16="http://schemas.microsoft.com/office/drawing/2014/main" id="{A515D750-34A5-4039-A6DA-A0205046E084}"/>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Environmentally-Friendly Shoes</a:t>
            </a:r>
            <a:endParaRPr lang="en-US" sz="3000">
              <a:solidFill>
                <a:schemeClr val="bg1"/>
              </a:solidFill>
            </a:endParaRPr>
          </a:p>
        </p:txBody>
      </p:sp>
      <p:sp>
        <p:nvSpPr>
          <p:cNvPr id="17" name="TextBox 16">
            <a:extLst>
              <a:ext uri="{FF2B5EF4-FFF2-40B4-BE49-F238E27FC236}">
                <a16:creationId xmlns:a16="http://schemas.microsoft.com/office/drawing/2014/main" id="{BAE8AD66-C7B0-4496-8F56-808ED63A1BB3}"/>
              </a:ext>
            </a:extLst>
          </p:cNvPr>
          <p:cNvSpPr txBox="1"/>
          <p:nvPr/>
        </p:nvSpPr>
        <p:spPr>
          <a:xfrm>
            <a:off x="4898074" y="3980431"/>
            <a:ext cx="3826275" cy="769441"/>
          </a:xfrm>
          <a:prstGeom prst="rect">
            <a:avLst/>
          </a:prstGeom>
          <a:noFill/>
        </p:spPr>
        <p:txBody>
          <a:bodyPr wrap="square">
            <a:spAutoFit/>
          </a:bodyPr>
          <a:lstStyle/>
          <a:p>
            <a:pPr algn="ctr"/>
            <a:r>
              <a:rPr lang="en-GB" sz="1100">
                <a:solidFill>
                  <a:schemeClr val="bg1"/>
                </a:solidFill>
                <a:latin typeface="DM Sans" panose="020B0604020202020204" charset="0"/>
              </a:rPr>
              <a:t>To support Adidas’ “End Plastic Waste” campaign, launched “Stan Smith, Forever” which is an eco-friendly version </a:t>
            </a:r>
            <a:r>
              <a:rPr lang="en-SG" sz="1100" b="0" i="0">
                <a:solidFill>
                  <a:schemeClr val="bg1"/>
                </a:solidFill>
                <a:effectLst/>
                <a:latin typeface="DM Sans" panose="020B0604020202020204" charset="0"/>
              </a:rPr>
              <a:t> of the STAN SMITH SS21 model which has been a classic silhouette.</a:t>
            </a:r>
            <a:endParaRPr lang="en-GB" sz="1100">
              <a:solidFill>
                <a:schemeClr val="bg1"/>
              </a:solidFill>
              <a:latin typeface="DM Sans" panose="020B0604020202020204" charset="0"/>
            </a:endParaRPr>
          </a:p>
        </p:txBody>
      </p:sp>
    </p:spTree>
    <p:extLst>
      <p:ext uri="{BB962C8B-B14F-4D97-AF65-F5344CB8AC3E}">
        <p14:creationId xmlns:p14="http://schemas.microsoft.com/office/powerpoint/2010/main" val="3948782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 name="Google Shape;391;p43">
            <a:extLst>
              <a:ext uri="{FF2B5EF4-FFF2-40B4-BE49-F238E27FC236}">
                <a16:creationId xmlns:a16="http://schemas.microsoft.com/office/drawing/2014/main" id="{5C99C5FC-ACA6-4266-8897-B85328BF511F}"/>
              </a:ext>
            </a:extLst>
          </p:cNvPr>
          <p:cNvSpPr txBox="1">
            <a:spLocks noGrp="1"/>
          </p:cNvSpPr>
          <p:nvPr>
            <p:ph type="title"/>
          </p:nvPr>
        </p:nvSpPr>
        <p:spPr>
          <a:xfrm>
            <a:off x="0" y="281354"/>
            <a:ext cx="9296399" cy="667902"/>
          </a:xfrm>
          <a:prstGeom prst="rect">
            <a:avLst/>
          </a:prstGeom>
        </p:spPr>
        <p:txBody>
          <a:bodyPr spcFirstLastPara="1" wrap="square" lIns="91425" tIns="91425" rIns="91425" bIns="91425" anchor="b" anchorCtr="0">
            <a:noAutofit/>
          </a:bodyPr>
          <a:lstStyle/>
          <a:p>
            <a:pPr algn="ctr"/>
            <a:r>
              <a:rPr lang="en-US" sz="3200">
                <a:solidFill>
                  <a:schemeClr val="bg1"/>
                </a:solidFill>
              </a:rPr>
              <a:t>Promotional Videos</a:t>
            </a:r>
          </a:p>
        </p:txBody>
      </p:sp>
      <p:sp>
        <p:nvSpPr>
          <p:cNvPr id="19" name="Google Shape;391;p43">
            <a:extLst>
              <a:ext uri="{FF2B5EF4-FFF2-40B4-BE49-F238E27FC236}">
                <a16:creationId xmlns:a16="http://schemas.microsoft.com/office/drawing/2014/main" id="{6E081161-63F4-4F11-AEBD-DAE174E1A74D}"/>
              </a:ext>
            </a:extLst>
          </p:cNvPr>
          <p:cNvSpPr txBox="1">
            <a:spLocks/>
          </p:cNvSpPr>
          <p:nvPr/>
        </p:nvSpPr>
        <p:spPr>
          <a:xfrm>
            <a:off x="788312" y="1253977"/>
            <a:ext cx="2949476"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pPr algn="ctr"/>
            <a:r>
              <a:rPr lang="en-US" sz="2000">
                <a:solidFill>
                  <a:srgbClr val="F7855B"/>
                </a:solidFill>
              </a:rPr>
              <a:t>Nike Space Hippie</a:t>
            </a:r>
          </a:p>
        </p:txBody>
      </p:sp>
      <p:sp>
        <p:nvSpPr>
          <p:cNvPr id="20" name="Google Shape;393;p43">
            <a:extLst>
              <a:ext uri="{FF2B5EF4-FFF2-40B4-BE49-F238E27FC236}">
                <a16:creationId xmlns:a16="http://schemas.microsoft.com/office/drawing/2014/main" id="{B2F5CDDB-8062-4099-B482-515DB8D02A3A}"/>
              </a:ext>
            </a:extLst>
          </p:cNvPr>
          <p:cNvSpPr txBox="1">
            <a:spLocks noGrp="1"/>
          </p:cNvSpPr>
          <p:nvPr>
            <p:ph type="title" idx="2"/>
          </p:nvPr>
        </p:nvSpPr>
        <p:spPr>
          <a:xfrm>
            <a:off x="5208906" y="1213728"/>
            <a:ext cx="3570446" cy="395593"/>
          </a:xfrm>
          <a:prstGeom prst="rect">
            <a:avLst/>
          </a:prstGeom>
        </p:spPr>
        <p:txBody>
          <a:bodyPr spcFirstLastPara="1" wrap="square" lIns="91425" tIns="91425" rIns="91425" bIns="91425" anchor="b" anchorCtr="0">
            <a:noAutofit/>
          </a:bodyPr>
          <a:lstStyle/>
          <a:p>
            <a:pPr algn="ctr"/>
            <a:r>
              <a:rPr lang="en"/>
              <a:t>Stan Smith, Forever</a:t>
            </a:r>
          </a:p>
        </p:txBody>
      </p:sp>
      <p:pic>
        <p:nvPicPr>
          <p:cNvPr id="2" name="Online Media 1" title="Space Hippie: These Nike Sneakers are Trash | Nike">
            <a:hlinkClick r:id="" action="ppaction://media"/>
            <a:extLst>
              <a:ext uri="{FF2B5EF4-FFF2-40B4-BE49-F238E27FC236}">
                <a16:creationId xmlns:a16="http://schemas.microsoft.com/office/drawing/2014/main" id="{08992CD4-8909-4C36-B2DB-6641C11AD6D2}"/>
              </a:ext>
            </a:extLst>
          </p:cNvPr>
          <p:cNvPicPr>
            <a:picLocks noRot="1" noChangeAspect="1"/>
          </p:cNvPicPr>
          <p:nvPr>
            <a:videoFile r:link="rId1"/>
          </p:nvPr>
        </p:nvPicPr>
        <p:blipFill>
          <a:blip r:embed="rId5"/>
          <a:stretch>
            <a:fillRect/>
          </a:stretch>
        </p:blipFill>
        <p:spPr>
          <a:xfrm>
            <a:off x="493720" y="1723571"/>
            <a:ext cx="3538660" cy="1999343"/>
          </a:xfrm>
          <a:prstGeom prst="rect">
            <a:avLst/>
          </a:prstGeom>
        </p:spPr>
      </p:pic>
      <p:pic>
        <p:nvPicPr>
          <p:cNvPr id="4" name="Online Media 3" title="adidas Originals | End Plastic Waste | STAN SMITH, FOREVER">
            <a:hlinkClick r:id="" action="ppaction://media"/>
            <a:extLst>
              <a:ext uri="{FF2B5EF4-FFF2-40B4-BE49-F238E27FC236}">
                <a16:creationId xmlns:a16="http://schemas.microsoft.com/office/drawing/2014/main" id="{79CA9963-5F87-4328-AE28-8BB01535BFEB}"/>
              </a:ext>
            </a:extLst>
          </p:cNvPr>
          <p:cNvPicPr>
            <a:picLocks noRot="1" noChangeAspect="1"/>
          </p:cNvPicPr>
          <p:nvPr>
            <a:videoFile r:link="rId2"/>
          </p:nvPr>
        </p:nvPicPr>
        <p:blipFill>
          <a:blip r:embed="rId6"/>
          <a:stretch>
            <a:fillRect/>
          </a:stretch>
        </p:blipFill>
        <p:spPr>
          <a:xfrm>
            <a:off x="5269593" y="1739900"/>
            <a:ext cx="3509759" cy="1983014"/>
          </a:xfrm>
          <a:prstGeom prst="rect">
            <a:avLst/>
          </a:prstGeom>
        </p:spPr>
      </p:pic>
      <p:sp>
        <p:nvSpPr>
          <p:cNvPr id="9" name="TextBox 8">
            <a:extLst>
              <a:ext uri="{FF2B5EF4-FFF2-40B4-BE49-F238E27FC236}">
                <a16:creationId xmlns:a16="http://schemas.microsoft.com/office/drawing/2014/main" id="{85F30C03-92D9-4EC4-93AE-DBC64A6D4C49}"/>
              </a:ext>
            </a:extLst>
          </p:cNvPr>
          <p:cNvSpPr txBox="1"/>
          <p:nvPr/>
        </p:nvSpPr>
        <p:spPr>
          <a:xfrm>
            <a:off x="55628" y="3874715"/>
            <a:ext cx="4148050" cy="769441"/>
          </a:xfrm>
          <a:prstGeom prst="rect">
            <a:avLst/>
          </a:prstGeom>
          <a:noFill/>
        </p:spPr>
        <p:txBody>
          <a:bodyPr wrap="square">
            <a:spAutoFit/>
          </a:bodyPr>
          <a:lstStyle/>
          <a:p>
            <a:pPr algn="ctr"/>
            <a:r>
              <a:rPr lang="en-GB" sz="1100">
                <a:solidFill>
                  <a:schemeClr val="bg1"/>
                </a:solidFill>
                <a:latin typeface="DM Sans" panose="020B0604020202020204" charset="0"/>
              </a:rPr>
              <a:t>This promotional video shows Nike Executives and staff talking about their idea, vision and goals for the Space Hippie and make Nike a more environmentally sustainable company. It also showed the process of creating the eco-friendly shoe. </a:t>
            </a:r>
          </a:p>
        </p:txBody>
      </p:sp>
      <p:sp>
        <p:nvSpPr>
          <p:cNvPr id="10" name="TextBox 9">
            <a:extLst>
              <a:ext uri="{FF2B5EF4-FFF2-40B4-BE49-F238E27FC236}">
                <a16:creationId xmlns:a16="http://schemas.microsoft.com/office/drawing/2014/main" id="{3F5D421F-4C0E-4AC0-B480-FD5B5AD275F2}"/>
              </a:ext>
            </a:extLst>
          </p:cNvPr>
          <p:cNvSpPr txBox="1"/>
          <p:nvPr/>
        </p:nvSpPr>
        <p:spPr>
          <a:xfrm>
            <a:off x="5208905" y="3929772"/>
            <a:ext cx="3793987" cy="600164"/>
          </a:xfrm>
          <a:prstGeom prst="rect">
            <a:avLst/>
          </a:prstGeom>
          <a:noFill/>
        </p:spPr>
        <p:txBody>
          <a:bodyPr wrap="square">
            <a:spAutoFit/>
          </a:bodyPr>
          <a:lstStyle/>
          <a:p>
            <a:pPr algn="ctr"/>
            <a:r>
              <a:rPr lang="en-GB" sz="1100">
                <a:solidFill>
                  <a:schemeClr val="bg1"/>
                </a:solidFill>
                <a:latin typeface="DM Sans" panose="020B0604020202020204" charset="0"/>
              </a:rPr>
              <a:t>This video takes an motivational approach to talk about being green and doing our part to make the world a greener place. It features many celebrities.</a:t>
            </a:r>
          </a:p>
        </p:txBody>
      </p:sp>
    </p:spTree>
    <p:extLst>
      <p:ext uri="{BB962C8B-B14F-4D97-AF65-F5344CB8AC3E}">
        <p14:creationId xmlns:p14="http://schemas.microsoft.com/office/powerpoint/2010/main" val="32786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5" name="Google Shape;395;p43"/>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1;p43">
            <a:extLst>
              <a:ext uri="{FF2B5EF4-FFF2-40B4-BE49-F238E27FC236}">
                <a16:creationId xmlns:a16="http://schemas.microsoft.com/office/drawing/2014/main" id="{D4CC90AB-1EE5-41D6-853E-91B1B9B84D01}"/>
              </a:ext>
            </a:extLst>
          </p:cNvPr>
          <p:cNvSpPr txBox="1">
            <a:spLocks noGrp="1"/>
          </p:cNvSpPr>
          <p:nvPr>
            <p:ph type="title"/>
          </p:nvPr>
        </p:nvSpPr>
        <p:spPr>
          <a:xfrm>
            <a:off x="0" y="76193"/>
            <a:ext cx="9144000" cy="667902"/>
          </a:xfrm>
          <a:prstGeom prst="rect">
            <a:avLst/>
          </a:prstGeom>
        </p:spPr>
        <p:txBody>
          <a:bodyPr spcFirstLastPara="1" wrap="square" lIns="91425" tIns="91425" rIns="91425" bIns="91425" anchor="b" anchorCtr="0">
            <a:noAutofit/>
          </a:bodyPr>
          <a:lstStyle/>
          <a:p>
            <a:r>
              <a:rPr lang="en-US" sz="3200">
                <a:solidFill>
                  <a:schemeClr val="bg1"/>
                </a:solidFill>
              </a:rPr>
              <a:t>Similarities: Eco-Friendly Shoes</a:t>
            </a:r>
          </a:p>
        </p:txBody>
      </p:sp>
      <p:sp>
        <p:nvSpPr>
          <p:cNvPr id="11" name="Rectangle: Rounded Corners 10">
            <a:extLst>
              <a:ext uri="{FF2B5EF4-FFF2-40B4-BE49-F238E27FC236}">
                <a16:creationId xmlns:a16="http://schemas.microsoft.com/office/drawing/2014/main" id="{4B9C25E8-738A-47F7-A56B-F24CB35A0F40}"/>
              </a:ext>
            </a:extLst>
          </p:cNvPr>
          <p:cNvSpPr/>
          <p:nvPr/>
        </p:nvSpPr>
        <p:spPr>
          <a:xfrm>
            <a:off x="3083402" y="4776103"/>
            <a:ext cx="2730504" cy="322325"/>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Maslow Hierarchy of Needs</a:t>
            </a:r>
          </a:p>
          <a:p>
            <a:pPr algn="ctr"/>
            <a:r>
              <a:rPr lang="en-US" sz="1200" b="1">
                <a:solidFill>
                  <a:schemeClr val="tx1"/>
                </a:solidFill>
                <a:latin typeface="DM Sans" panose="020B0604020202020204" charset="0"/>
              </a:rPr>
              <a:t>Self-Actualization</a:t>
            </a:r>
          </a:p>
        </p:txBody>
      </p:sp>
      <p:sp>
        <p:nvSpPr>
          <p:cNvPr id="12" name="Rectangle 11">
            <a:extLst>
              <a:ext uri="{FF2B5EF4-FFF2-40B4-BE49-F238E27FC236}">
                <a16:creationId xmlns:a16="http://schemas.microsoft.com/office/drawing/2014/main" id="{20A39192-7168-420F-8BEE-2CD139C0D1FB}"/>
              </a:ext>
            </a:extLst>
          </p:cNvPr>
          <p:cNvSpPr/>
          <p:nvPr/>
        </p:nvSpPr>
        <p:spPr>
          <a:xfrm>
            <a:off x="2796501" y="847109"/>
            <a:ext cx="3456618" cy="552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Functions of Attitudes</a:t>
            </a:r>
          </a:p>
          <a:p>
            <a:pPr algn="ctr"/>
            <a:r>
              <a:rPr lang="en-US" sz="1500" b="1">
                <a:solidFill>
                  <a:schemeClr val="tx1"/>
                </a:solidFill>
                <a:latin typeface="DM Sans" panose="020B0604020202020204" charset="0"/>
              </a:rPr>
              <a:t>Value Expressive Function</a:t>
            </a:r>
          </a:p>
        </p:txBody>
      </p:sp>
      <p:sp>
        <p:nvSpPr>
          <p:cNvPr id="13" name="Arrow: Down 12">
            <a:extLst>
              <a:ext uri="{FF2B5EF4-FFF2-40B4-BE49-F238E27FC236}">
                <a16:creationId xmlns:a16="http://schemas.microsoft.com/office/drawing/2014/main" id="{1C15D5E1-8CC6-4FCB-849E-25EE42CA8E17}"/>
              </a:ext>
            </a:extLst>
          </p:cNvPr>
          <p:cNvSpPr/>
          <p:nvPr/>
        </p:nvSpPr>
        <p:spPr>
          <a:xfrm>
            <a:off x="4400146" y="153718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Arrow: Down 15">
            <a:extLst>
              <a:ext uri="{FF2B5EF4-FFF2-40B4-BE49-F238E27FC236}">
                <a16:creationId xmlns:a16="http://schemas.microsoft.com/office/drawing/2014/main" id="{111A68DD-B26C-4E5C-AFF3-541ADCFE72E1}"/>
              </a:ext>
            </a:extLst>
          </p:cNvPr>
          <p:cNvSpPr/>
          <p:nvPr/>
        </p:nvSpPr>
        <p:spPr>
          <a:xfrm>
            <a:off x="4397760" y="245906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Arrow: Down 19">
            <a:extLst>
              <a:ext uri="{FF2B5EF4-FFF2-40B4-BE49-F238E27FC236}">
                <a16:creationId xmlns:a16="http://schemas.microsoft.com/office/drawing/2014/main" id="{10BDDD81-C632-416B-97F5-1D50490B7D50}"/>
              </a:ext>
            </a:extLst>
          </p:cNvPr>
          <p:cNvSpPr/>
          <p:nvPr/>
        </p:nvSpPr>
        <p:spPr>
          <a:xfrm>
            <a:off x="4348588" y="334776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Rounded Corners 16">
            <a:extLst>
              <a:ext uri="{FF2B5EF4-FFF2-40B4-BE49-F238E27FC236}">
                <a16:creationId xmlns:a16="http://schemas.microsoft.com/office/drawing/2014/main" id="{3BAE209C-1D34-4C8D-BDF7-B28EF515F4DA}"/>
              </a:ext>
            </a:extLst>
          </p:cNvPr>
          <p:cNvSpPr/>
          <p:nvPr/>
        </p:nvSpPr>
        <p:spPr>
          <a:xfrm>
            <a:off x="2368348" y="3773830"/>
            <a:ext cx="4160612" cy="52737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Self-Congruency Theory</a:t>
            </a:r>
          </a:p>
          <a:p>
            <a:pPr algn="ctr"/>
            <a:r>
              <a:rPr lang="en-US" sz="1200" b="1">
                <a:solidFill>
                  <a:schemeClr val="tx1"/>
                </a:solidFill>
                <a:latin typeface="DM Sans" panose="020B0604020202020204" charset="0"/>
              </a:rPr>
              <a:t>Purchasing an eco-friendly shoes aligns with their self-concept</a:t>
            </a:r>
          </a:p>
        </p:txBody>
      </p:sp>
      <p:sp>
        <p:nvSpPr>
          <p:cNvPr id="18" name="Rectangle: Rounded Corners 17">
            <a:extLst>
              <a:ext uri="{FF2B5EF4-FFF2-40B4-BE49-F238E27FC236}">
                <a16:creationId xmlns:a16="http://schemas.microsoft.com/office/drawing/2014/main" id="{D658069E-2441-4F02-8041-155AA07C6E32}"/>
              </a:ext>
            </a:extLst>
          </p:cNvPr>
          <p:cNvSpPr/>
          <p:nvPr/>
        </p:nvSpPr>
        <p:spPr>
          <a:xfrm>
            <a:off x="1431249" y="2833958"/>
            <a:ext cx="2730504" cy="41016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Self-Concept</a:t>
            </a:r>
          </a:p>
          <a:p>
            <a:pPr algn="ctr"/>
            <a:r>
              <a:rPr lang="en-US" sz="1200" b="1">
                <a:solidFill>
                  <a:schemeClr val="tx1"/>
                </a:solidFill>
                <a:latin typeface="DM Sans" panose="020B0604020202020204" charset="0"/>
              </a:rPr>
              <a:t>Actual Self: Sustainable person</a:t>
            </a:r>
          </a:p>
        </p:txBody>
      </p:sp>
      <p:sp>
        <p:nvSpPr>
          <p:cNvPr id="21" name="Rectangle: Rounded Corners 20">
            <a:extLst>
              <a:ext uri="{FF2B5EF4-FFF2-40B4-BE49-F238E27FC236}">
                <a16:creationId xmlns:a16="http://schemas.microsoft.com/office/drawing/2014/main" id="{DA0EA14F-622D-4047-8B01-91D6E070808B}"/>
              </a:ext>
            </a:extLst>
          </p:cNvPr>
          <p:cNvSpPr/>
          <p:nvPr/>
        </p:nvSpPr>
        <p:spPr>
          <a:xfrm>
            <a:off x="4794360" y="2833958"/>
            <a:ext cx="2730504" cy="41015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Self-Concept</a:t>
            </a:r>
          </a:p>
          <a:p>
            <a:pPr algn="ctr"/>
            <a:r>
              <a:rPr lang="en-US" sz="1200" b="1">
                <a:solidFill>
                  <a:schemeClr val="tx1"/>
                </a:solidFill>
                <a:latin typeface="DM Sans" panose="020B0604020202020204" charset="0"/>
              </a:rPr>
              <a:t>Ideal Self: Sustainable Person</a:t>
            </a:r>
          </a:p>
        </p:txBody>
      </p:sp>
      <p:pic>
        <p:nvPicPr>
          <p:cNvPr id="22" name="Picture 2" descr="Marketing Theories - Maslow&amp;#39;s Hierarchy of Needs">
            <a:extLst>
              <a:ext uri="{FF2B5EF4-FFF2-40B4-BE49-F238E27FC236}">
                <a16:creationId xmlns:a16="http://schemas.microsoft.com/office/drawing/2014/main" id="{8813B215-6B30-45F9-9BA8-B50244F53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87"/>
          <a:stretch/>
        </p:blipFill>
        <p:spPr bwMode="auto">
          <a:xfrm>
            <a:off x="7213600" y="3473457"/>
            <a:ext cx="1930400" cy="167004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0068C60-0BA2-44F8-886B-7FAB95ECC440}"/>
              </a:ext>
            </a:extLst>
          </p:cNvPr>
          <p:cNvSpPr/>
          <p:nvPr/>
        </p:nvSpPr>
        <p:spPr>
          <a:xfrm>
            <a:off x="7213600" y="3722583"/>
            <a:ext cx="1236249" cy="375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TextBox 24">
            <a:extLst>
              <a:ext uri="{FF2B5EF4-FFF2-40B4-BE49-F238E27FC236}">
                <a16:creationId xmlns:a16="http://schemas.microsoft.com/office/drawing/2014/main" id="{51938B9E-984C-4397-AF36-2570D7E346AE}"/>
              </a:ext>
            </a:extLst>
          </p:cNvPr>
          <p:cNvSpPr txBox="1"/>
          <p:nvPr/>
        </p:nvSpPr>
        <p:spPr>
          <a:xfrm>
            <a:off x="4120562" y="2899355"/>
            <a:ext cx="656184" cy="307777"/>
          </a:xfrm>
          <a:prstGeom prst="rect">
            <a:avLst/>
          </a:prstGeom>
          <a:noFill/>
        </p:spPr>
        <p:txBody>
          <a:bodyPr wrap="square">
            <a:spAutoFit/>
          </a:bodyPr>
          <a:lstStyle/>
          <a:p>
            <a:pPr algn="ctr"/>
            <a:r>
              <a:rPr lang="en-US" sz="1400" b="1">
                <a:solidFill>
                  <a:schemeClr val="bg1"/>
                </a:solidFill>
                <a:latin typeface="DM Sans" panose="020B0604020202020204" charset="0"/>
              </a:rPr>
              <a:t>OR</a:t>
            </a:r>
          </a:p>
        </p:txBody>
      </p:sp>
      <p:sp>
        <p:nvSpPr>
          <p:cNvPr id="27" name="Rectangle: Rounded Corners 26">
            <a:extLst>
              <a:ext uri="{FF2B5EF4-FFF2-40B4-BE49-F238E27FC236}">
                <a16:creationId xmlns:a16="http://schemas.microsoft.com/office/drawing/2014/main" id="{0F350845-5AAB-4864-AF8F-7EE313D6CD8B}"/>
              </a:ext>
            </a:extLst>
          </p:cNvPr>
          <p:cNvSpPr/>
          <p:nvPr/>
        </p:nvSpPr>
        <p:spPr>
          <a:xfrm>
            <a:off x="3603745" y="1950909"/>
            <a:ext cx="1792400" cy="381748"/>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Eco-Friendly Shoes</a:t>
            </a:r>
          </a:p>
        </p:txBody>
      </p:sp>
      <p:sp>
        <p:nvSpPr>
          <p:cNvPr id="28" name="Arrow: Down 27">
            <a:extLst>
              <a:ext uri="{FF2B5EF4-FFF2-40B4-BE49-F238E27FC236}">
                <a16:creationId xmlns:a16="http://schemas.microsoft.com/office/drawing/2014/main" id="{C6F839DA-304D-4EF0-A9AE-2E782C7C5421}"/>
              </a:ext>
            </a:extLst>
          </p:cNvPr>
          <p:cNvSpPr/>
          <p:nvPr/>
        </p:nvSpPr>
        <p:spPr>
          <a:xfrm>
            <a:off x="4348588" y="4404944"/>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81226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50458"/>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Physical Characteristic of Message</a:t>
            </a:r>
            <a:endParaRPr lang="en-US" sz="3000">
              <a:solidFill>
                <a:schemeClr val="bg1"/>
              </a:solidFill>
            </a:endParaRPr>
          </a:p>
        </p:txBody>
      </p:sp>
      <p:sp>
        <p:nvSpPr>
          <p:cNvPr id="8" name="Google Shape;395;p43">
            <a:extLst>
              <a:ext uri="{FF2B5EF4-FFF2-40B4-BE49-F238E27FC236}">
                <a16:creationId xmlns:a16="http://schemas.microsoft.com/office/drawing/2014/main" id="{19C9F30F-40AD-4239-9BD8-D47CB5101167}"/>
              </a:ext>
            </a:extLst>
          </p:cNvPr>
          <p:cNvSpPr/>
          <p:nvPr/>
        </p:nvSpPr>
        <p:spPr>
          <a:xfrm>
            <a:off x="915739" y="86852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14" descr="Logo&#10;&#10;Description automatically generated">
            <a:extLst>
              <a:ext uri="{FF2B5EF4-FFF2-40B4-BE49-F238E27FC236}">
                <a16:creationId xmlns:a16="http://schemas.microsoft.com/office/drawing/2014/main" id="{AC132264-A46F-4067-8A0F-AEDD8B105080}"/>
              </a:ext>
            </a:extLst>
          </p:cNvPr>
          <p:cNvPicPr>
            <a:picLocks noChangeAspect="1"/>
          </p:cNvPicPr>
          <p:nvPr/>
        </p:nvPicPr>
        <p:blipFill>
          <a:blip r:embed="rId3"/>
          <a:stretch>
            <a:fillRect/>
          </a:stretch>
        </p:blipFill>
        <p:spPr>
          <a:xfrm>
            <a:off x="1056684" y="1089148"/>
            <a:ext cx="707400" cy="361611"/>
          </a:xfrm>
          <a:prstGeom prst="rect">
            <a:avLst/>
          </a:prstGeom>
        </p:spPr>
      </p:pic>
      <p:sp>
        <p:nvSpPr>
          <p:cNvPr id="10" name="Google Shape;395;p43">
            <a:extLst>
              <a:ext uri="{FF2B5EF4-FFF2-40B4-BE49-F238E27FC236}">
                <a16:creationId xmlns:a16="http://schemas.microsoft.com/office/drawing/2014/main" id="{DEF1B41A-01C1-4E47-8217-00ED1F672E50}"/>
              </a:ext>
            </a:extLst>
          </p:cNvPr>
          <p:cNvSpPr/>
          <p:nvPr/>
        </p:nvSpPr>
        <p:spPr>
          <a:xfrm>
            <a:off x="4357214" y="806011"/>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5" descr="Logo, company name&#10;&#10;Description automatically generated">
            <a:extLst>
              <a:ext uri="{FF2B5EF4-FFF2-40B4-BE49-F238E27FC236}">
                <a16:creationId xmlns:a16="http://schemas.microsoft.com/office/drawing/2014/main" id="{D2BE54B3-C856-40DE-8E74-EC7EAA058D55}"/>
              </a:ext>
            </a:extLst>
          </p:cNvPr>
          <p:cNvPicPr>
            <a:picLocks noChangeAspect="1"/>
          </p:cNvPicPr>
          <p:nvPr/>
        </p:nvPicPr>
        <p:blipFill>
          <a:blip r:embed="rId4"/>
          <a:stretch>
            <a:fillRect/>
          </a:stretch>
        </p:blipFill>
        <p:spPr>
          <a:xfrm>
            <a:off x="4494373" y="866581"/>
            <a:ext cx="668768" cy="428342"/>
          </a:xfrm>
          <a:prstGeom prst="rect">
            <a:avLst/>
          </a:prstGeom>
        </p:spPr>
      </p:pic>
      <p:pic>
        <p:nvPicPr>
          <p:cNvPr id="7" name="Picture 4" descr="Touchwood on Twitter: &amp;quot;THIS IS TRASH! Nike has taken a giant leap forward  with the evolution of the Air Max system. Now it&amp;#39;s even better with the Air  VaporMax 2020 Flyknit, made">
            <a:extLst>
              <a:ext uri="{FF2B5EF4-FFF2-40B4-BE49-F238E27FC236}">
                <a16:creationId xmlns:a16="http://schemas.microsoft.com/office/drawing/2014/main" id="{0C9566B6-C8DB-4FCB-8AE1-29D3971F6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227" y="1342061"/>
            <a:ext cx="2828987" cy="1494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azon.com | adidas Originals Men&amp;#39;s Stan Smith (End Plastic Waste) Sneaker  | Fashion Sneakers">
            <a:extLst>
              <a:ext uri="{FF2B5EF4-FFF2-40B4-BE49-F238E27FC236}">
                <a16:creationId xmlns:a16="http://schemas.microsoft.com/office/drawing/2014/main" id="{186E043E-9862-4750-8194-011FD026C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757" y="1342061"/>
            <a:ext cx="3657600" cy="149923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37B3961-337C-4925-9518-AC784A7B7742}"/>
              </a:ext>
            </a:extLst>
          </p:cNvPr>
          <p:cNvSpPr/>
          <p:nvPr/>
        </p:nvSpPr>
        <p:spPr>
          <a:xfrm>
            <a:off x="100055" y="3091706"/>
            <a:ext cx="1310329"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Intensity</a:t>
            </a:r>
          </a:p>
        </p:txBody>
      </p:sp>
      <p:sp>
        <p:nvSpPr>
          <p:cNvPr id="14" name="Rectangle 13">
            <a:extLst>
              <a:ext uri="{FF2B5EF4-FFF2-40B4-BE49-F238E27FC236}">
                <a16:creationId xmlns:a16="http://schemas.microsoft.com/office/drawing/2014/main" id="{6C73F528-894F-45CD-B2DC-3BE38AA119F4}"/>
              </a:ext>
            </a:extLst>
          </p:cNvPr>
          <p:cNvSpPr/>
          <p:nvPr/>
        </p:nvSpPr>
        <p:spPr>
          <a:xfrm>
            <a:off x="100054" y="4448092"/>
            <a:ext cx="1310329"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err="1">
                <a:solidFill>
                  <a:schemeClr val="accent4"/>
                </a:solidFill>
                <a:latin typeface="DM Sans" panose="020B0604020202020204" charset="0"/>
              </a:rPr>
              <a:t>Colour</a:t>
            </a:r>
            <a:endParaRPr lang="en-US" sz="1800" b="1" i="1">
              <a:solidFill>
                <a:schemeClr val="accent4"/>
              </a:solidFill>
              <a:latin typeface="DM Sans" panose="020B0604020202020204" charset="0"/>
            </a:endParaRPr>
          </a:p>
        </p:txBody>
      </p:sp>
      <p:sp>
        <p:nvSpPr>
          <p:cNvPr id="15" name="Rectangle 14">
            <a:extLst>
              <a:ext uri="{FF2B5EF4-FFF2-40B4-BE49-F238E27FC236}">
                <a16:creationId xmlns:a16="http://schemas.microsoft.com/office/drawing/2014/main" id="{8CAB3DB7-ECD7-4C7B-8C26-6FA22CF7C9D5}"/>
              </a:ext>
            </a:extLst>
          </p:cNvPr>
          <p:cNvSpPr/>
          <p:nvPr/>
        </p:nvSpPr>
        <p:spPr>
          <a:xfrm>
            <a:off x="108964" y="3769899"/>
            <a:ext cx="1310329"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Font</a:t>
            </a:r>
          </a:p>
        </p:txBody>
      </p:sp>
      <p:sp>
        <p:nvSpPr>
          <p:cNvPr id="16" name="Rectangle: Rounded Corners 15">
            <a:extLst>
              <a:ext uri="{FF2B5EF4-FFF2-40B4-BE49-F238E27FC236}">
                <a16:creationId xmlns:a16="http://schemas.microsoft.com/office/drawing/2014/main" id="{EAB5BD2F-1F15-42A3-9BB4-CF00E6108473}"/>
              </a:ext>
            </a:extLst>
          </p:cNvPr>
          <p:cNvSpPr/>
          <p:nvPr/>
        </p:nvSpPr>
        <p:spPr>
          <a:xfrm>
            <a:off x="1546903" y="3089524"/>
            <a:ext cx="6939454" cy="118544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“THIS IS TRASH” / “STAN SMITH, FOREVER”</a:t>
            </a:r>
          </a:p>
          <a:p>
            <a:pPr marL="228600" indent="-228600" algn="ctr">
              <a:buAutoNum type="arabicPeriod"/>
            </a:pPr>
            <a:r>
              <a:rPr lang="en-US" sz="1200">
                <a:solidFill>
                  <a:schemeClr val="tx1"/>
                </a:solidFill>
                <a:latin typeface="DM Sans" panose="020B0604020202020204" charset="0"/>
              </a:rPr>
              <a:t>Capitalized letters</a:t>
            </a:r>
          </a:p>
          <a:p>
            <a:pPr marL="228600" indent="-228600" algn="ctr">
              <a:buAutoNum type="arabicPeriod"/>
            </a:pPr>
            <a:r>
              <a:rPr lang="en-US" sz="1200">
                <a:solidFill>
                  <a:schemeClr val="tx1"/>
                </a:solidFill>
                <a:latin typeface="DM Sans" panose="020B0604020202020204" charset="0"/>
              </a:rPr>
              <a:t>Large font size</a:t>
            </a:r>
          </a:p>
          <a:p>
            <a:pPr marL="228600" indent="-228600" algn="ctr">
              <a:buAutoNum type="arabicPeriod"/>
            </a:pPr>
            <a:r>
              <a:rPr lang="en-US" sz="1200">
                <a:solidFill>
                  <a:schemeClr val="tx1"/>
                </a:solidFill>
                <a:latin typeface="DM Sans" panose="020B0604020202020204" charset="0"/>
              </a:rPr>
              <a:t>Bolded</a:t>
            </a:r>
          </a:p>
          <a:p>
            <a:pPr algn="ctr"/>
            <a:r>
              <a:rPr lang="en-US" sz="1200" b="1">
                <a:solidFill>
                  <a:schemeClr val="tx1"/>
                </a:solidFill>
                <a:latin typeface="DM Sans" panose="020B0604020202020204" charset="0"/>
              </a:rPr>
              <a:t>Easy to read and captures attention of consumers immediately</a:t>
            </a:r>
          </a:p>
        </p:txBody>
      </p:sp>
      <p:sp>
        <p:nvSpPr>
          <p:cNvPr id="18" name="Rectangle: Rounded Corners 17">
            <a:extLst>
              <a:ext uri="{FF2B5EF4-FFF2-40B4-BE49-F238E27FC236}">
                <a16:creationId xmlns:a16="http://schemas.microsoft.com/office/drawing/2014/main" id="{9C130790-2794-4489-BB19-5189DA85E68C}"/>
              </a:ext>
            </a:extLst>
          </p:cNvPr>
          <p:cNvSpPr/>
          <p:nvPr/>
        </p:nvSpPr>
        <p:spPr>
          <a:xfrm>
            <a:off x="1529582" y="4417093"/>
            <a:ext cx="2810311" cy="55502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Black- easy to read but boring</a:t>
            </a:r>
          </a:p>
        </p:txBody>
      </p:sp>
      <p:sp>
        <p:nvSpPr>
          <p:cNvPr id="19" name="Rectangle: Rounded Corners 18">
            <a:extLst>
              <a:ext uri="{FF2B5EF4-FFF2-40B4-BE49-F238E27FC236}">
                <a16:creationId xmlns:a16="http://schemas.microsoft.com/office/drawing/2014/main" id="{D268AE5C-A356-4AF8-83EE-290D9DC0A7B8}"/>
              </a:ext>
            </a:extLst>
          </p:cNvPr>
          <p:cNvSpPr/>
          <p:nvPr/>
        </p:nvSpPr>
        <p:spPr>
          <a:xfrm>
            <a:off x="4864133" y="4417093"/>
            <a:ext cx="3622224" cy="55502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Green – Relate to shoe’s </a:t>
            </a:r>
            <a:r>
              <a:rPr lang="en-US" sz="1200" b="1" err="1">
                <a:solidFill>
                  <a:schemeClr val="tx1"/>
                </a:solidFill>
                <a:latin typeface="DM Sans" panose="020B0604020202020204" charset="0"/>
              </a:rPr>
              <a:t>colour</a:t>
            </a:r>
            <a:r>
              <a:rPr lang="en-US" sz="1200" b="1">
                <a:solidFill>
                  <a:schemeClr val="tx1"/>
                </a:solidFill>
                <a:latin typeface="DM Sans" panose="020B0604020202020204" charset="0"/>
              </a:rPr>
              <a:t> &amp; represents the </a:t>
            </a:r>
            <a:r>
              <a:rPr lang="en-US" sz="1200" b="1" err="1">
                <a:solidFill>
                  <a:schemeClr val="tx1"/>
                </a:solidFill>
                <a:latin typeface="DM Sans" panose="020B0604020202020204" charset="0"/>
              </a:rPr>
              <a:t>colour</a:t>
            </a:r>
            <a:r>
              <a:rPr lang="en-US" sz="1200" b="1">
                <a:solidFill>
                  <a:schemeClr val="tx1"/>
                </a:solidFill>
                <a:latin typeface="DM Sans" panose="020B0604020202020204" charset="0"/>
              </a:rPr>
              <a:t> of the environment which is perceived as green</a:t>
            </a:r>
          </a:p>
        </p:txBody>
      </p:sp>
    </p:spTree>
    <p:extLst>
      <p:ext uri="{BB962C8B-B14F-4D97-AF65-F5344CB8AC3E}">
        <p14:creationId xmlns:p14="http://schemas.microsoft.com/office/powerpoint/2010/main" val="3851140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Environmental Characteristic of Message</a:t>
            </a:r>
            <a:endParaRPr lang="en-US" sz="3000">
              <a:solidFill>
                <a:schemeClr val="bg1"/>
              </a:solidFill>
            </a:endParaRPr>
          </a:p>
        </p:txBody>
      </p:sp>
      <p:sp>
        <p:nvSpPr>
          <p:cNvPr id="8" name="Google Shape;395;p43">
            <a:extLst>
              <a:ext uri="{FF2B5EF4-FFF2-40B4-BE49-F238E27FC236}">
                <a16:creationId xmlns:a16="http://schemas.microsoft.com/office/drawing/2014/main" id="{19C9F30F-40AD-4239-9BD8-D47CB5101167}"/>
              </a:ext>
            </a:extLst>
          </p:cNvPr>
          <p:cNvSpPr/>
          <p:nvPr/>
        </p:nvSpPr>
        <p:spPr>
          <a:xfrm>
            <a:off x="915739" y="86852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14" descr="Logo&#10;&#10;Description automatically generated">
            <a:extLst>
              <a:ext uri="{FF2B5EF4-FFF2-40B4-BE49-F238E27FC236}">
                <a16:creationId xmlns:a16="http://schemas.microsoft.com/office/drawing/2014/main" id="{AC132264-A46F-4067-8A0F-AEDD8B105080}"/>
              </a:ext>
            </a:extLst>
          </p:cNvPr>
          <p:cNvPicPr>
            <a:picLocks noChangeAspect="1"/>
          </p:cNvPicPr>
          <p:nvPr/>
        </p:nvPicPr>
        <p:blipFill>
          <a:blip r:embed="rId3"/>
          <a:stretch>
            <a:fillRect/>
          </a:stretch>
        </p:blipFill>
        <p:spPr>
          <a:xfrm>
            <a:off x="1056684" y="1089148"/>
            <a:ext cx="707400" cy="361611"/>
          </a:xfrm>
          <a:prstGeom prst="rect">
            <a:avLst/>
          </a:prstGeom>
        </p:spPr>
      </p:pic>
      <p:sp>
        <p:nvSpPr>
          <p:cNvPr id="10" name="Google Shape;395;p43">
            <a:extLst>
              <a:ext uri="{FF2B5EF4-FFF2-40B4-BE49-F238E27FC236}">
                <a16:creationId xmlns:a16="http://schemas.microsoft.com/office/drawing/2014/main" id="{DEF1B41A-01C1-4E47-8217-00ED1F672E50}"/>
              </a:ext>
            </a:extLst>
          </p:cNvPr>
          <p:cNvSpPr/>
          <p:nvPr/>
        </p:nvSpPr>
        <p:spPr>
          <a:xfrm>
            <a:off x="4357214" y="806011"/>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5" descr="Logo, company name&#10;&#10;Description automatically generated">
            <a:extLst>
              <a:ext uri="{FF2B5EF4-FFF2-40B4-BE49-F238E27FC236}">
                <a16:creationId xmlns:a16="http://schemas.microsoft.com/office/drawing/2014/main" id="{D2BE54B3-C856-40DE-8E74-EC7EAA058D55}"/>
              </a:ext>
            </a:extLst>
          </p:cNvPr>
          <p:cNvPicPr>
            <a:picLocks noChangeAspect="1"/>
          </p:cNvPicPr>
          <p:nvPr/>
        </p:nvPicPr>
        <p:blipFill>
          <a:blip r:embed="rId4"/>
          <a:stretch>
            <a:fillRect/>
          </a:stretch>
        </p:blipFill>
        <p:spPr>
          <a:xfrm>
            <a:off x="4494373" y="866581"/>
            <a:ext cx="668768" cy="428342"/>
          </a:xfrm>
          <a:prstGeom prst="rect">
            <a:avLst/>
          </a:prstGeom>
        </p:spPr>
      </p:pic>
      <p:pic>
        <p:nvPicPr>
          <p:cNvPr id="7" name="Picture 4" descr="Touchwood on Twitter: &amp;quot;THIS IS TRASH! Nike has taken a giant leap forward  with the evolution of the Air Max system. Now it&amp;#39;s even better with the Air  VaporMax 2020 Flyknit, made">
            <a:extLst>
              <a:ext uri="{FF2B5EF4-FFF2-40B4-BE49-F238E27FC236}">
                <a16:creationId xmlns:a16="http://schemas.microsoft.com/office/drawing/2014/main" id="{0C9566B6-C8DB-4FCB-8AE1-29D3971F6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8227" y="1342061"/>
            <a:ext cx="2828987" cy="1494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azon.com | adidas Originals Men&amp;#39;s Stan Smith (End Plastic Waste) Sneaker  | Fashion Sneakers">
            <a:extLst>
              <a:ext uri="{FF2B5EF4-FFF2-40B4-BE49-F238E27FC236}">
                <a16:creationId xmlns:a16="http://schemas.microsoft.com/office/drawing/2014/main" id="{186E043E-9862-4750-8194-011FD026C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757" y="1342061"/>
            <a:ext cx="3657600" cy="149923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A5017F7-12ED-49E9-A818-6646D6A4A68A}"/>
              </a:ext>
            </a:extLst>
          </p:cNvPr>
          <p:cNvSpPr/>
          <p:nvPr/>
        </p:nvSpPr>
        <p:spPr>
          <a:xfrm>
            <a:off x="3020786" y="3067257"/>
            <a:ext cx="3092400" cy="3771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Information Intensity</a:t>
            </a:r>
          </a:p>
        </p:txBody>
      </p:sp>
      <p:sp>
        <p:nvSpPr>
          <p:cNvPr id="20" name="Arrow: Down 19">
            <a:extLst>
              <a:ext uri="{FF2B5EF4-FFF2-40B4-BE49-F238E27FC236}">
                <a16:creationId xmlns:a16="http://schemas.microsoft.com/office/drawing/2014/main" id="{B1DB8D3B-CD63-4109-8F8D-141441B4C41A}"/>
              </a:ext>
            </a:extLst>
          </p:cNvPr>
          <p:cNvSpPr/>
          <p:nvPr/>
        </p:nvSpPr>
        <p:spPr>
          <a:xfrm>
            <a:off x="4494373" y="3552040"/>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1ACEDCC7-BD67-4D2E-83CB-59F5774F50D2}"/>
              </a:ext>
            </a:extLst>
          </p:cNvPr>
          <p:cNvSpPr/>
          <p:nvPr/>
        </p:nvSpPr>
        <p:spPr>
          <a:xfrm>
            <a:off x="3020786" y="3941820"/>
            <a:ext cx="3092400" cy="28682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Short and simple messages</a:t>
            </a:r>
          </a:p>
        </p:txBody>
      </p:sp>
      <p:sp>
        <p:nvSpPr>
          <p:cNvPr id="22" name="Arrow: Down 21">
            <a:extLst>
              <a:ext uri="{FF2B5EF4-FFF2-40B4-BE49-F238E27FC236}">
                <a16:creationId xmlns:a16="http://schemas.microsoft.com/office/drawing/2014/main" id="{264F54DF-7015-4A17-B5F7-7D9E15C38170}"/>
              </a:ext>
            </a:extLst>
          </p:cNvPr>
          <p:cNvSpPr/>
          <p:nvPr/>
        </p:nvSpPr>
        <p:spPr>
          <a:xfrm>
            <a:off x="4464823" y="433278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Rounded Corners 23">
            <a:extLst>
              <a:ext uri="{FF2B5EF4-FFF2-40B4-BE49-F238E27FC236}">
                <a16:creationId xmlns:a16="http://schemas.microsoft.com/office/drawing/2014/main" id="{19E4F292-2E7F-436B-9C29-5CB9A8D4B71B}"/>
              </a:ext>
            </a:extLst>
          </p:cNvPr>
          <p:cNvSpPr/>
          <p:nvPr/>
        </p:nvSpPr>
        <p:spPr>
          <a:xfrm>
            <a:off x="3020786" y="4765619"/>
            <a:ext cx="3092400" cy="28682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Increases attention &amp; comprehension</a:t>
            </a:r>
          </a:p>
        </p:txBody>
      </p:sp>
      <p:sp>
        <p:nvSpPr>
          <p:cNvPr id="25" name="Arrow: Down 24">
            <a:extLst>
              <a:ext uri="{FF2B5EF4-FFF2-40B4-BE49-F238E27FC236}">
                <a16:creationId xmlns:a16="http://schemas.microsoft.com/office/drawing/2014/main" id="{15BDF049-DC04-4EC8-ACB8-DB6F7348E60E}"/>
              </a:ext>
            </a:extLst>
          </p:cNvPr>
          <p:cNvSpPr/>
          <p:nvPr/>
        </p:nvSpPr>
        <p:spPr>
          <a:xfrm rot="16200000">
            <a:off x="6320946" y="4745575"/>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Rectangle: Rounded Corners 26">
            <a:extLst>
              <a:ext uri="{FF2B5EF4-FFF2-40B4-BE49-F238E27FC236}">
                <a16:creationId xmlns:a16="http://schemas.microsoft.com/office/drawing/2014/main" id="{F4DB51B8-199B-4447-98D4-3C840BDDB93E}"/>
              </a:ext>
            </a:extLst>
          </p:cNvPr>
          <p:cNvSpPr/>
          <p:nvPr/>
        </p:nvSpPr>
        <p:spPr>
          <a:xfrm>
            <a:off x="6733031" y="4763324"/>
            <a:ext cx="2360650" cy="28682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Easier to understand &amp; react</a:t>
            </a:r>
          </a:p>
        </p:txBody>
      </p:sp>
    </p:spTree>
    <p:extLst>
      <p:ext uri="{BB962C8B-B14F-4D97-AF65-F5344CB8AC3E}">
        <p14:creationId xmlns:p14="http://schemas.microsoft.com/office/powerpoint/2010/main" val="260976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3" name="Google Shape;395;p43">
            <a:extLst>
              <a:ext uri="{FF2B5EF4-FFF2-40B4-BE49-F238E27FC236}">
                <a16:creationId xmlns:a16="http://schemas.microsoft.com/office/drawing/2014/main" id="{B956BDD9-FC70-4BB2-8C89-DB8675578A97}"/>
              </a:ext>
            </a:extLst>
          </p:cNvPr>
          <p:cNvSpPr/>
          <p:nvPr/>
        </p:nvSpPr>
        <p:spPr>
          <a:xfrm>
            <a:off x="222625" y="780815"/>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 name="Picture 14" descr="Logo&#10;&#10;Description automatically generated">
            <a:extLst>
              <a:ext uri="{FF2B5EF4-FFF2-40B4-BE49-F238E27FC236}">
                <a16:creationId xmlns:a16="http://schemas.microsoft.com/office/drawing/2014/main" id="{DE4BBBC6-4269-4C6E-AC1D-48F4AA6B2C53}"/>
              </a:ext>
            </a:extLst>
          </p:cNvPr>
          <p:cNvPicPr>
            <a:picLocks noChangeAspect="1"/>
          </p:cNvPicPr>
          <p:nvPr/>
        </p:nvPicPr>
        <p:blipFill>
          <a:blip r:embed="rId3"/>
          <a:stretch>
            <a:fillRect/>
          </a:stretch>
        </p:blipFill>
        <p:spPr>
          <a:xfrm>
            <a:off x="359253" y="1040853"/>
            <a:ext cx="707400" cy="361611"/>
          </a:xfrm>
          <a:prstGeom prst="rect">
            <a:avLst/>
          </a:prstGeom>
        </p:spPr>
      </p:pic>
      <p:sp>
        <p:nvSpPr>
          <p:cNvPr id="45" name="Google Shape;395;p43">
            <a:extLst>
              <a:ext uri="{FF2B5EF4-FFF2-40B4-BE49-F238E27FC236}">
                <a16:creationId xmlns:a16="http://schemas.microsoft.com/office/drawing/2014/main" id="{53FE9D9E-08E4-40DE-BC0A-E0FEF4B816FF}"/>
              </a:ext>
            </a:extLst>
          </p:cNvPr>
          <p:cNvSpPr/>
          <p:nvPr/>
        </p:nvSpPr>
        <p:spPr>
          <a:xfrm>
            <a:off x="5168168" y="83413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Picture 15" descr="Logo, company name&#10;&#10;Description automatically generated">
            <a:extLst>
              <a:ext uri="{FF2B5EF4-FFF2-40B4-BE49-F238E27FC236}">
                <a16:creationId xmlns:a16="http://schemas.microsoft.com/office/drawing/2014/main" id="{A0061126-4B1C-4017-AB57-DA415521505C}"/>
              </a:ext>
            </a:extLst>
          </p:cNvPr>
          <p:cNvPicPr>
            <a:picLocks noChangeAspect="1"/>
          </p:cNvPicPr>
          <p:nvPr/>
        </p:nvPicPr>
        <p:blipFill>
          <a:blip r:embed="rId4"/>
          <a:stretch>
            <a:fillRect/>
          </a:stretch>
        </p:blipFill>
        <p:spPr>
          <a:xfrm>
            <a:off x="5305328" y="958287"/>
            <a:ext cx="668768" cy="428342"/>
          </a:xfrm>
          <a:prstGeom prst="rect">
            <a:avLst/>
          </a:prstGeom>
        </p:spPr>
      </p:pic>
      <p:sp>
        <p:nvSpPr>
          <p:cNvPr id="14" name="Google Shape;391;p43">
            <a:extLst>
              <a:ext uri="{FF2B5EF4-FFF2-40B4-BE49-F238E27FC236}">
                <a16:creationId xmlns:a16="http://schemas.microsoft.com/office/drawing/2014/main" id="{D4CC90AB-1EE5-41D6-853E-91B1B9B84D01}"/>
              </a:ext>
            </a:extLst>
          </p:cNvPr>
          <p:cNvSpPr txBox="1">
            <a:spLocks noGrp="1"/>
          </p:cNvSpPr>
          <p:nvPr>
            <p:ph type="title"/>
          </p:nvPr>
        </p:nvSpPr>
        <p:spPr>
          <a:xfrm>
            <a:off x="0" y="76193"/>
            <a:ext cx="9144000" cy="667902"/>
          </a:xfrm>
          <a:prstGeom prst="rect">
            <a:avLst/>
          </a:prstGeom>
        </p:spPr>
        <p:txBody>
          <a:bodyPr spcFirstLastPara="1" wrap="square" lIns="91425" tIns="91425" rIns="91425" bIns="91425" anchor="b" anchorCtr="0">
            <a:noAutofit/>
          </a:bodyPr>
          <a:lstStyle/>
          <a:p>
            <a:r>
              <a:rPr lang="en-US" sz="3000">
                <a:solidFill>
                  <a:schemeClr val="bg1"/>
                </a:solidFill>
              </a:rPr>
              <a:t>Differences: Message source, message, persuasion</a:t>
            </a:r>
          </a:p>
        </p:txBody>
      </p:sp>
      <p:sp>
        <p:nvSpPr>
          <p:cNvPr id="23" name="Rectangle 22">
            <a:extLst>
              <a:ext uri="{FF2B5EF4-FFF2-40B4-BE49-F238E27FC236}">
                <a16:creationId xmlns:a16="http://schemas.microsoft.com/office/drawing/2014/main" id="{672940E8-18E2-4616-ABD5-DE7EFF7EAD61}"/>
              </a:ext>
            </a:extLst>
          </p:cNvPr>
          <p:cNvSpPr/>
          <p:nvPr/>
        </p:nvSpPr>
        <p:spPr>
          <a:xfrm>
            <a:off x="554769" y="1352712"/>
            <a:ext cx="3281855"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Source Characteristics</a:t>
            </a:r>
          </a:p>
          <a:p>
            <a:pPr algn="ctr"/>
            <a:r>
              <a:rPr lang="en-US" sz="1500" b="1">
                <a:solidFill>
                  <a:schemeClr val="tx1"/>
                </a:solidFill>
                <a:latin typeface="DM Sans" panose="020B0604020202020204" charset="0"/>
              </a:rPr>
              <a:t>Credibility</a:t>
            </a:r>
          </a:p>
        </p:txBody>
      </p:sp>
      <p:sp>
        <p:nvSpPr>
          <p:cNvPr id="26" name="Arrow: Down 25">
            <a:extLst>
              <a:ext uri="{FF2B5EF4-FFF2-40B4-BE49-F238E27FC236}">
                <a16:creationId xmlns:a16="http://schemas.microsoft.com/office/drawing/2014/main" id="{7E3DB2E5-C438-4A0B-9765-431719DCC11E}"/>
              </a:ext>
            </a:extLst>
          </p:cNvPr>
          <p:cNvSpPr/>
          <p:nvPr/>
        </p:nvSpPr>
        <p:spPr>
          <a:xfrm>
            <a:off x="2093535" y="1930245"/>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Rectangle: Rounded Corners 29">
            <a:extLst>
              <a:ext uri="{FF2B5EF4-FFF2-40B4-BE49-F238E27FC236}">
                <a16:creationId xmlns:a16="http://schemas.microsoft.com/office/drawing/2014/main" id="{1699F799-840D-4926-BF27-0A18B9A19C46}"/>
              </a:ext>
            </a:extLst>
          </p:cNvPr>
          <p:cNvSpPr/>
          <p:nvPr/>
        </p:nvSpPr>
        <p:spPr>
          <a:xfrm>
            <a:off x="554769" y="3843697"/>
            <a:ext cx="3281855" cy="39741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Message Source Factors</a:t>
            </a:r>
          </a:p>
          <a:p>
            <a:pPr algn="ctr"/>
            <a:r>
              <a:rPr lang="en-US" sz="1200" b="1">
                <a:solidFill>
                  <a:schemeClr val="tx1"/>
                </a:solidFill>
                <a:latin typeface="DM Sans" panose="020B0604020202020204" charset="0"/>
              </a:rPr>
              <a:t>Expertise</a:t>
            </a:r>
          </a:p>
        </p:txBody>
      </p:sp>
      <p:sp>
        <p:nvSpPr>
          <p:cNvPr id="31" name="Rectangle: Rounded Corners 30">
            <a:extLst>
              <a:ext uri="{FF2B5EF4-FFF2-40B4-BE49-F238E27FC236}">
                <a16:creationId xmlns:a16="http://schemas.microsoft.com/office/drawing/2014/main" id="{087139A5-314E-4727-BB93-97E34EBFBE45}"/>
              </a:ext>
            </a:extLst>
          </p:cNvPr>
          <p:cNvSpPr/>
          <p:nvPr/>
        </p:nvSpPr>
        <p:spPr>
          <a:xfrm>
            <a:off x="554773" y="2328900"/>
            <a:ext cx="3281855" cy="92080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rial"/>
                <a:ea typeface="Roboto"/>
                <a:cs typeface="Arial"/>
              </a:rPr>
              <a:t>Video featured executives and staffs and documented the process of coming up with the idea to the production of the final product </a:t>
            </a:r>
          </a:p>
        </p:txBody>
      </p:sp>
      <p:sp>
        <p:nvSpPr>
          <p:cNvPr id="32" name="Arrow: Down 31">
            <a:extLst>
              <a:ext uri="{FF2B5EF4-FFF2-40B4-BE49-F238E27FC236}">
                <a16:creationId xmlns:a16="http://schemas.microsoft.com/office/drawing/2014/main" id="{320DF0C6-D77E-4214-9376-76B601327093}"/>
              </a:ext>
            </a:extLst>
          </p:cNvPr>
          <p:cNvSpPr/>
          <p:nvPr/>
        </p:nvSpPr>
        <p:spPr>
          <a:xfrm>
            <a:off x="2093535" y="335163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Rectangle: Rounded Corners 32">
            <a:extLst>
              <a:ext uri="{FF2B5EF4-FFF2-40B4-BE49-F238E27FC236}">
                <a16:creationId xmlns:a16="http://schemas.microsoft.com/office/drawing/2014/main" id="{A4EC1BCE-C41B-4F8C-B0E7-0D3B3ED6B171}"/>
              </a:ext>
            </a:extLst>
          </p:cNvPr>
          <p:cNvSpPr/>
          <p:nvPr/>
        </p:nvSpPr>
        <p:spPr>
          <a:xfrm>
            <a:off x="494106" y="4682817"/>
            <a:ext cx="3342517" cy="35171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Persuasion</a:t>
            </a:r>
          </a:p>
          <a:p>
            <a:pPr algn="ctr"/>
            <a:r>
              <a:rPr lang="en-US" sz="1200" b="1">
                <a:solidFill>
                  <a:schemeClr val="tx1"/>
                </a:solidFill>
                <a:latin typeface="DM Sans" panose="020B0604020202020204" charset="0"/>
              </a:rPr>
              <a:t>Authority</a:t>
            </a:r>
          </a:p>
        </p:txBody>
      </p:sp>
      <p:sp>
        <p:nvSpPr>
          <p:cNvPr id="34" name="Arrow: Down 33">
            <a:extLst>
              <a:ext uri="{FF2B5EF4-FFF2-40B4-BE49-F238E27FC236}">
                <a16:creationId xmlns:a16="http://schemas.microsoft.com/office/drawing/2014/main" id="{9F07E2AA-254F-4BEF-B540-7097435F3850}"/>
              </a:ext>
            </a:extLst>
          </p:cNvPr>
          <p:cNvSpPr/>
          <p:nvPr/>
        </p:nvSpPr>
        <p:spPr>
          <a:xfrm>
            <a:off x="2093532" y="429619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Rectangle 34">
            <a:extLst>
              <a:ext uri="{FF2B5EF4-FFF2-40B4-BE49-F238E27FC236}">
                <a16:creationId xmlns:a16="http://schemas.microsoft.com/office/drawing/2014/main" id="{580FD34B-0086-4934-B75B-D8C32F78F90A}"/>
              </a:ext>
            </a:extLst>
          </p:cNvPr>
          <p:cNvSpPr/>
          <p:nvPr/>
        </p:nvSpPr>
        <p:spPr>
          <a:xfrm>
            <a:off x="5502893" y="1352712"/>
            <a:ext cx="3281854"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Source Characteristics</a:t>
            </a:r>
          </a:p>
          <a:p>
            <a:pPr algn="ctr"/>
            <a:r>
              <a:rPr lang="en-US" sz="1500" b="1">
                <a:solidFill>
                  <a:schemeClr val="tx1"/>
                </a:solidFill>
                <a:latin typeface="DM Sans" panose="020B0604020202020204" charset="0"/>
              </a:rPr>
              <a:t>Attractiveness</a:t>
            </a:r>
          </a:p>
        </p:txBody>
      </p:sp>
      <p:sp>
        <p:nvSpPr>
          <p:cNvPr id="36" name="Arrow: Down 35">
            <a:extLst>
              <a:ext uri="{FF2B5EF4-FFF2-40B4-BE49-F238E27FC236}">
                <a16:creationId xmlns:a16="http://schemas.microsoft.com/office/drawing/2014/main" id="{FD650123-0B3B-431E-9D18-8EEBCDCDA18E}"/>
              </a:ext>
            </a:extLst>
          </p:cNvPr>
          <p:cNvSpPr/>
          <p:nvPr/>
        </p:nvSpPr>
        <p:spPr>
          <a:xfrm>
            <a:off x="7041657" y="192988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Rectangle: Rounded Corners 36">
            <a:extLst>
              <a:ext uri="{FF2B5EF4-FFF2-40B4-BE49-F238E27FC236}">
                <a16:creationId xmlns:a16="http://schemas.microsoft.com/office/drawing/2014/main" id="{3C9A6CFE-9099-4384-8D6F-7030122E016C}"/>
              </a:ext>
            </a:extLst>
          </p:cNvPr>
          <p:cNvSpPr/>
          <p:nvPr/>
        </p:nvSpPr>
        <p:spPr>
          <a:xfrm>
            <a:off x="5646964" y="3705234"/>
            <a:ext cx="3137782" cy="39741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Message Source Factors</a:t>
            </a:r>
          </a:p>
          <a:p>
            <a:pPr algn="ctr"/>
            <a:r>
              <a:rPr lang="en-US" sz="1200" b="1">
                <a:solidFill>
                  <a:schemeClr val="tx1"/>
                </a:solidFill>
                <a:latin typeface="DM Sans" panose="020B0604020202020204" charset="0"/>
              </a:rPr>
              <a:t>Attractiveness &amp; Likeability</a:t>
            </a:r>
          </a:p>
        </p:txBody>
      </p:sp>
      <p:sp>
        <p:nvSpPr>
          <p:cNvPr id="38" name="Rectangle: Rounded Corners 37">
            <a:extLst>
              <a:ext uri="{FF2B5EF4-FFF2-40B4-BE49-F238E27FC236}">
                <a16:creationId xmlns:a16="http://schemas.microsoft.com/office/drawing/2014/main" id="{4E799883-16BC-486A-86F3-40D67435C4B6}"/>
              </a:ext>
            </a:extLst>
          </p:cNvPr>
          <p:cNvSpPr/>
          <p:nvPr/>
        </p:nvSpPr>
        <p:spPr>
          <a:xfrm>
            <a:off x="5502893" y="2312528"/>
            <a:ext cx="3281854" cy="82290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0">
                <a:solidFill>
                  <a:schemeClr val="tx1"/>
                </a:solidFill>
                <a:effectLst/>
                <a:latin typeface="Roboto" panose="02000000000000000000" pitchFamily="2" charset="0"/>
              </a:rPr>
              <a:t>Video featured Stan Smith, Kermit the Frog, skaters Na-Kel Smith and Nora Vasconcellos</a:t>
            </a:r>
            <a:r>
              <a:rPr lang="en-US" sz="1200" b="1">
                <a:solidFill>
                  <a:schemeClr val="tx1"/>
                </a:solidFill>
                <a:latin typeface="Roboto" panose="02000000000000000000" pitchFamily="2" charset="0"/>
              </a:rPr>
              <a:t> as well as actress </a:t>
            </a:r>
            <a:r>
              <a:rPr lang="en-US" sz="1200" b="1" i="0">
                <a:solidFill>
                  <a:schemeClr val="tx1"/>
                </a:solidFill>
                <a:effectLst/>
                <a:latin typeface="Roboto" panose="02000000000000000000" pitchFamily="2" charset="0"/>
              </a:rPr>
              <a:t>Yara Shahidi.</a:t>
            </a:r>
            <a:endParaRPr lang="en-US" sz="1200" b="1">
              <a:solidFill>
                <a:schemeClr val="tx1"/>
              </a:solidFill>
              <a:latin typeface="Arial"/>
              <a:ea typeface="Roboto"/>
              <a:cs typeface="Arial"/>
            </a:endParaRPr>
          </a:p>
        </p:txBody>
      </p:sp>
      <p:sp>
        <p:nvSpPr>
          <p:cNvPr id="39" name="Arrow: Down 38">
            <a:extLst>
              <a:ext uri="{FF2B5EF4-FFF2-40B4-BE49-F238E27FC236}">
                <a16:creationId xmlns:a16="http://schemas.microsoft.com/office/drawing/2014/main" id="{BBD5CF83-8BCA-4C4E-BC49-087E09A0558C}"/>
              </a:ext>
            </a:extLst>
          </p:cNvPr>
          <p:cNvSpPr/>
          <p:nvPr/>
        </p:nvSpPr>
        <p:spPr>
          <a:xfrm>
            <a:off x="7041656" y="3227742"/>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0" name="Rectangle: Rounded Corners 39">
            <a:extLst>
              <a:ext uri="{FF2B5EF4-FFF2-40B4-BE49-F238E27FC236}">
                <a16:creationId xmlns:a16="http://schemas.microsoft.com/office/drawing/2014/main" id="{6A7E40A2-997F-43C0-BDBA-CCC45771428B}"/>
              </a:ext>
            </a:extLst>
          </p:cNvPr>
          <p:cNvSpPr/>
          <p:nvPr/>
        </p:nvSpPr>
        <p:spPr>
          <a:xfrm>
            <a:off x="5574927" y="4659966"/>
            <a:ext cx="3209819" cy="39741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Persuasion</a:t>
            </a:r>
          </a:p>
          <a:p>
            <a:pPr algn="ctr"/>
            <a:r>
              <a:rPr lang="en-US" sz="1200" b="1">
                <a:solidFill>
                  <a:schemeClr val="tx1"/>
                </a:solidFill>
                <a:latin typeface="DM Sans" panose="020B0604020202020204" charset="0"/>
              </a:rPr>
              <a:t>Liking</a:t>
            </a:r>
          </a:p>
        </p:txBody>
      </p:sp>
      <p:sp>
        <p:nvSpPr>
          <p:cNvPr id="41" name="Arrow: Down 40">
            <a:extLst>
              <a:ext uri="{FF2B5EF4-FFF2-40B4-BE49-F238E27FC236}">
                <a16:creationId xmlns:a16="http://schemas.microsoft.com/office/drawing/2014/main" id="{5FB9B8FB-C2A5-4A54-A7FF-FFFF67F8110E}"/>
              </a:ext>
            </a:extLst>
          </p:cNvPr>
          <p:cNvSpPr/>
          <p:nvPr/>
        </p:nvSpPr>
        <p:spPr>
          <a:xfrm>
            <a:off x="7007408" y="420994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2" name="Google Shape;391;p43">
            <a:extLst>
              <a:ext uri="{FF2B5EF4-FFF2-40B4-BE49-F238E27FC236}">
                <a16:creationId xmlns:a16="http://schemas.microsoft.com/office/drawing/2014/main" id="{7B9CF635-AFE8-4BDE-951F-C1E6754C0344}"/>
              </a:ext>
            </a:extLst>
          </p:cNvPr>
          <p:cNvSpPr txBox="1">
            <a:spLocks/>
          </p:cNvSpPr>
          <p:nvPr/>
        </p:nvSpPr>
        <p:spPr>
          <a:xfrm>
            <a:off x="3460581" y="3033674"/>
            <a:ext cx="2222838"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5000"/>
              <a:t>VS</a:t>
            </a:r>
            <a:endParaRPr lang="en-SG" sz="5000"/>
          </a:p>
        </p:txBody>
      </p:sp>
    </p:spTree>
    <p:extLst>
      <p:ext uri="{BB962C8B-B14F-4D97-AF65-F5344CB8AC3E}">
        <p14:creationId xmlns:p14="http://schemas.microsoft.com/office/powerpoint/2010/main" val="442393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a:t>LOG0</a:t>
            </a:r>
          </a:p>
        </p:txBody>
      </p:sp>
      <p:sp>
        <p:nvSpPr>
          <p:cNvPr id="348" name="Google Shape;348;p39"/>
          <p:cNvSpPr txBox="1">
            <a:spLocks noGrp="1"/>
          </p:cNvSpPr>
          <p:nvPr>
            <p:ph type="subTitle" idx="1"/>
          </p:nvPr>
        </p:nvSpPr>
        <p:spPr>
          <a:xfrm>
            <a:off x="2423100" y="3124175"/>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01</a:t>
            </a:r>
            <a:endParaRPr lang="en-US" sz="6000"/>
          </a:p>
        </p:txBody>
      </p:sp>
    </p:spTree>
    <p:extLst>
      <p:ext uri="{BB962C8B-B14F-4D97-AF65-F5344CB8AC3E}">
        <p14:creationId xmlns:p14="http://schemas.microsoft.com/office/powerpoint/2010/main" val="184104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Differences: Major Trait</a:t>
            </a:r>
            <a:endParaRPr lang="en-US" sz="3000">
              <a:solidFill>
                <a:schemeClr val="bg1"/>
              </a:solidFill>
            </a:endParaRPr>
          </a:p>
        </p:txBody>
      </p:sp>
      <p:sp>
        <p:nvSpPr>
          <p:cNvPr id="11" name="Google Shape;395;p43">
            <a:extLst>
              <a:ext uri="{FF2B5EF4-FFF2-40B4-BE49-F238E27FC236}">
                <a16:creationId xmlns:a16="http://schemas.microsoft.com/office/drawing/2014/main" id="{618263BC-6358-4B76-B19B-8FE1ADC0009A}"/>
              </a:ext>
            </a:extLst>
          </p:cNvPr>
          <p:cNvSpPr/>
          <p:nvPr/>
        </p:nvSpPr>
        <p:spPr>
          <a:xfrm>
            <a:off x="234795" y="134599"/>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4" descr="Logo&#10;&#10;Description automatically generated">
            <a:extLst>
              <a:ext uri="{FF2B5EF4-FFF2-40B4-BE49-F238E27FC236}">
                <a16:creationId xmlns:a16="http://schemas.microsoft.com/office/drawing/2014/main" id="{3D603E12-15A0-41BD-B7DD-91C6C85718CE}"/>
              </a:ext>
            </a:extLst>
          </p:cNvPr>
          <p:cNvPicPr>
            <a:picLocks noChangeAspect="1"/>
          </p:cNvPicPr>
          <p:nvPr/>
        </p:nvPicPr>
        <p:blipFill>
          <a:blip r:embed="rId3"/>
          <a:stretch>
            <a:fillRect/>
          </a:stretch>
        </p:blipFill>
        <p:spPr>
          <a:xfrm>
            <a:off x="418776" y="441944"/>
            <a:ext cx="834950" cy="426813"/>
          </a:xfrm>
          <a:prstGeom prst="rect">
            <a:avLst/>
          </a:prstGeom>
        </p:spPr>
      </p:pic>
      <p:sp>
        <p:nvSpPr>
          <p:cNvPr id="13" name="Rectangle 12">
            <a:extLst>
              <a:ext uri="{FF2B5EF4-FFF2-40B4-BE49-F238E27FC236}">
                <a16:creationId xmlns:a16="http://schemas.microsoft.com/office/drawing/2014/main" id="{0050580F-5164-48E8-BB12-3AC23B0A961B}"/>
              </a:ext>
            </a:extLst>
          </p:cNvPr>
          <p:cNvSpPr/>
          <p:nvPr/>
        </p:nvSpPr>
        <p:spPr>
          <a:xfrm>
            <a:off x="1115382" y="1013222"/>
            <a:ext cx="3456618" cy="552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Major Traits</a:t>
            </a:r>
          </a:p>
          <a:p>
            <a:pPr algn="ctr"/>
            <a:r>
              <a:rPr lang="en-US" sz="1500" b="1">
                <a:solidFill>
                  <a:schemeClr val="tx1"/>
                </a:solidFill>
                <a:latin typeface="DM Sans" panose="020B0604020202020204" charset="0"/>
              </a:rPr>
              <a:t>Innovativeness</a:t>
            </a:r>
          </a:p>
        </p:txBody>
      </p:sp>
      <p:sp>
        <p:nvSpPr>
          <p:cNvPr id="27" name="Arrow: Down 26">
            <a:extLst>
              <a:ext uri="{FF2B5EF4-FFF2-40B4-BE49-F238E27FC236}">
                <a16:creationId xmlns:a16="http://schemas.microsoft.com/office/drawing/2014/main" id="{4FB2025D-66C1-4AED-8720-B53F49D1DA8D}"/>
              </a:ext>
            </a:extLst>
          </p:cNvPr>
          <p:cNvSpPr/>
          <p:nvPr/>
        </p:nvSpPr>
        <p:spPr>
          <a:xfrm>
            <a:off x="2741528" y="163248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Rounded Corners 14">
            <a:extLst>
              <a:ext uri="{FF2B5EF4-FFF2-40B4-BE49-F238E27FC236}">
                <a16:creationId xmlns:a16="http://schemas.microsoft.com/office/drawing/2014/main" id="{47FAC1A2-73D6-4E59-AADD-C74435764036}"/>
              </a:ext>
            </a:extLst>
          </p:cNvPr>
          <p:cNvSpPr/>
          <p:nvPr/>
        </p:nvSpPr>
        <p:spPr>
          <a:xfrm>
            <a:off x="1164058" y="2055160"/>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Nike came up with a new idea to create shoes using trash</a:t>
            </a:r>
          </a:p>
        </p:txBody>
      </p:sp>
      <p:sp>
        <p:nvSpPr>
          <p:cNvPr id="18" name="Arrow: Down 17">
            <a:extLst>
              <a:ext uri="{FF2B5EF4-FFF2-40B4-BE49-F238E27FC236}">
                <a16:creationId xmlns:a16="http://schemas.microsoft.com/office/drawing/2014/main" id="{6A3853FE-7897-4EA1-B258-02AE62DFC4EC}"/>
              </a:ext>
            </a:extLst>
          </p:cNvPr>
          <p:cNvSpPr/>
          <p:nvPr/>
        </p:nvSpPr>
        <p:spPr>
          <a:xfrm>
            <a:off x="2741526" y="273244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Rounded Corners 18">
            <a:extLst>
              <a:ext uri="{FF2B5EF4-FFF2-40B4-BE49-F238E27FC236}">
                <a16:creationId xmlns:a16="http://schemas.microsoft.com/office/drawing/2014/main" id="{78DBB485-9018-4F9A-BB68-561D38ABC793}"/>
              </a:ext>
            </a:extLst>
          </p:cNvPr>
          <p:cNvSpPr/>
          <p:nvPr/>
        </p:nvSpPr>
        <p:spPr>
          <a:xfrm>
            <a:off x="1164058" y="3175179"/>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Fresh &amp; innovative idea that has not been done before</a:t>
            </a:r>
          </a:p>
        </p:txBody>
      </p:sp>
      <p:sp>
        <p:nvSpPr>
          <p:cNvPr id="20" name="Arrow: Down 19">
            <a:extLst>
              <a:ext uri="{FF2B5EF4-FFF2-40B4-BE49-F238E27FC236}">
                <a16:creationId xmlns:a16="http://schemas.microsoft.com/office/drawing/2014/main" id="{B78F2638-3052-4AF5-B65A-40C9861F0A57}"/>
              </a:ext>
            </a:extLst>
          </p:cNvPr>
          <p:cNvSpPr/>
          <p:nvPr/>
        </p:nvSpPr>
        <p:spPr>
          <a:xfrm>
            <a:off x="2674850" y="384812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4A6040AB-D939-4C06-B4FE-B6F4730C5476}"/>
              </a:ext>
            </a:extLst>
          </p:cNvPr>
          <p:cNvSpPr/>
          <p:nvPr/>
        </p:nvSpPr>
        <p:spPr>
          <a:xfrm>
            <a:off x="1164058" y="4395084"/>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Consumer with major trait of “Innovativeness” more likely to be open to this idea &amp; buy the shoes to try it out</a:t>
            </a:r>
          </a:p>
        </p:txBody>
      </p:sp>
      <p:sp>
        <p:nvSpPr>
          <p:cNvPr id="31" name="Rectangle 30">
            <a:extLst>
              <a:ext uri="{FF2B5EF4-FFF2-40B4-BE49-F238E27FC236}">
                <a16:creationId xmlns:a16="http://schemas.microsoft.com/office/drawing/2014/main" id="{7866F4E9-7FAE-4052-9723-4230F91160B5}"/>
              </a:ext>
            </a:extLst>
          </p:cNvPr>
          <p:cNvSpPr/>
          <p:nvPr/>
        </p:nvSpPr>
        <p:spPr>
          <a:xfrm>
            <a:off x="5123685" y="1013222"/>
            <a:ext cx="3456618" cy="552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Major Traits</a:t>
            </a:r>
          </a:p>
          <a:p>
            <a:pPr algn="ctr"/>
            <a:r>
              <a:rPr lang="en-US" sz="1500" b="1">
                <a:solidFill>
                  <a:schemeClr val="tx1"/>
                </a:solidFill>
                <a:latin typeface="DM Sans" panose="020B0604020202020204" charset="0"/>
              </a:rPr>
              <a:t>Need for cognition</a:t>
            </a:r>
          </a:p>
        </p:txBody>
      </p:sp>
      <p:sp>
        <p:nvSpPr>
          <p:cNvPr id="32" name="Arrow: Down 31">
            <a:extLst>
              <a:ext uri="{FF2B5EF4-FFF2-40B4-BE49-F238E27FC236}">
                <a16:creationId xmlns:a16="http://schemas.microsoft.com/office/drawing/2014/main" id="{F4039921-1E2B-464D-BBD8-ED624A8C7A32}"/>
              </a:ext>
            </a:extLst>
          </p:cNvPr>
          <p:cNvSpPr/>
          <p:nvPr/>
        </p:nvSpPr>
        <p:spPr>
          <a:xfrm>
            <a:off x="6749831" y="163248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Rectangle: Rounded Corners 32">
            <a:extLst>
              <a:ext uri="{FF2B5EF4-FFF2-40B4-BE49-F238E27FC236}">
                <a16:creationId xmlns:a16="http://schemas.microsoft.com/office/drawing/2014/main" id="{8E294040-D706-462D-9062-AC06C3496BB5}"/>
              </a:ext>
            </a:extLst>
          </p:cNvPr>
          <p:cNvSpPr/>
          <p:nvPr/>
        </p:nvSpPr>
        <p:spPr>
          <a:xfrm>
            <a:off x="5172361" y="2055160"/>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Nike documented the process of producing the shoes and Nike staff who talked about the shoes</a:t>
            </a:r>
          </a:p>
        </p:txBody>
      </p:sp>
      <p:sp>
        <p:nvSpPr>
          <p:cNvPr id="34" name="Arrow: Down 33">
            <a:extLst>
              <a:ext uri="{FF2B5EF4-FFF2-40B4-BE49-F238E27FC236}">
                <a16:creationId xmlns:a16="http://schemas.microsoft.com/office/drawing/2014/main" id="{1005A487-BA45-4636-837F-C9AC86D11EEE}"/>
              </a:ext>
            </a:extLst>
          </p:cNvPr>
          <p:cNvSpPr/>
          <p:nvPr/>
        </p:nvSpPr>
        <p:spPr>
          <a:xfrm>
            <a:off x="6749829" y="273244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Rectangle: Rounded Corners 34">
            <a:extLst>
              <a:ext uri="{FF2B5EF4-FFF2-40B4-BE49-F238E27FC236}">
                <a16:creationId xmlns:a16="http://schemas.microsoft.com/office/drawing/2014/main" id="{949F0B8A-ED00-48E6-8585-9E4CFFA51DEE}"/>
              </a:ext>
            </a:extLst>
          </p:cNvPr>
          <p:cNvSpPr/>
          <p:nvPr/>
        </p:nvSpPr>
        <p:spPr>
          <a:xfrm>
            <a:off x="5172361" y="3175179"/>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sym typeface="Wingdings" panose="05000000000000000000" pitchFamily="2" charset="2"/>
              </a:rPr>
              <a:t>Consumers will be engaged by information from the video</a:t>
            </a:r>
          </a:p>
        </p:txBody>
      </p:sp>
      <p:sp>
        <p:nvSpPr>
          <p:cNvPr id="36" name="Arrow: Down 35">
            <a:extLst>
              <a:ext uri="{FF2B5EF4-FFF2-40B4-BE49-F238E27FC236}">
                <a16:creationId xmlns:a16="http://schemas.microsoft.com/office/drawing/2014/main" id="{BF129A32-1223-4A22-8920-1681056217F6}"/>
              </a:ext>
            </a:extLst>
          </p:cNvPr>
          <p:cNvSpPr/>
          <p:nvPr/>
        </p:nvSpPr>
        <p:spPr>
          <a:xfrm>
            <a:off x="6683153" y="384812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Rectangle: Rounded Corners 36">
            <a:extLst>
              <a:ext uri="{FF2B5EF4-FFF2-40B4-BE49-F238E27FC236}">
                <a16:creationId xmlns:a16="http://schemas.microsoft.com/office/drawing/2014/main" id="{FAF79C07-E23A-4D20-B938-13D43D62DAEB}"/>
              </a:ext>
            </a:extLst>
          </p:cNvPr>
          <p:cNvSpPr/>
          <p:nvPr/>
        </p:nvSpPr>
        <p:spPr>
          <a:xfrm>
            <a:off x="5172361" y="4395084"/>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sym typeface="Wingdings" panose="05000000000000000000" pitchFamily="2" charset="2"/>
              </a:rPr>
              <a:t>Think carefully and logically about what they said &amp; considers it before buying shoes</a:t>
            </a:r>
          </a:p>
        </p:txBody>
      </p:sp>
      <p:sp>
        <p:nvSpPr>
          <p:cNvPr id="40" name="Rectangle: Rounded Corners 39">
            <a:extLst>
              <a:ext uri="{FF2B5EF4-FFF2-40B4-BE49-F238E27FC236}">
                <a16:creationId xmlns:a16="http://schemas.microsoft.com/office/drawing/2014/main" id="{AAD2E88C-0096-4F21-823F-74630C4CEC69}"/>
              </a:ext>
            </a:extLst>
          </p:cNvPr>
          <p:cNvSpPr/>
          <p:nvPr/>
        </p:nvSpPr>
        <p:spPr>
          <a:xfrm>
            <a:off x="9815588" y="2737338"/>
            <a:ext cx="2232543" cy="43784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Experiential Hierarchy</a:t>
            </a:r>
          </a:p>
          <a:p>
            <a:pPr algn="ctr"/>
            <a:r>
              <a:rPr lang="en-US" sz="1200" b="1">
                <a:solidFill>
                  <a:schemeClr val="tx1"/>
                </a:solidFill>
                <a:effectLst/>
                <a:latin typeface="DM Sans" panose="020B0604020202020204" charset="0"/>
              </a:rPr>
              <a:t>Affect </a:t>
            </a:r>
            <a:r>
              <a:rPr lang="en-US" sz="1200" b="1">
                <a:solidFill>
                  <a:schemeClr val="tx1"/>
                </a:solidFill>
                <a:effectLst/>
                <a:latin typeface="DM Sans" panose="020B0604020202020204" charset="0"/>
                <a:sym typeface="Wingdings" panose="05000000000000000000" pitchFamily="2" charset="2"/>
              </a:rPr>
              <a:t> Behavior  Belief</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41" name="Rectangle: Rounded Corners 40">
            <a:extLst>
              <a:ext uri="{FF2B5EF4-FFF2-40B4-BE49-F238E27FC236}">
                <a16:creationId xmlns:a16="http://schemas.microsoft.com/office/drawing/2014/main" id="{2E081A77-99AF-474F-9711-93B4547EF0F6}"/>
              </a:ext>
            </a:extLst>
          </p:cNvPr>
          <p:cNvSpPr/>
          <p:nvPr/>
        </p:nvSpPr>
        <p:spPr>
          <a:xfrm>
            <a:off x="9815588" y="3656813"/>
            <a:ext cx="2602272" cy="52966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Experiences: young, impulsive, enthusiastic</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Tree>
    <p:extLst>
      <p:ext uri="{BB962C8B-B14F-4D97-AF65-F5344CB8AC3E}">
        <p14:creationId xmlns:p14="http://schemas.microsoft.com/office/powerpoint/2010/main" val="1817026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Differences: Major Trait</a:t>
            </a:r>
            <a:endParaRPr lang="en-US" sz="3000">
              <a:solidFill>
                <a:schemeClr val="bg1"/>
              </a:solidFill>
            </a:endParaRPr>
          </a:p>
        </p:txBody>
      </p:sp>
      <p:sp>
        <p:nvSpPr>
          <p:cNvPr id="11" name="Google Shape;395;p43">
            <a:extLst>
              <a:ext uri="{FF2B5EF4-FFF2-40B4-BE49-F238E27FC236}">
                <a16:creationId xmlns:a16="http://schemas.microsoft.com/office/drawing/2014/main" id="{618263BC-6358-4B76-B19B-8FE1ADC0009A}"/>
              </a:ext>
            </a:extLst>
          </p:cNvPr>
          <p:cNvSpPr/>
          <p:nvPr/>
        </p:nvSpPr>
        <p:spPr>
          <a:xfrm>
            <a:off x="234795" y="134599"/>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4" descr="Logo&#10;&#10;Description automatically generated">
            <a:extLst>
              <a:ext uri="{FF2B5EF4-FFF2-40B4-BE49-F238E27FC236}">
                <a16:creationId xmlns:a16="http://schemas.microsoft.com/office/drawing/2014/main" id="{3D603E12-15A0-41BD-B7DD-91C6C85718CE}"/>
              </a:ext>
            </a:extLst>
          </p:cNvPr>
          <p:cNvPicPr>
            <a:picLocks noChangeAspect="1"/>
          </p:cNvPicPr>
          <p:nvPr/>
        </p:nvPicPr>
        <p:blipFill>
          <a:blip r:embed="rId3"/>
          <a:stretch>
            <a:fillRect/>
          </a:stretch>
        </p:blipFill>
        <p:spPr>
          <a:xfrm>
            <a:off x="418776" y="441944"/>
            <a:ext cx="834950" cy="426813"/>
          </a:xfrm>
          <a:prstGeom prst="rect">
            <a:avLst/>
          </a:prstGeom>
        </p:spPr>
      </p:pic>
      <p:sp>
        <p:nvSpPr>
          <p:cNvPr id="13" name="Rectangle 12">
            <a:extLst>
              <a:ext uri="{FF2B5EF4-FFF2-40B4-BE49-F238E27FC236}">
                <a16:creationId xmlns:a16="http://schemas.microsoft.com/office/drawing/2014/main" id="{0050580F-5164-48E8-BB12-3AC23B0A961B}"/>
              </a:ext>
            </a:extLst>
          </p:cNvPr>
          <p:cNvSpPr/>
          <p:nvPr/>
        </p:nvSpPr>
        <p:spPr>
          <a:xfrm>
            <a:off x="1115382" y="1013222"/>
            <a:ext cx="3456618" cy="552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Experiential Hierarchy</a:t>
            </a:r>
          </a:p>
          <a:p>
            <a:pPr algn="ctr"/>
            <a:r>
              <a:rPr lang="en-US" sz="1500" b="1">
                <a:solidFill>
                  <a:schemeClr val="tx1"/>
                </a:solidFill>
                <a:latin typeface="DM Sans" panose="020B0604020202020204" charset="0"/>
              </a:rPr>
              <a:t>Ins</a:t>
            </a:r>
          </a:p>
        </p:txBody>
      </p:sp>
      <p:sp>
        <p:nvSpPr>
          <p:cNvPr id="27" name="Arrow: Down 26">
            <a:extLst>
              <a:ext uri="{FF2B5EF4-FFF2-40B4-BE49-F238E27FC236}">
                <a16:creationId xmlns:a16="http://schemas.microsoft.com/office/drawing/2014/main" id="{4FB2025D-66C1-4AED-8720-B53F49D1DA8D}"/>
              </a:ext>
            </a:extLst>
          </p:cNvPr>
          <p:cNvSpPr/>
          <p:nvPr/>
        </p:nvSpPr>
        <p:spPr>
          <a:xfrm>
            <a:off x="2741528" y="163248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Rounded Corners 14">
            <a:extLst>
              <a:ext uri="{FF2B5EF4-FFF2-40B4-BE49-F238E27FC236}">
                <a16:creationId xmlns:a16="http://schemas.microsoft.com/office/drawing/2014/main" id="{47FAC1A2-73D6-4E59-AADD-C74435764036}"/>
              </a:ext>
            </a:extLst>
          </p:cNvPr>
          <p:cNvSpPr/>
          <p:nvPr/>
        </p:nvSpPr>
        <p:spPr>
          <a:xfrm>
            <a:off x="1164058" y="2055160"/>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Nike came up with a new idea to create shoes using trash</a:t>
            </a:r>
          </a:p>
        </p:txBody>
      </p:sp>
      <p:sp>
        <p:nvSpPr>
          <p:cNvPr id="18" name="Arrow: Down 17">
            <a:extLst>
              <a:ext uri="{FF2B5EF4-FFF2-40B4-BE49-F238E27FC236}">
                <a16:creationId xmlns:a16="http://schemas.microsoft.com/office/drawing/2014/main" id="{6A3853FE-7897-4EA1-B258-02AE62DFC4EC}"/>
              </a:ext>
            </a:extLst>
          </p:cNvPr>
          <p:cNvSpPr/>
          <p:nvPr/>
        </p:nvSpPr>
        <p:spPr>
          <a:xfrm>
            <a:off x="2741526" y="273244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Rounded Corners 18">
            <a:extLst>
              <a:ext uri="{FF2B5EF4-FFF2-40B4-BE49-F238E27FC236}">
                <a16:creationId xmlns:a16="http://schemas.microsoft.com/office/drawing/2014/main" id="{78DBB485-9018-4F9A-BB68-561D38ABC793}"/>
              </a:ext>
            </a:extLst>
          </p:cNvPr>
          <p:cNvSpPr/>
          <p:nvPr/>
        </p:nvSpPr>
        <p:spPr>
          <a:xfrm>
            <a:off x="1164058" y="3175179"/>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Fresh &amp; innovative idea that has not been done before</a:t>
            </a:r>
          </a:p>
        </p:txBody>
      </p:sp>
      <p:sp>
        <p:nvSpPr>
          <p:cNvPr id="20" name="Arrow: Down 19">
            <a:extLst>
              <a:ext uri="{FF2B5EF4-FFF2-40B4-BE49-F238E27FC236}">
                <a16:creationId xmlns:a16="http://schemas.microsoft.com/office/drawing/2014/main" id="{B78F2638-3052-4AF5-B65A-40C9861F0A57}"/>
              </a:ext>
            </a:extLst>
          </p:cNvPr>
          <p:cNvSpPr/>
          <p:nvPr/>
        </p:nvSpPr>
        <p:spPr>
          <a:xfrm>
            <a:off x="2674850" y="384812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4A6040AB-D939-4C06-B4FE-B6F4730C5476}"/>
              </a:ext>
            </a:extLst>
          </p:cNvPr>
          <p:cNvSpPr/>
          <p:nvPr/>
        </p:nvSpPr>
        <p:spPr>
          <a:xfrm>
            <a:off x="1164058" y="4395084"/>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Consumer with major trait of “Innovativeness” more likely to be open to this idea &amp; buy the shoes to try it out</a:t>
            </a:r>
          </a:p>
        </p:txBody>
      </p:sp>
      <p:sp>
        <p:nvSpPr>
          <p:cNvPr id="31" name="Rectangle 30">
            <a:extLst>
              <a:ext uri="{FF2B5EF4-FFF2-40B4-BE49-F238E27FC236}">
                <a16:creationId xmlns:a16="http://schemas.microsoft.com/office/drawing/2014/main" id="{7866F4E9-7FAE-4052-9723-4230F91160B5}"/>
              </a:ext>
            </a:extLst>
          </p:cNvPr>
          <p:cNvSpPr/>
          <p:nvPr/>
        </p:nvSpPr>
        <p:spPr>
          <a:xfrm>
            <a:off x="5123685" y="1013222"/>
            <a:ext cx="3456618" cy="55253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Major Traits</a:t>
            </a:r>
          </a:p>
          <a:p>
            <a:pPr algn="ctr"/>
            <a:r>
              <a:rPr lang="en-US" sz="1500" b="1">
                <a:solidFill>
                  <a:schemeClr val="tx1"/>
                </a:solidFill>
                <a:latin typeface="DM Sans" panose="020B0604020202020204" charset="0"/>
              </a:rPr>
              <a:t>Need for cognition</a:t>
            </a:r>
          </a:p>
        </p:txBody>
      </p:sp>
      <p:sp>
        <p:nvSpPr>
          <p:cNvPr id="32" name="Arrow: Down 31">
            <a:extLst>
              <a:ext uri="{FF2B5EF4-FFF2-40B4-BE49-F238E27FC236}">
                <a16:creationId xmlns:a16="http://schemas.microsoft.com/office/drawing/2014/main" id="{F4039921-1E2B-464D-BBD8-ED624A8C7A32}"/>
              </a:ext>
            </a:extLst>
          </p:cNvPr>
          <p:cNvSpPr/>
          <p:nvPr/>
        </p:nvSpPr>
        <p:spPr>
          <a:xfrm>
            <a:off x="6749831" y="163248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Rectangle: Rounded Corners 32">
            <a:extLst>
              <a:ext uri="{FF2B5EF4-FFF2-40B4-BE49-F238E27FC236}">
                <a16:creationId xmlns:a16="http://schemas.microsoft.com/office/drawing/2014/main" id="{8E294040-D706-462D-9062-AC06C3496BB5}"/>
              </a:ext>
            </a:extLst>
          </p:cNvPr>
          <p:cNvSpPr/>
          <p:nvPr/>
        </p:nvSpPr>
        <p:spPr>
          <a:xfrm>
            <a:off x="5172361" y="2055160"/>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Nike documented the process of producing the shoes and Nike staff who talked about the shoes</a:t>
            </a:r>
          </a:p>
        </p:txBody>
      </p:sp>
      <p:sp>
        <p:nvSpPr>
          <p:cNvPr id="34" name="Arrow: Down 33">
            <a:extLst>
              <a:ext uri="{FF2B5EF4-FFF2-40B4-BE49-F238E27FC236}">
                <a16:creationId xmlns:a16="http://schemas.microsoft.com/office/drawing/2014/main" id="{1005A487-BA45-4636-837F-C9AC86D11EEE}"/>
              </a:ext>
            </a:extLst>
          </p:cNvPr>
          <p:cNvSpPr/>
          <p:nvPr/>
        </p:nvSpPr>
        <p:spPr>
          <a:xfrm>
            <a:off x="6749829" y="273244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Rectangle: Rounded Corners 34">
            <a:extLst>
              <a:ext uri="{FF2B5EF4-FFF2-40B4-BE49-F238E27FC236}">
                <a16:creationId xmlns:a16="http://schemas.microsoft.com/office/drawing/2014/main" id="{949F0B8A-ED00-48E6-8585-9E4CFFA51DEE}"/>
              </a:ext>
            </a:extLst>
          </p:cNvPr>
          <p:cNvSpPr/>
          <p:nvPr/>
        </p:nvSpPr>
        <p:spPr>
          <a:xfrm>
            <a:off x="5172361" y="3175179"/>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Consumers will be engaged by information from the video</a:t>
            </a:r>
          </a:p>
        </p:txBody>
      </p:sp>
      <p:sp>
        <p:nvSpPr>
          <p:cNvPr id="36" name="Arrow: Down 35">
            <a:extLst>
              <a:ext uri="{FF2B5EF4-FFF2-40B4-BE49-F238E27FC236}">
                <a16:creationId xmlns:a16="http://schemas.microsoft.com/office/drawing/2014/main" id="{BF129A32-1223-4A22-8920-1681056217F6}"/>
              </a:ext>
            </a:extLst>
          </p:cNvPr>
          <p:cNvSpPr/>
          <p:nvPr/>
        </p:nvSpPr>
        <p:spPr>
          <a:xfrm>
            <a:off x="6683153" y="384812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Rectangle: Rounded Corners 36">
            <a:extLst>
              <a:ext uri="{FF2B5EF4-FFF2-40B4-BE49-F238E27FC236}">
                <a16:creationId xmlns:a16="http://schemas.microsoft.com/office/drawing/2014/main" id="{FAF79C07-E23A-4D20-B938-13D43D62DAEB}"/>
              </a:ext>
            </a:extLst>
          </p:cNvPr>
          <p:cNvSpPr/>
          <p:nvPr/>
        </p:nvSpPr>
        <p:spPr>
          <a:xfrm>
            <a:off x="5172361" y="4395084"/>
            <a:ext cx="3359263" cy="55253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Think carefully and logically about what they said &amp; considers it before buying shoes</a:t>
            </a:r>
          </a:p>
        </p:txBody>
      </p:sp>
      <p:sp>
        <p:nvSpPr>
          <p:cNvPr id="40" name="Rectangle: Rounded Corners 39">
            <a:extLst>
              <a:ext uri="{FF2B5EF4-FFF2-40B4-BE49-F238E27FC236}">
                <a16:creationId xmlns:a16="http://schemas.microsoft.com/office/drawing/2014/main" id="{AAD2E88C-0096-4F21-823F-74630C4CEC69}"/>
              </a:ext>
            </a:extLst>
          </p:cNvPr>
          <p:cNvSpPr/>
          <p:nvPr/>
        </p:nvSpPr>
        <p:spPr>
          <a:xfrm>
            <a:off x="9815588" y="2737338"/>
            <a:ext cx="2232543" cy="43784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Experiential Hierarchy</a:t>
            </a:r>
          </a:p>
          <a:p>
            <a:pPr algn="ctr"/>
            <a:r>
              <a:rPr lang="en-US" sz="1200" b="1">
                <a:solidFill>
                  <a:schemeClr val="tx1"/>
                </a:solidFill>
                <a:effectLst/>
                <a:latin typeface="DM Sans" panose="020B0604020202020204" charset="0"/>
              </a:rPr>
              <a:t>Affect </a:t>
            </a:r>
            <a:r>
              <a:rPr lang="en-US" sz="1200" b="1">
                <a:solidFill>
                  <a:schemeClr val="tx1"/>
                </a:solidFill>
                <a:effectLst/>
                <a:latin typeface="DM Sans" panose="020B0604020202020204" charset="0"/>
                <a:sym typeface="Wingdings" panose="05000000000000000000" pitchFamily="2" charset="2"/>
              </a:rPr>
              <a:t> Behavior  Belief</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41" name="Rectangle: Rounded Corners 40">
            <a:extLst>
              <a:ext uri="{FF2B5EF4-FFF2-40B4-BE49-F238E27FC236}">
                <a16:creationId xmlns:a16="http://schemas.microsoft.com/office/drawing/2014/main" id="{2E081A77-99AF-474F-9711-93B4547EF0F6}"/>
              </a:ext>
            </a:extLst>
          </p:cNvPr>
          <p:cNvSpPr/>
          <p:nvPr/>
        </p:nvSpPr>
        <p:spPr>
          <a:xfrm>
            <a:off x="9815588" y="3656813"/>
            <a:ext cx="2602272" cy="52966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Experiences: young, impulsive, enthusiastic</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Tree>
    <p:extLst>
      <p:ext uri="{BB962C8B-B14F-4D97-AF65-F5344CB8AC3E}">
        <p14:creationId xmlns:p14="http://schemas.microsoft.com/office/powerpoint/2010/main" val="1054262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Differences: Perceived Quality</a:t>
            </a:r>
            <a:endParaRPr lang="en-US" sz="3000">
              <a:solidFill>
                <a:schemeClr val="bg1"/>
              </a:solidFill>
            </a:endParaRPr>
          </a:p>
        </p:txBody>
      </p:sp>
      <p:sp>
        <p:nvSpPr>
          <p:cNvPr id="21" name="Google Shape;395;p43">
            <a:extLst>
              <a:ext uri="{FF2B5EF4-FFF2-40B4-BE49-F238E27FC236}">
                <a16:creationId xmlns:a16="http://schemas.microsoft.com/office/drawing/2014/main" id="{EB1780BD-0D87-47B6-A36D-A39E247BB0FC}"/>
              </a:ext>
            </a:extLst>
          </p:cNvPr>
          <p:cNvSpPr/>
          <p:nvPr/>
        </p:nvSpPr>
        <p:spPr>
          <a:xfrm>
            <a:off x="94045" y="134599"/>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Picture 15" descr="Logo, company name&#10;&#10;Description automatically generated">
            <a:extLst>
              <a:ext uri="{FF2B5EF4-FFF2-40B4-BE49-F238E27FC236}">
                <a16:creationId xmlns:a16="http://schemas.microsoft.com/office/drawing/2014/main" id="{55F016A2-35B4-42CF-8A5F-4B8FA3156C5E}"/>
              </a:ext>
            </a:extLst>
          </p:cNvPr>
          <p:cNvPicPr>
            <a:picLocks noChangeAspect="1"/>
          </p:cNvPicPr>
          <p:nvPr/>
        </p:nvPicPr>
        <p:blipFill>
          <a:blip r:embed="rId3"/>
          <a:stretch>
            <a:fillRect/>
          </a:stretch>
        </p:blipFill>
        <p:spPr>
          <a:xfrm>
            <a:off x="340797" y="361868"/>
            <a:ext cx="668768" cy="428342"/>
          </a:xfrm>
          <a:prstGeom prst="rect">
            <a:avLst/>
          </a:prstGeom>
        </p:spPr>
      </p:pic>
      <p:sp>
        <p:nvSpPr>
          <p:cNvPr id="15" name="Rectangle 14">
            <a:extLst>
              <a:ext uri="{FF2B5EF4-FFF2-40B4-BE49-F238E27FC236}">
                <a16:creationId xmlns:a16="http://schemas.microsoft.com/office/drawing/2014/main" id="{BE40E1A4-904A-4C50-9529-E9210FCF0255}"/>
              </a:ext>
            </a:extLst>
          </p:cNvPr>
          <p:cNvSpPr/>
          <p:nvPr/>
        </p:nvSpPr>
        <p:spPr>
          <a:xfrm>
            <a:off x="2992010" y="102991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Consumer Imagery</a:t>
            </a:r>
          </a:p>
          <a:p>
            <a:pPr algn="ctr">
              <a:lnSpc>
                <a:spcPct val="150000"/>
              </a:lnSpc>
            </a:pPr>
            <a:r>
              <a:rPr lang="en-US" sz="1500" b="1">
                <a:solidFill>
                  <a:schemeClr val="tx1"/>
                </a:solidFill>
                <a:effectLst/>
                <a:latin typeface="DM Sans" panose="020B0604020202020204" charset="0"/>
              </a:rPr>
              <a:t>Perceived Quality</a:t>
            </a:r>
            <a:endParaRPr lang="en-US" sz="1500" b="0">
              <a:solidFill>
                <a:schemeClr val="tx1"/>
              </a:solidFill>
              <a:effectLst/>
              <a:latin typeface="DM Sans" panose="020B0604020202020204" charset="0"/>
            </a:endParaRPr>
          </a:p>
        </p:txBody>
      </p:sp>
      <p:sp>
        <p:nvSpPr>
          <p:cNvPr id="18" name="Rectangle: Rounded Corners 17">
            <a:extLst>
              <a:ext uri="{FF2B5EF4-FFF2-40B4-BE49-F238E27FC236}">
                <a16:creationId xmlns:a16="http://schemas.microsoft.com/office/drawing/2014/main" id="{8F5675E5-8C4F-487C-9E2B-8293C016087D}"/>
              </a:ext>
            </a:extLst>
          </p:cNvPr>
          <p:cNvSpPr/>
          <p:nvPr/>
        </p:nvSpPr>
        <p:spPr>
          <a:xfrm>
            <a:off x="1256318" y="1970346"/>
            <a:ext cx="6721854" cy="569775"/>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Extrinsic: Product Image</a:t>
            </a:r>
          </a:p>
          <a:p>
            <a:pPr algn="ctr"/>
            <a:r>
              <a:rPr lang="en-US" sz="1200" b="1">
                <a:solidFill>
                  <a:schemeClr val="tx1"/>
                </a:solidFill>
                <a:latin typeface="DM Sans" panose="020B0604020202020204" charset="0"/>
              </a:rPr>
              <a:t>The Stan Smith model is a well-established and iconic model.</a:t>
            </a:r>
          </a:p>
          <a:p>
            <a:pPr algn="ctr"/>
            <a:r>
              <a:rPr lang="en-US" sz="1200" b="1">
                <a:solidFill>
                  <a:schemeClr val="tx1"/>
                </a:solidFill>
                <a:latin typeface="DM Sans" panose="020B0604020202020204" charset="0"/>
              </a:rPr>
              <a:t>It has been around for many years </a:t>
            </a:r>
            <a:endParaRPr lang="en-US" sz="1200" b="1">
              <a:solidFill>
                <a:schemeClr val="tx1"/>
              </a:solidFill>
              <a:latin typeface="DM Sans" panose="020B0604020202020204" charset="0"/>
              <a:sym typeface="Wingdings" panose="05000000000000000000" pitchFamily="2" charset="2"/>
            </a:endParaRPr>
          </a:p>
        </p:txBody>
      </p:sp>
      <p:sp>
        <p:nvSpPr>
          <p:cNvPr id="19" name="Rectangle: Rounded Corners 18">
            <a:extLst>
              <a:ext uri="{FF2B5EF4-FFF2-40B4-BE49-F238E27FC236}">
                <a16:creationId xmlns:a16="http://schemas.microsoft.com/office/drawing/2014/main" id="{00DC7192-1AEE-46B4-9352-A085065F94B3}"/>
              </a:ext>
            </a:extLst>
          </p:cNvPr>
          <p:cNvSpPr/>
          <p:nvPr/>
        </p:nvSpPr>
        <p:spPr>
          <a:xfrm>
            <a:off x="2926540" y="3173154"/>
            <a:ext cx="3154298" cy="35988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Consumers will be more trusting &amp; receptive to the eco-friendly version </a:t>
            </a:r>
          </a:p>
        </p:txBody>
      </p:sp>
      <p:sp>
        <p:nvSpPr>
          <p:cNvPr id="24" name="Rectangle: Rounded Corners 23">
            <a:extLst>
              <a:ext uri="{FF2B5EF4-FFF2-40B4-BE49-F238E27FC236}">
                <a16:creationId xmlns:a16="http://schemas.microsoft.com/office/drawing/2014/main" id="{485F9129-B89E-402E-99FD-79F79C384FA1}"/>
              </a:ext>
            </a:extLst>
          </p:cNvPr>
          <p:cNvSpPr/>
          <p:nvPr/>
        </p:nvSpPr>
        <p:spPr>
          <a:xfrm>
            <a:off x="2926540" y="4177343"/>
            <a:ext cx="3154298" cy="35988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likely to purchase product</a:t>
            </a:r>
          </a:p>
        </p:txBody>
      </p:sp>
      <p:sp>
        <p:nvSpPr>
          <p:cNvPr id="25" name="Arrow: Down 24">
            <a:extLst>
              <a:ext uri="{FF2B5EF4-FFF2-40B4-BE49-F238E27FC236}">
                <a16:creationId xmlns:a16="http://schemas.microsoft.com/office/drawing/2014/main" id="{BC5D497F-F80E-4A23-940F-558B456EEE69}"/>
              </a:ext>
            </a:extLst>
          </p:cNvPr>
          <p:cNvSpPr/>
          <p:nvPr/>
        </p:nvSpPr>
        <p:spPr>
          <a:xfrm>
            <a:off x="4352430" y="269947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7" name="Arrow: Down 36">
            <a:extLst>
              <a:ext uri="{FF2B5EF4-FFF2-40B4-BE49-F238E27FC236}">
                <a16:creationId xmlns:a16="http://schemas.microsoft.com/office/drawing/2014/main" id="{A6405BEF-7DD7-4216-80AF-AFDB9AA4AD86}"/>
              </a:ext>
            </a:extLst>
          </p:cNvPr>
          <p:cNvSpPr/>
          <p:nvPr/>
        </p:nvSpPr>
        <p:spPr>
          <a:xfrm>
            <a:off x="4352431" y="3696520"/>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Rounded Corners 10">
            <a:extLst>
              <a:ext uri="{FF2B5EF4-FFF2-40B4-BE49-F238E27FC236}">
                <a16:creationId xmlns:a16="http://schemas.microsoft.com/office/drawing/2014/main" id="{9E52E103-E988-4308-A43B-FD547DCFA3A1}"/>
              </a:ext>
            </a:extLst>
          </p:cNvPr>
          <p:cNvSpPr/>
          <p:nvPr/>
        </p:nvSpPr>
        <p:spPr>
          <a:xfrm>
            <a:off x="2892368" y="4882466"/>
            <a:ext cx="3359263" cy="16328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sym typeface="Wingdings" panose="05000000000000000000" pitchFamily="2" charset="2"/>
              </a:rPr>
              <a:t>*Nike launched a new line of shoes instead </a:t>
            </a:r>
          </a:p>
        </p:txBody>
      </p:sp>
    </p:spTree>
    <p:extLst>
      <p:ext uri="{BB962C8B-B14F-4D97-AF65-F5344CB8AC3E}">
        <p14:creationId xmlns:p14="http://schemas.microsoft.com/office/powerpoint/2010/main" val="3805875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349;p39">
            <a:extLst>
              <a:ext uri="{FF2B5EF4-FFF2-40B4-BE49-F238E27FC236}">
                <a16:creationId xmlns:a16="http://schemas.microsoft.com/office/drawing/2014/main" id="{502219F0-5C6C-495B-8056-1A42835F233A}"/>
              </a:ext>
            </a:extLst>
          </p:cNvPr>
          <p:cNvSpPr txBox="1">
            <a:spLocks/>
          </p:cNvSpPr>
          <p:nvPr/>
        </p:nvSpPr>
        <p:spPr>
          <a:xfrm>
            <a:off x="451575" y="354780"/>
            <a:ext cx="81216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endParaRPr lang="en-US" sz="3000" b="0" i="0" u="none" strike="noStrike" cap="none">
              <a:solidFill>
                <a:srgbClr val="EFEFEF"/>
              </a:solidFill>
              <a:latin typeface="Anton"/>
              <a:ea typeface="Anton"/>
              <a:cs typeface="Anton"/>
              <a:sym typeface="Anton"/>
            </a:endParaRPr>
          </a:p>
        </p:txBody>
      </p:sp>
      <p:sp>
        <p:nvSpPr>
          <p:cNvPr id="9" name="Google Shape;391;p43">
            <a:extLst>
              <a:ext uri="{FF2B5EF4-FFF2-40B4-BE49-F238E27FC236}">
                <a16:creationId xmlns:a16="http://schemas.microsoft.com/office/drawing/2014/main" id="{023A861A-5936-49D6-800F-C752D22675E5}"/>
              </a:ext>
            </a:extLst>
          </p:cNvPr>
          <p:cNvSpPr txBox="1">
            <a:spLocks noGrp="1"/>
          </p:cNvSpPr>
          <p:nvPr>
            <p:ph type="title"/>
          </p:nvPr>
        </p:nvSpPr>
        <p:spPr>
          <a:xfrm>
            <a:off x="3445335" y="102898"/>
            <a:ext cx="2436481" cy="667902"/>
          </a:xfrm>
          <a:prstGeom prst="rect">
            <a:avLst/>
          </a:prstGeom>
        </p:spPr>
        <p:txBody>
          <a:bodyPr spcFirstLastPara="1" wrap="square" lIns="91425" tIns="91425" rIns="91425" bIns="91425" anchor="b" anchorCtr="0">
            <a:noAutofit/>
          </a:bodyPr>
          <a:lstStyle/>
          <a:p>
            <a:r>
              <a:rPr lang="en-US" sz="3000">
                <a:solidFill>
                  <a:schemeClr val="bg1"/>
                </a:solidFill>
              </a:rPr>
              <a:t>Effectiveness</a:t>
            </a:r>
          </a:p>
        </p:txBody>
      </p:sp>
      <p:sp>
        <p:nvSpPr>
          <p:cNvPr id="11" name="Google Shape;411;p44">
            <a:extLst>
              <a:ext uri="{FF2B5EF4-FFF2-40B4-BE49-F238E27FC236}">
                <a16:creationId xmlns:a16="http://schemas.microsoft.com/office/drawing/2014/main" id="{C4E1BFD6-130A-45BE-99DB-2466D7A96959}"/>
              </a:ext>
            </a:extLst>
          </p:cNvPr>
          <p:cNvSpPr txBox="1">
            <a:spLocks/>
          </p:cNvSpPr>
          <p:nvPr/>
        </p:nvSpPr>
        <p:spPr>
          <a:xfrm>
            <a:off x="5262654" y="2065796"/>
            <a:ext cx="2487826"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21 Million Views</a:t>
            </a:r>
          </a:p>
        </p:txBody>
      </p:sp>
      <p:pic>
        <p:nvPicPr>
          <p:cNvPr id="12" name="Picture 15" descr="Logo, company name&#10;&#10;Description automatically generated">
            <a:extLst>
              <a:ext uri="{FF2B5EF4-FFF2-40B4-BE49-F238E27FC236}">
                <a16:creationId xmlns:a16="http://schemas.microsoft.com/office/drawing/2014/main" id="{DEB00620-EABA-452A-8896-63FDA5D2B273}"/>
              </a:ext>
            </a:extLst>
          </p:cNvPr>
          <p:cNvPicPr>
            <a:picLocks noChangeAspect="1"/>
          </p:cNvPicPr>
          <p:nvPr/>
        </p:nvPicPr>
        <p:blipFill>
          <a:blip r:embed="rId3"/>
          <a:stretch>
            <a:fillRect/>
          </a:stretch>
        </p:blipFill>
        <p:spPr>
          <a:xfrm>
            <a:off x="5966686" y="1143509"/>
            <a:ext cx="813972" cy="521345"/>
          </a:xfrm>
          <a:prstGeom prst="rect">
            <a:avLst/>
          </a:prstGeom>
        </p:spPr>
      </p:pic>
      <p:pic>
        <p:nvPicPr>
          <p:cNvPr id="13" name="Picture 14" descr="Logo&#10;&#10;Description automatically generated">
            <a:extLst>
              <a:ext uri="{FF2B5EF4-FFF2-40B4-BE49-F238E27FC236}">
                <a16:creationId xmlns:a16="http://schemas.microsoft.com/office/drawing/2014/main" id="{9CFAED2E-B801-41A5-ADDD-252A58B06069}"/>
              </a:ext>
            </a:extLst>
          </p:cNvPr>
          <p:cNvPicPr>
            <a:picLocks noChangeAspect="1"/>
          </p:cNvPicPr>
          <p:nvPr/>
        </p:nvPicPr>
        <p:blipFill>
          <a:blip r:embed="rId4"/>
          <a:stretch>
            <a:fillRect/>
          </a:stretch>
        </p:blipFill>
        <p:spPr>
          <a:xfrm>
            <a:off x="2401786" y="1197151"/>
            <a:ext cx="950276" cy="485766"/>
          </a:xfrm>
          <a:prstGeom prst="rect">
            <a:avLst/>
          </a:prstGeom>
        </p:spPr>
      </p:pic>
      <p:sp>
        <p:nvSpPr>
          <p:cNvPr id="14" name="Google Shape;411;p44">
            <a:extLst>
              <a:ext uri="{FF2B5EF4-FFF2-40B4-BE49-F238E27FC236}">
                <a16:creationId xmlns:a16="http://schemas.microsoft.com/office/drawing/2014/main" id="{CF9C1FCB-89C0-4AF5-A41A-84B1550A20B2}"/>
              </a:ext>
            </a:extLst>
          </p:cNvPr>
          <p:cNvSpPr txBox="1">
            <a:spLocks/>
          </p:cNvSpPr>
          <p:nvPr/>
        </p:nvSpPr>
        <p:spPr>
          <a:xfrm>
            <a:off x="1059030" y="2021725"/>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1 Million Views</a:t>
            </a:r>
          </a:p>
        </p:txBody>
      </p:sp>
      <p:sp>
        <p:nvSpPr>
          <p:cNvPr id="15" name="Arrow: Chevron 14">
            <a:extLst>
              <a:ext uri="{FF2B5EF4-FFF2-40B4-BE49-F238E27FC236}">
                <a16:creationId xmlns:a16="http://schemas.microsoft.com/office/drawing/2014/main" id="{C41AE93B-CFCF-452B-AC16-18A5DE45E3CE}"/>
              </a:ext>
            </a:extLst>
          </p:cNvPr>
          <p:cNvSpPr/>
          <p:nvPr/>
        </p:nvSpPr>
        <p:spPr>
          <a:xfrm rot="10800000">
            <a:off x="4404755" y="2096400"/>
            <a:ext cx="334490" cy="32537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Google Shape;411;p44">
            <a:extLst>
              <a:ext uri="{FF2B5EF4-FFF2-40B4-BE49-F238E27FC236}">
                <a16:creationId xmlns:a16="http://schemas.microsoft.com/office/drawing/2014/main" id="{5CFB7BBC-E8D0-4308-88AA-DD2BC0259A34}"/>
              </a:ext>
            </a:extLst>
          </p:cNvPr>
          <p:cNvSpPr txBox="1">
            <a:spLocks/>
          </p:cNvSpPr>
          <p:nvPr/>
        </p:nvSpPr>
        <p:spPr>
          <a:xfrm>
            <a:off x="4833704" y="2704099"/>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2.2k Likes</a:t>
            </a:r>
          </a:p>
        </p:txBody>
      </p:sp>
      <p:sp>
        <p:nvSpPr>
          <p:cNvPr id="17" name="Google Shape;411;p44">
            <a:extLst>
              <a:ext uri="{FF2B5EF4-FFF2-40B4-BE49-F238E27FC236}">
                <a16:creationId xmlns:a16="http://schemas.microsoft.com/office/drawing/2014/main" id="{CCD03172-8437-4C98-AE97-82478A51870B}"/>
              </a:ext>
            </a:extLst>
          </p:cNvPr>
          <p:cNvSpPr txBox="1">
            <a:spLocks/>
          </p:cNvSpPr>
          <p:nvPr/>
        </p:nvSpPr>
        <p:spPr>
          <a:xfrm>
            <a:off x="1059029" y="2674073"/>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30k Likes</a:t>
            </a:r>
          </a:p>
        </p:txBody>
      </p:sp>
      <p:sp>
        <p:nvSpPr>
          <p:cNvPr id="18" name="Arrow: Chevron 17">
            <a:extLst>
              <a:ext uri="{FF2B5EF4-FFF2-40B4-BE49-F238E27FC236}">
                <a16:creationId xmlns:a16="http://schemas.microsoft.com/office/drawing/2014/main" id="{3486D540-2D8F-43C6-9169-B3FB30EB895E}"/>
              </a:ext>
            </a:extLst>
          </p:cNvPr>
          <p:cNvSpPr/>
          <p:nvPr/>
        </p:nvSpPr>
        <p:spPr>
          <a:xfrm>
            <a:off x="4404754" y="2685339"/>
            <a:ext cx="334490" cy="32537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descr="Graphical user interface, text, application&#10;&#10;Description automatically generated">
            <a:extLst>
              <a:ext uri="{FF2B5EF4-FFF2-40B4-BE49-F238E27FC236}">
                <a16:creationId xmlns:a16="http://schemas.microsoft.com/office/drawing/2014/main" id="{2A3A69E5-FA36-4F34-82D1-013C169B3F2C}"/>
              </a:ext>
            </a:extLst>
          </p:cNvPr>
          <p:cNvPicPr>
            <a:picLocks noChangeAspect="1"/>
          </p:cNvPicPr>
          <p:nvPr/>
        </p:nvPicPr>
        <p:blipFill>
          <a:blip r:embed="rId5"/>
          <a:stretch>
            <a:fillRect/>
          </a:stretch>
        </p:blipFill>
        <p:spPr>
          <a:xfrm>
            <a:off x="4663575" y="3243712"/>
            <a:ext cx="3881346" cy="572701"/>
          </a:xfrm>
          <a:prstGeom prst="rect">
            <a:avLst/>
          </a:prstGeom>
        </p:spPr>
      </p:pic>
      <p:pic>
        <p:nvPicPr>
          <p:cNvPr id="21" name="Picture 20" descr="Application&#10;&#10;Description automatically generated with low confidence">
            <a:extLst>
              <a:ext uri="{FF2B5EF4-FFF2-40B4-BE49-F238E27FC236}">
                <a16:creationId xmlns:a16="http://schemas.microsoft.com/office/drawing/2014/main" id="{727521C8-256D-44CC-AAC6-07351852A54E}"/>
              </a:ext>
            </a:extLst>
          </p:cNvPr>
          <p:cNvPicPr>
            <a:picLocks noChangeAspect="1"/>
          </p:cNvPicPr>
          <p:nvPr/>
        </p:nvPicPr>
        <p:blipFill>
          <a:blip r:embed="rId6"/>
          <a:stretch>
            <a:fillRect/>
          </a:stretch>
        </p:blipFill>
        <p:spPr>
          <a:xfrm>
            <a:off x="4978447" y="3981086"/>
            <a:ext cx="3056238" cy="949703"/>
          </a:xfrm>
          <a:prstGeom prst="rect">
            <a:avLst/>
          </a:prstGeom>
        </p:spPr>
      </p:pic>
      <p:pic>
        <p:nvPicPr>
          <p:cNvPr id="24" name="Picture 23" descr="Text&#10;&#10;Description automatically generated">
            <a:extLst>
              <a:ext uri="{FF2B5EF4-FFF2-40B4-BE49-F238E27FC236}">
                <a16:creationId xmlns:a16="http://schemas.microsoft.com/office/drawing/2014/main" id="{10FD8625-04C2-4B58-8125-E2B5B4FA0064}"/>
              </a:ext>
            </a:extLst>
          </p:cNvPr>
          <p:cNvPicPr>
            <a:picLocks noChangeAspect="1"/>
          </p:cNvPicPr>
          <p:nvPr/>
        </p:nvPicPr>
        <p:blipFill>
          <a:blip r:embed="rId7"/>
          <a:stretch>
            <a:fillRect/>
          </a:stretch>
        </p:blipFill>
        <p:spPr>
          <a:xfrm>
            <a:off x="451575" y="3290493"/>
            <a:ext cx="3277158" cy="1051839"/>
          </a:xfrm>
          <a:prstGeom prst="rect">
            <a:avLst/>
          </a:prstGeom>
        </p:spPr>
      </p:pic>
    </p:spTree>
    <p:extLst>
      <p:ext uri="{BB962C8B-B14F-4D97-AF65-F5344CB8AC3E}">
        <p14:creationId xmlns:p14="http://schemas.microsoft.com/office/powerpoint/2010/main" val="4091194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t>Women Empowerment</a:t>
            </a:r>
          </a:p>
        </p:txBody>
      </p:sp>
      <p:sp>
        <p:nvSpPr>
          <p:cNvPr id="348" name="Google Shape;348;p39"/>
          <p:cNvSpPr txBox="1">
            <a:spLocks noGrp="1"/>
          </p:cNvSpPr>
          <p:nvPr>
            <p:ph type="subTitle" idx="1"/>
          </p:nvPr>
        </p:nvSpPr>
        <p:spPr>
          <a:xfrm>
            <a:off x="2423100" y="3124175"/>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61450"/>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04</a:t>
            </a:r>
            <a:endParaRPr sz="5000"/>
          </a:p>
        </p:txBody>
      </p:sp>
    </p:spTree>
    <p:extLst>
      <p:ext uri="{BB962C8B-B14F-4D97-AF65-F5344CB8AC3E}">
        <p14:creationId xmlns:p14="http://schemas.microsoft.com/office/powerpoint/2010/main" val="3931399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3"/>
          <p:cNvSpPr txBox="1">
            <a:spLocks noGrp="1"/>
          </p:cNvSpPr>
          <p:nvPr>
            <p:ph type="title"/>
          </p:nvPr>
        </p:nvSpPr>
        <p:spPr>
          <a:xfrm>
            <a:off x="1316039" y="2831768"/>
            <a:ext cx="2068744" cy="375183"/>
          </a:xfrm>
          <a:prstGeom prst="rect">
            <a:avLst/>
          </a:prstGeom>
        </p:spPr>
        <p:txBody>
          <a:bodyPr spcFirstLastPara="1" wrap="square" lIns="91425" tIns="91425" rIns="91425" bIns="91425" anchor="b" anchorCtr="0">
            <a:noAutofit/>
          </a:bodyPr>
          <a:lstStyle/>
          <a:p>
            <a:r>
              <a:rPr lang="en-US"/>
              <a:t>Nike “This is us”</a:t>
            </a:r>
            <a:endParaRPr/>
          </a:p>
        </p:txBody>
      </p:sp>
      <p:sp>
        <p:nvSpPr>
          <p:cNvPr id="13" name="Google Shape;391;p43">
            <a:extLst>
              <a:ext uri="{FF2B5EF4-FFF2-40B4-BE49-F238E27FC236}">
                <a16:creationId xmlns:a16="http://schemas.microsoft.com/office/drawing/2014/main" id="{D1798AA7-7E00-409C-89E2-37A060B047B1}"/>
              </a:ext>
            </a:extLst>
          </p:cNvPr>
          <p:cNvSpPr txBox="1">
            <a:spLocks/>
          </p:cNvSpPr>
          <p:nvPr/>
        </p:nvSpPr>
        <p:spPr>
          <a:xfrm>
            <a:off x="5681945" y="2811901"/>
            <a:ext cx="2574922"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a:t>Adidas “Watch us move”</a:t>
            </a:r>
          </a:p>
        </p:txBody>
      </p:sp>
      <p:pic>
        <p:nvPicPr>
          <p:cNvPr id="3" name="Online Media 2" title="Nike: This is us.">
            <a:hlinkClick r:id="" action="ppaction://media"/>
            <a:extLst>
              <a:ext uri="{FF2B5EF4-FFF2-40B4-BE49-F238E27FC236}">
                <a16:creationId xmlns:a16="http://schemas.microsoft.com/office/drawing/2014/main" id="{60881EBC-F6AD-431F-9DE8-DD3C99065796}"/>
              </a:ext>
            </a:extLst>
          </p:cNvPr>
          <p:cNvPicPr>
            <a:picLocks noRot="1" noChangeAspect="1"/>
          </p:cNvPicPr>
          <p:nvPr>
            <a:videoFile r:link="rId1"/>
          </p:nvPr>
        </p:nvPicPr>
        <p:blipFill>
          <a:blip r:embed="rId5"/>
          <a:stretch>
            <a:fillRect/>
          </a:stretch>
        </p:blipFill>
        <p:spPr>
          <a:xfrm>
            <a:off x="1194612" y="1127666"/>
            <a:ext cx="2540000" cy="1435100"/>
          </a:xfrm>
          <a:prstGeom prst="rect">
            <a:avLst/>
          </a:prstGeom>
        </p:spPr>
      </p:pic>
      <p:pic>
        <p:nvPicPr>
          <p:cNvPr id="4" name="Online Media 3" title="adidas | Watch Us Move">
            <a:hlinkClick r:id="" action="ppaction://media"/>
            <a:extLst>
              <a:ext uri="{FF2B5EF4-FFF2-40B4-BE49-F238E27FC236}">
                <a16:creationId xmlns:a16="http://schemas.microsoft.com/office/drawing/2014/main" id="{CC3219F4-9B94-4BB9-A366-C30AF7481AEB}"/>
              </a:ext>
            </a:extLst>
          </p:cNvPr>
          <p:cNvPicPr>
            <a:picLocks noRot="1" noChangeAspect="1"/>
          </p:cNvPicPr>
          <p:nvPr>
            <a:videoFile r:link="rId2"/>
          </p:nvPr>
        </p:nvPicPr>
        <p:blipFill>
          <a:blip r:embed="rId6"/>
          <a:stretch>
            <a:fillRect/>
          </a:stretch>
        </p:blipFill>
        <p:spPr>
          <a:xfrm>
            <a:off x="5409388" y="1140707"/>
            <a:ext cx="2540000" cy="1435100"/>
          </a:xfrm>
          <a:prstGeom prst="rect">
            <a:avLst/>
          </a:prstGeom>
        </p:spPr>
      </p:pic>
      <p:sp>
        <p:nvSpPr>
          <p:cNvPr id="22" name="TextBox 21">
            <a:extLst>
              <a:ext uri="{FF2B5EF4-FFF2-40B4-BE49-F238E27FC236}">
                <a16:creationId xmlns:a16="http://schemas.microsoft.com/office/drawing/2014/main" id="{FB20A615-D411-4B00-B496-C056396A131C}"/>
              </a:ext>
            </a:extLst>
          </p:cNvPr>
          <p:cNvSpPr txBox="1"/>
          <p:nvPr/>
        </p:nvSpPr>
        <p:spPr>
          <a:xfrm>
            <a:off x="5375184" y="3187084"/>
            <a:ext cx="3086100" cy="2169825"/>
          </a:xfrm>
          <a:prstGeom prst="rect">
            <a:avLst/>
          </a:prstGeom>
          <a:noFill/>
        </p:spPr>
        <p:txBody>
          <a:bodyPr wrap="square">
            <a:spAutoFit/>
          </a:bodyPr>
          <a:lstStyle/>
          <a:p>
            <a:pPr algn="ctr"/>
            <a:r>
              <a:rPr lang="en-GB" sz="1100">
                <a:solidFill>
                  <a:schemeClr val="bg1"/>
                </a:solidFill>
                <a:latin typeface="DM Sans" panose="020B0604020202020204" charset="0"/>
              </a:rPr>
              <a:t>Adidas “Watch us move” is a campaign focused on creating an inclusive space for ALL women in society regardless of their race, nationality or body type.</a:t>
            </a:r>
            <a:r>
              <a:rPr lang="en-US" sz="1100" b="0" i="0">
                <a:solidFill>
                  <a:schemeClr val="bg1"/>
                </a:solidFill>
                <a:effectLst/>
                <a:latin typeface="DM Sans" panose="020B0604020202020204" charset="0"/>
              </a:rPr>
              <a:t> </a:t>
            </a:r>
          </a:p>
          <a:p>
            <a:pPr algn="ctr"/>
            <a:endParaRPr lang="en-US" sz="1100">
              <a:solidFill>
                <a:schemeClr val="bg1"/>
              </a:solidFill>
              <a:latin typeface="DM Sans" panose="020B0604020202020204" charset="0"/>
            </a:endParaRPr>
          </a:p>
          <a:p>
            <a:pPr algn="ctr"/>
            <a:r>
              <a:rPr lang="en-US" sz="1100" b="0" i="0">
                <a:solidFill>
                  <a:schemeClr val="bg1"/>
                </a:solidFill>
                <a:effectLst/>
                <a:latin typeface="DM Sans" panose="020B0604020202020204" charset="0"/>
              </a:rPr>
              <a:t>The campaign promotes the #Formotion​ collection of apparel, which is designed for women to allow for freedom of movement and cater for the fact that women's bodies are each unique.</a:t>
            </a:r>
          </a:p>
          <a:p>
            <a:br>
              <a:rPr lang="en-US" sz="1400"/>
            </a:br>
            <a:endParaRPr lang="en-GB" sz="1100">
              <a:solidFill>
                <a:schemeClr val="bg1"/>
              </a:solidFill>
              <a:latin typeface="DM Sans" panose="020B0604020202020204" charset="0"/>
            </a:endParaRPr>
          </a:p>
        </p:txBody>
      </p:sp>
      <p:sp>
        <p:nvSpPr>
          <p:cNvPr id="23" name="TextBox 22">
            <a:extLst>
              <a:ext uri="{FF2B5EF4-FFF2-40B4-BE49-F238E27FC236}">
                <a16:creationId xmlns:a16="http://schemas.microsoft.com/office/drawing/2014/main" id="{D3FD4A71-FB87-4BA8-B579-55F64054DD2D}"/>
              </a:ext>
            </a:extLst>
          </p:cNvPr>
          <p:cNvSpPr txBox="1"/>
          <p:nvPr/>
        </p:nvSpPr>
        <p:spPr>
          <a:xfrm>
            <a:off x="494842" y="3206951"/>
            <a:ext cx="3939540" cy="938719"/>
          </a:xfrm>
          <a:prstGeom prst="rect">
            <a:avLst/>
          </a:prstGeom>
          <a:noFill/>
        </p:spPr>
        <p:txBody>
          <a:bodyPr wrap="square">
            <a:spAutoFit/>
          </a:bodyPr>
          <a:lstStyle/>
          <a:p>
            <a:pPr algn="ctr"/>
            <a:r>
              <a:rPr lang="en-GB" sz="1100">
                <a:solidFill>
                  <a:schemeClr val="bg1"/>
                </a:solidFill>
                <a:latin typeface="DM Sans" panose="020B0604020202020204" charset="0"/>
              </a:rPr>
              <a:t>Nike ‘This is us’ is a sub-campaign of a larger female empowerment campaign focused on breaking the stereotypes of women in society. It aims to break through stereotypes and create a free and open space for women to pursue their passion in sports</a:t>
            </a:r>
          </a:p>
        </p:txBody>
      </p:sp>
      <p:sp>
        <p:nvSpPr>
          <p:cNvPr id="24" name="Title 1">
            <a:extLst>
              <a:ext uri="{FF2B5EF4-FFF2-40B4-BE49-F238E27FC236}">
                <a16:creationId xmlns:a16="http://schemas.microsoft.com/office/drawing/2014/main" id="{53D41C9E-9FB7-4F93-9C7E-951A2669A34E}"/>
              </a:ext>
            </a:extLst>
          </p:cNvPr>
          <p:cNvSpPr txBox="1">
            <a:spLocks/>
          </p:cNvSpPr>
          <p:nvPr/>
        </p:nvSpPr>
        <p:spPr>
          <a:xfrm>
            <a:off x="0" y="205874"/>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Women Empowerment</a:t>
            </a:r>
          </a:p>
        </p:txBody>
      </p:sp>
    </p:spTree>
    <p:extLst>
      <p:ext uri="{BB962C8B-B14F-4D97-AF65-F5344CB8AC3E}">
        <p14:creationId xmlns:p14="http://schemas.microsoft.com/office/powerpoint/2010/main" val="19941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0"/>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Maslow Hierarchy of Needs</a:t>
            </a:r>
            <a:endParaRPr lang="en-US" sz="3000">
              <a:solidFill>
                <a:schemeClr val="bg1"/>
              </a:solidFill>
            </a:endParaRPr>
          </a:p>
        </p:txBody>
      </p:sp>
      <p:sp>
        <p:nvSpPr>
          <p:cNvPr id="18" name="Rectangle 17">
            <a:extLst>
              <a:ext uri="{FF2B5EF4-FFF2-40B4-BE49-F238E27FC236}">
                <a16:creationId xmlns:a16="http://schemas.microsoft.com/office/drawing/2014/main" id="{E5ACBACB-C001-4E64-BD01-59746DEED486}"/>
              </a:ext>
            </a:extLst>
          </p:cNvPr>
          <p:cNvSpPr/>
          <p:nvPr/>
        </p:nvSpPr>
        <p:spPr>
          <a:xfrm>
            <a:off x="2931024" y="740360"/>
            <a:ext cx="3281951"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Maslow Hierarchy of Needs</a:t>
            </a:r>
          </a:p>
          <a:p>
            <a:pPr algn="ctr"/>
            <a:r>
              <a:rPr lang="en-US" sz="1500" b="1">
                <a:solidFill>
                  <a:schemeClr val="tx1"/>
                </a:solidFill>
                <a:latin typeface="DM Sans" panose="020B0604020202020204" charset="0"/>
              </a:rPr>
              <a:t>Self Actualization</a:t>
            </a:r>
          </a:p>
        </p:txBody>
      </p:sp>
      <p:sp>
        <p:nvSpPr>
          <p:cNvPr id="39" name="Google Shape;395;p43">
            <a:extLst>
              <a:ext uri="{FF2B5EF4-FFF2-40B4-BE49-F238E27FC236}">
                <a16:creationId xmlns:a16="http://schemas.microsoft.com/office/drawing/2014/main" id="{888824AA-27D2-4C8E-81A4-C71A10FF2580}"/>
              </a:ext>
            </a:extLst>
          </p:cNvPr>
          <p:cNvSpPr/>
          <p:nvPr/>
        </p:nvSpPr>
        <p:spPr>
          <a:xfrm>
            <a:off x="1407352" y="1091282"/>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Picture 14" descr="Logo&#10;&#10;Description automatically generated">
            <a:extLst>
              <a:ext uri="{FF2B5EF4-FFF2-40B4-BE49-F238E27FC236}">
                <a16:creationId xmlns:a16="http://schemas.microsoft.com/office/drawing/2014/main" id="{21FEC90C-DAED-4A2C-8466-B79686E8603B}"/>
              </a:ext>
            </a:extLst>
          </p:cNvPr>
          <p:cNvPicPr>
            <a:picLocks noChangeAspect="1"/>
          </p:cNvPicPr>
          <p:nvPr/>
        </p:nvPicPr>
        <p:blipFill>
          <a:blip r:embed="rId3"/>
          <a:stretch>
            <a:fillRect/>
          </a:stretch>
        </p:blipFill>
        <p:spPr>
          <a:xfrm>
            <a:off x="1544510" y="1349234"/>
            <a:ext cx="707400" cy="361611"/>
          </a:xfrm>
          <a:prstGeom prst="rect">
            <a:avLst/>
          </a:prstGeom>
        </p:spPr>
      </p:pic>
      <p:sp>
        <p:nvSpPr>
          <p:cNvPr id="41" name="Google Shape;395;p43">
            <a:extLst>
              <a:ext uri="{FF2B5EF4-FFF2-40B4-BE49-F238E27FC236}">
                <a16:creationId xmlns:a16="http://schemas.microsoft.com/office/drawing/2014/main" id="{1AF24FDA-AFE3-4809-A8A8-1FC553E811A9}"/>
              </a:ext>
            </a:extLst>
          </p:cNvPr>
          <p:cNvSpPr/>
          <p:nvPr/>
        </p:nvSpPr>
        <p:spPr>
          <a:xfrm>
            <a:off x="6793563" y="1028764"/>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Picture 15" descr="Logo, company name&#10;&#10;Description automatically generated">
            <a:extLst>
              <a:ext uri="{FF2B5EF4-FFF2-40B4-BE49-F238E27FC236}">
                <a16:creationId xmlns:a16="http://schemas.microsoft.com/office/drawing/2014/main" id="{38DE2E6F-767E-4D0D-BC0D-6FB452DB3FCC}"/>
              </a:ext>
            </a:extLst>
          </p:cNvPr>
          <p:cNvPicPr>
            <a:picLocks noChangeAspect="1"/>
          </p:cNvPicPr>
          <p:nvPr/>
        </p:nvPicPr>
        <p:blipFill>
          <a:blip r:embed="rId4"/>
          <a:stretch>
            <a:fillRect/>
          </a:stretch>
        </p:blipFill>
        <p:spPr>
          <a:xfrm>
            <a:off x="6930722" y="1089334"/>
            <a:ext cx="668768" cy="428342"/>
          </a:xfrm>
          <a:prstGeom prst="rect">
            <a:avLst/>
          </a:prstGeom>
        </p:spPr>
      </p:pic>
      <p:sp>
        <p:nvSpPr>
          <p:cNvPr id="43" name="Rectangle: Rounded Corners 42">
            <a:extLst>
              <a:ext uri="{FF2B5EF4-FFF2-40B4-BE49-F238E27FC236}">
                <a16:creationId xmlns:a16="http://schemas.microsoft.com/office/drawing/2014/main" id="{CB65A49F-57B6-484E-9B0B-6BF7966094EA}"/>
              </a:ext>
            </a:extLst>
          </p:cNvPr>
          <p:cNvSpPr/>
          <p:nvPr/>
        </p:nvSpPr>
        <p:spPr>
          <a:xfrm>
            <a:off x="359253" y="2015945"/>
            <a:ext cx="3281855" cy="80285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DM Sans" panose="020B0604020202020204" charset="0"/>
              </a:rPr>
              <a:t>Empowers women to break through stereotypes and create a free and open space for women to pursue their passion for sports</a:t>
            </a:r>
            <a:endParaRPr lang="en-US" sz="1200" b="1">
              <a:solidFill>
                <a:schemeClr val="tx1"/>
              </a:solidFill>
              <a:latin typeface="Arial"/>
              <a:ea typeface="Roboto"/>
              <a:cs typeface="Arial"/>
            </a:endParaRPr>
          </a:p>
        </p:txBody>
      </p:sp>
      <p:sp>
        <p:nvSpPr>
          <p:cNvPr id="44" name="Rectangle: Rounded Corners 43">
            <a:extLst>
              <a:ext uri="{FF2B5EF4-FFF2-40B4-BE49-F238E27FC236}">
                <a16:creationId xmlns:a16="http://schemas.microsoft.com/office/drawing/2014/main" id="{157DAC71-A02C-4DCC-A44E-AA6AAD1E24DB}"/>
              </a:ext>
            </a:extLst>
          </p:cNvPr>
          <p:cNvSpPr/>
          <p:nvPr/>
        </p:nvSpPr>
        <p:spPr>
          <a:xfrm>
            <a:off x="5502893" y="2005917"/>
            <a:ext cx="3281854" cy="82290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latin typeface="DM Sans" panose="020B0604020202020204" charset="0"/>
              </a:rPr>
              <a:t>Empowers women all women to be who they are regardless of their race, nationality or body type.</a:t>
            </a:r>
            <a:r>
              <a:rPr lang="en-US" sz="1200" b="1" i="0">
                <a:solidFill>
                  <a:schemeClr val="tx1"/>
                </a:solidFill>
                <a:effectLst/>
                <a:latin typeface="DM Sans" panose="020B0604020202020204" charset="0"/>
              </a:rPr>
              <a:t> </a:t>
            </a:r>
          </a:p>
        </p:txBody>
      </p:sp>
      <p:sp>
        <p:nvSpPr>
          <p:cNvPr id="46" name="Arrow: Down 45">
            <a:extLst>
              <a:ext uri="{FF2B5EF4-FFF2-40B4-BE49-F238E27FC236}">
                <a16:creationId xmlns:a16="http://schemas.microsoft.com/office/drawing/2014/main" id="{111835BE-1C19-4F5F-8B5C-6169E8F12B36}"/>
              </a:ext>
            </a:extLst>
          </p:cNvPr>
          <p:cNvSpPr/>
          <p:nvPr/>
        </p:nvSpPr>
        <p:spPr>
          <a:xfrm rot="18794198">
            <a:off x="3728106" y="285248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7" name="Arrow: Down 46">
            <a:extLst>
              <a:ext uri="{FF2B5EF4-FFF2-40B4-BE49-F238E27FC236}">
                <a16:creationId xmlns:a16="http://schemas.microsoft.com/office/drawing/2014/main" id="{8C06B065-C1E3-4993-BB55-7E0AB1838C52}"/>
              </a:ext>
            </a:extLst>
          </p:cNvPr>
          <p:cNvSpPr/>
          <p:nvPr/>
        </p:nvSpPr>
        <p:spPr>
          <a:xfrm rot="3004384">
            <a:off x="5213332" y="281306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9" name="Rectangle: Rounded Corners 48">
            <a:extLst>
              <a:ext uri="{FF2B5EF4-FFF2-40B4-BE49-F238E27FC236}">
                <a16:creationId xmlns:a16="http://schemas.microsoft.com/office/drawing/2014/main" id="{CB1088AD-4BB0-4F5F-A135-B19C86E954B3}"/>
              </a:ext>
            </a:extLst>
          </p:cNvPr>
          <p:cNvSpPr/>
          <p:nvPr/>
        </p:nvSpPr>
        <p:spPr>
          <a:xfrm>
            <a:off x="1548297" y="3220525"/>
            <a:ext cx="5942477" cy="67632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0">
                <a:solidFill>
                  <a:schemeClr val="tx1"/>
                </a:solidFill>
                <a:effectLst/>
                <a:latin typeface="DM Sans" panose="020B0604020202020204" charset="0"/>
              </a:rPr>
              <a:t>Emotional Intelligence</a:t>
            </a:r>
          </a:p>
          <a:p>
            <a:pPr algn="ctr"/>
            <a:r>
              <a:rPr lang="en-US" sz="1200">
                <a:solidFill>
                  <a:schemeClr val="tx1"/>
                </a:solidFill>
                <a:latin typeface="DM Sans" panose="020B0604020202020204" charset="0"/>
              </a:rPr>
              <a:t>Identified issues  women face and motivates them to disregard stereotypes or social normal and  be confident about themselves.</a:t>
            </a:r>
            <a:endParaRPr lang="en-US" sz="1200" i="0">
              <a:solidFill>
                <a:schemeClr val="tx1"/>
              </a:solidFill>
              <a:effectLst/>
              <a:latin typeface="DM Sans" panose="020B0604020202020204" charset="0"/>
            </a:endParaRPr>
          </a:p>
        </p:txBody>
      </p:sp>
      <p:sp>
        <p:nvSpPr>
          <p:cNvPr id="50" name="Arrow: Down 49">
            <a:extLst>
              <a:ext uri="{FF2B5EF4-FFF2-40B4-BE49-F238E27FC236}">
                <a16:creationId xmlns:a16="http://schemas.microsoft.com/office/drawing/2014/main" id="{3A1E1DFB-1234-47C5-A641-E8D3E1ADE972}"/>
              </a:ext>
            </a:extLst>
          </p:cNvPr>
          <p:cNvSpPr/>
          <p:nvPr/>
        </p:nvSpPr>
        <p:spPr>
          <a:xfrm>
            <a:off x="4469836" y="403721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3" name="Rectangle: Rounded Corners 52">
            <a:extLst>
              <a:ext uri="{FF2B5EF4-FFF2-40B4-BE49-F238E27FC236}">
                <a16:creationId xmlns:a16="http://schemas.microsoft.com/office/drawing/2014/main" id="{AE63C443-556C-4B76-BC15-6080F6B2C28F}"/>
              </a:ext>
            </a:extLst>
          </p:cNvPr>
          <p:cNvSpPr/>
          <p:nvPr/>
        </p:nvSpPr>
        <p:spPr>
          <a:xfrm>
            <a:off x="1498597" y="4403743"/>
            <a:ext cx="5942477" cy="67632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Emotional Involvement</a:t>
            </a:r>
            <a:endParaRPr lang="en-US" sz="1200" b="1" i="0">
              <a:solidFill>
                <a:schemeClr val="tx1"/>
              </a:solidFill>
              <a:effectLst/>
              <a:latin typeface="DM Sans" panose="020B0604020202020204" charset="0"/>
            </a:endParaRPr>
          </a:p>
          <a:p>
            <a:pPr algn="ctr"/>
            <a:r>
              <a:rPr lang="en-US" sz="1200">
                <a:solidFill>
                  <a:schemeClr val="tx1"/>
                </a:solidFill>
                <a:latin typeface="DM Sans" panose="020B0604020202020204" charset="0"/>
              </a:rPr>
              <a:t>Boosts women’s self esteem and causes them to be emotionally involved with the campaign since they can relate to it and feel empowered by it</a:t>
            </a:r>
            <a:endParaRPr lang="en-US" sz="1200" i="0">
              <a:solidFill>
                <a:schemeClr val="tx1"/>
              </a:solidFill>
              <a:effectLst/>
              <a:latin typeface="DM Sans" panose="020B0604020202020204" charset="0"/>
            </a:endParaRPr>
          </a:p>
        </p:txBody>
      </p:sp>
    </p:spTree>
    <p:extLst>
      <p:ext uri="{BB962C8B-B14F-4D97-AF65-F5344CB8AC3E}">
        <p14:creationId xmlns:p14="http://schemas.microsoft.com/office/powerpoint/2010/main" val="1601370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9;p39">
            <a:extLst>
              <a:ext uri="{FF2B5EF4-FFF2-40B4-BE49-F238E27FC236}">
                <a16:creationId xmlns:a16="http://schemas.microsoft.com/office/drawing/2014/main" id="{966A60FE-B229-4F92-A531-0D112F3DE5A5}"/>
              </a:ext>
            </a:extLst>
          </p:cNvPr>
          <p:cNvSpPr txBox="1">
            <a:spLocks/>
          </p:cNvSpPr>
          <p:nvPr/>
        </p:nvSpPr>
        <p:spPr>
          <a:xfrm>
            <a:off x="-74597" y="455148"/>
            <a:ext cx="9231086"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endParaRPr lang="en" sz="2700" b="0" i="0" u="none" strike="noStrike" cap="none">
              <a:solidFill>
                <a:srgbClr val="EFEFEF"/>
              </a:solidFill>
              <a:latin typeface="Anton"/>
              <a:ea typeface="Anton"/>
              <a:cs typeface="Anton"/>
              <a:sym typeface="Anton"/>
            </a:endParaRPr>
          </a:p>
          <a:p>
            <a:pPr algn="ctr">
              <a:lnSpc>
                <a:spcPct val="90000"/>
              </a:lnSpc>
              <a:spcAft>
                <a:spcPts val="600"/>
              </a:spcAft>
              <a:buClr>
                <a:srgbClr val="EFEFEF"/>
              </a:buClr>
              <a:buSzPts val="2800"/>
            </a:pPr>
            <a:endParaRPr lang="en" sz="2700">
              <a:solidFill>
                <a:srgbClr val="EFEFEF"/>
              </a:solidFill>
              <a:latin typeface="Anton"/>
              <a:ea typeface="Anton"/>
              <a:cs typeface="Anton"/>
              <a:sym typeface="Anton"/>
            </a:endParaRPr>
          </a:p>
          <a:p>
            <a:pPr algn="ctr">
              <a:lnSpc>
                <a:spcPct val="90000"/>
              </a:lnSpc>
              <a:spcAft>
                <a:spcPts val="600"/>
              </a:spcAft>
              <a:buClr>
                <a:srgbClr val="EFEFEF"/>
              </a:buClr>
              <a:buSzPts val="2800"/>
            </a:pPr>
            <a:r>
              <a:rPr lang="en" sz="2700" b="0" i="0" u="none" strike="noStrike" cap="none">
                <a:solidFill>
                  <a:srgbClr val="EFEFEF"/>
                </a:solidFill>
                <a:latin typeface="Anton"/>
                <a:ea typeface="Anton"/>
                <a:cs typeface="Anton"/>
                <a:sym typeface="Anton"/>
              </a:rPr>
              <a:t>Factors affecting Consumer comprehension</a:t>
            </a:r>
            <a:r>
              <a:rPr lang="en-US" sz="2700">
                <a:solidFill>
                  <a:srgbClr val="EFEFEF"/>
                </a:solidFill>
                <a:latin typeface="Anton"/>
                <a:ea typeface="Anton"/>
                <a:cs typeface="Anton"/>
                <a:sym typeface="Anton"/>
              </a:rPr>
              <a:t> -Physical  Characteristics</a:t>
            </a:r>
          </a:p>
        </p:txBody>
      </p:sp>
      <p:pic>
        <p:nvPicPr>
          <p:cNvPr id="24" name="Picture 23">
            <a:extLst>
              <a:ext uri="{FF2B5EF4-FFF2-40B4-BE49-F238E27FC236}">
                <a16:creationId xmlns:a16="http://schemas.microsoft.com/office/drawing/2014/main" id="{36593ADF-7602-47BA-9957-BA6D2EE2FE69}"/>
              </a:ext>
            </a:extLst>
          </p:cNvPr>
          <p:cNvPicPr>
            <a:picLocks noChangeAspect="1"/>
          </p:cNvPicPr>
          <p:nvPr/>
        </p:nvPicPr>
        <p:blipFill>
          <a:blip r:embed="rId3"/>
          <a:stretch>
            <a:fillRect/>
          </a:stretch>
        </p:blipFill>
        <p:spPr>
          <a:xfrm>
            <a:off x="1082040" y="2246490"/>
            <a:ext cx="2195282" cy="1227606"/>
          </a:xfrm>
          <a:prstGeom prst="roundRect">
            <a:avLst>
              <a:gd name="adj" fmla="val 8594"/>
            </a:avLst>
          </a:prstGeom>
          <a:solidFill>
            <a:srgbClr val="FFFFFF">
              <a:shade val="85000"/>
            </a:srgbClr>
          </a:solidFill>
          <a:ln>
            <a:noFill/>
          </a:ln>
          <a:effectLst/>
        </p:spPr>
      </p:pic>
      <p:pic>
        <p:nvPicPr>
          <p:cNvPr id="30" name="Picture 29">
            <a:extLst>
              <a:ext uri="{FF2B5EF4-FFF2-40B4-BE49-F238E27FC236}">
                <a16:creationId xmlns:a16="http://schemas.microsoft.com/office/drawing/2014/main" id="{3719D190-F2CA-4583-A4BF-842952A09AE7}"/>
              </a:ext>
            </a:extLst>
          </p:cNvPr>
          <p:cNvPicPr>
            <a:picLocks noChangeAspect="1"/>
          </p:cNvPicPr>
          <p:nvPr/>
        </p:nvPicPr>
        <p:blipFill>
          <a:blip r:embed="rId4"/>
          <a:stretch>
            <a:fillRect/>
          </a:stretch>
        </p:blipFill>
        <p:spPr>
          <a:xfrm>
            <a:off x="2161777" y="3264431"/>
            <a:ext cx="2050641" cy="1199456"/>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B084742D-D359-4577-818A-ACAA6A09B66A}"/>
              </a:ext>
            </a:extLst>
          </p:cNvPr>
          <p:cNvPicPr>
            <a:picLocks noChangeAspect="1"/>
          </p:cNvPicPr>
          <p:nvPr/>
        </p:nvPicPr>
        <p:blipFill>
          <a:blip r:embed="rId5"/>
          <a:stretch>
            <a:fillRect/>
          </a:stretch>
        </p:blipFill>
        <p:spPr>
          <a:xfrm>
            <a:off x="3469607" y="3944043"/>
            <a:ext cx="2142679" cy="1199457"/>
          </a:xfrm>
          <a:prstGeom prst="roundRect">
            <a:avLst>
              <a:gd name="adj" fmla="val 8594"/>
            </a:avLst>
          </a:prstGeom>
          <a:solidFill>
            <a:srgbClr val="FFFFFF">
              <a:shade val="85000"/>
            </a:srgbClr>
          </a:solidFill>
          <a:ln>
            <a:noFill/>
          </a:ln>
          <a:effectLst/>
        </p:spPr>
      </p:pic>
      <p:pic>
        <p:nvPicPr>
          <p:cNvPr id="28" name="Picture 27">
            <a:extLst>
              <a:ext uri="{FF2B5EF4-FFF2-40B4-BE49-F238E27FC236}">
                <a16:creationId xmlns:a16="http://schemas.microsoft.com/office/drawing/2014/main" id="{1A8114BA-89B8-4AEB-AE78-2537AC16A477}"/>
              </a:ext>
            </a:extLst>
          </p:cNvPr>
          <p:cNvPicPr>
            <a:picLocks noChangeAspect="1"/>
          </p:cNvPicPr>
          <p:nvPr/>
        </p:nvPicPr>
        <p:blipFill>
          <a:blip r:embed="rId6"/>
          <a:stretch>
            <a:fillRect/>
          </a:stretch>
        </p:blipFill>
        <p:spPr>
          <a:xfrm>
            <a:off x="5356251" y="3267535"/>
            <a:ext cx="2079427" cy="1222766"/>
          </a:xfrm>
          <a:prstGeom prst="roundRect">
            <a:avLst>
              <a:gd name="adj" fmla="val 8594"/>
            </a:avLst>
          </a:prstGeom>
          <a:solidFill>
            <a:srgbClr val="FFFFFF">
              <a:shade val="85000"/>
            </a:srgbClr>
          </a:solidFill>
          <a:ln>
            <a:noFill/>
          </a:ln>
          <a:effectLst/>
        </p:spPr>
      </p:pic>
      <p:pic>
        <p:nvPicPr>
          <p:cNvPr id="26" name="Picture 25">
            <a:extLst>
              <a:ext uri="{FF2B5EF4-FFF2-40B4-BE49-F238E27FC236}">
                <a16:creationId xmlns:a16="http://schemas.microsoft.com/office/drawing/2014/main" id="{6EB60E85-43AC-4478-969D-5E700670471A}"/>
              </a:ext>
            </a:extLst>
          </p:cNvPr>
          <p:cNvPicPr>
            <a:picLocks noChangeAspect="1"/>
          </p:cNvPicPr>
          <p:nvPr/>
        </p:nvPicPr>
        <p:blipFill>
          <a:blip r:embed="rId7"/>
          <a:stretch>
            <a:fillRect/>
          </a:stretch>
        </p:blipFill>
        <p:spPr>
          <a:xfrm>
            <a:off x="6370328" y="2232470"/>
            <a:ext cx="1989391" cy="1122354"/>
          </a:xfrm>
          <a:prstGeom prst="roundRect">
            <a:avLst>
              <a:gd name="adj" fmla="val 8594"/>
            </a:avLst>
          </a:prstGeom>
          <a:solidFill>
            <a:srgbClr val="FFFFFF">
              <a:shade val="85000"/>
            </a:srgbClr>
          </a:solidFill>
          <a:ln>
            <a:noFill/>
          </a:ln>
          <a:effectLst/>
        </p:spPr>
      </p:pic>
      <p:sp>
        <p:nvSpPr>
          <p:cNvPr id="31" name="Rectangle: Rounded Corners 30">
            <a:extLst>
              <a:ext uri="{FF2B5EF4-FFF2-40B4-BE49-F238E27FC236}">
                <a16:creationId xmlns:a16="http://schemas.microsoft.com/office/drawing/2014/main" id="{9880B623-086C-47BD-86AF-240D33D6513E}"/>
              </a:ext>
            </a:extLst>
          </p:cNvPr>
          <p:cNvSpPr/>
          <p:nvPr/>
        </p:nvSpPr>
        <p:spPr>
          <a:xfrm>
            <a:off x="3671398" y="1760799"/>
            <a:ext cx="2195282" cy="11223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50" b="1">
                <a:solidFill>
                  <a:schemeClr val="bg1"/>
                </a:solidFill>
                <a:latin typeface="DM Sans" panose="020B0604020202020204" charset="0"/>
                <a:ea typeface="Roboto" panose="02000000000000000000" pitchFamily="2" charset="0"/>
              </a:rPr>
              <a:t>Smooth transition</a:t>
            </a:r>
          </a:p>
          <a:p>
            <a:pPr algn="ctr"/>
            <a:r>
              <a:rPr lang="en-US" altLang="zh-CN" sz="1150" b="1">
                <a:solidFill>
                  <a:schemeClr val="bg1"/>
                </a:solidFill>
                <a:latin typeface="DM Sans" panose="020B0604020202020204" charset="0"/>
                <a:ea typeface="Roboto" panose="02000000000000000000" pitchFamily="2" charset="0"/>
              </a:rPr>
              <a:t>From traditional female role to their confident and strong character when pursing sports</a:t>
            </a:r>
          </a:p>
        </p:txBody>
      </p:sp>
      <p:sp>
        <p:nvSpPr>
          <p:cNvPr id="32" name="Arrow: Curved Up 31">
            <a:extLst>
              <a:ext uri="{FF2B5EF4-FFF2-40B4-BE49-F238E27FC236}">
                <a16:creationId xmlns:a16="http://schemas.microsoft.com/office/drawing/2014/main" id="{DCE4A5E6-068A-4596-90B6-AA82392F6FE1}"/>
              </a:ext>
            </a:extLst>
          </p:cNvPr>
          <p:cNvSpPr/>
          <p:nvPr/>
        </p:nvSpPr>
        <p:spPr>
          <a:xfrm>
            <a:off x="2985348" y="2591271"/>
            <a:ext cx="3676954" cy="1338358"/>
          </a:xfrm>
          <a:prstGeom prst="curvedUpArrow">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Google Shape;395;p43">
            <a:extLst>
              <a:ext uri="{FF2B5EF4-FFF2-40B4-BE49-F238E27FC236}">
                <a16:creationId xmlns:a16="http://schemas.microsoft.com/office/drawing/2014/main" id="{4873C824-C3CE-4AA3-9001-F122B642215A}"/>
              </a:ext>
            </a:extLst>
          </p:cNvPr>
          <p:cNvSpPr/>
          <p:nvPr/>
        </p:nvSpPr>
        <p:spPr>
          <a:xfrm>
            <a:off x="0" y="1181196"/>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14" descr="Logo&#10;&#10;Description automatically generated">
            <a:extLst>
              <a:ext uri="{FF2B5EF4-FFF2-40B4-BE49-F238E27FC236}">
                <a16:creationId xmlns:a16="http://schemas.microsoft.com/office/drawing/2014/main" id="{425AAB21-761B-49D0-B690-ED9E1B3A60B3}"/>
              </a:ext>
            </a:extLst>
          </p:cNvPr>
          <p:cNvPicPr>
            <a:picLocks noChangeAspect="1"/>
          </p:cNvPicPr>
          <p:nvPr/>
        </p:nvPicPr>
        <p:blipFill>
          <a:blip r:embed="rId8"/>
          <a:stretch>
            <a:fillRect/>
          </a:stretch>
        </p:blipFill>
        <p:spPr>
          <a:xfrm>
            <a:off x="174672" y="1480736"/>
            <a:ext cx="834950" cy="426813"/>
          </a:xfrm>
          <a:prstGeom prst="rect">
            <a:avLst/>
          </a:prstGeom>
        </p:spPr>
      </p:pic>
    </p:spTree>
    <p:extLst>
      <p:ext uri="{BB962C8B-B14F-4D97-AF65-F5344CB8AC3E}">
        <p14:creationId xmlns:p14="http://schemas.microsoft.com/office/powerpoint/2010/main" val="274978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9;p39">
            <a:extLst>
              <a:ext uri="{FF2B5EF4-FFF2-40B4-BE49-F238E27FC236}">
                <a16:creationId xmlns:a16="http://schemas.microsoft.com/office/drawing/2014/main" id="{966A60FE-B229-4F92-A531-0D112F3DE5A5}"/>
              </a:ext>
            </a:extLst>
          </p:cNvPr>
          <p:cNvSpPr txBox="1">
            <a:spLocks/>
          </p:cNvSpPr>
          <p:nvPr/>
        </p:nvSpPr>
        <p:spPr>
          <a:xfrm>
            <a:off x="34066" y="138325"/>
            <a:ext cx="9197019"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 sz="3000" b="0" i="0" u="none" strike="noStrike" cap="none">
                <a:solidFill>
                  <a:srgbClr val="EFEFEF"/>
                </a:solidFill>
                <a:latin typeface="Anton"/>
                <a:ea typeface="Anton"/>
                <a:cs typeface="Anton"/>
                <a:sym typeface="Anton"/>
              </a:rPr>
              <a:t>Factors affecting Consumer comprehension</a:t>
            </a:r>
            <a:r>
              <a:rPr lang="en-US" sz="3000">
                <a:solidFill>
                  <a:srgbClr val="EFEFEF"/>
                </a:solidFill>
                <a:latin typeface="Anton"/>
                <a:ea typeface="Anton"/>
                <a:cs typeface="Anton"/>
                <a:sym typeface="Anton"/>
              </a:rPr>
              <a:t> -Message</a:t>
            </a:r>
          </a:p>
        </p:txBody>
      </p:sp>
      <p:pic>
        <p:nvPicPr>
          <p:cNvPr id="24" name="Picture 23">
            <a:extLst>
              <a:ext uri="{FF2B5EF4-FFF2-40B4-BE49-F238E27FC236}">
                <a16:creationId xmlns:a16="http://schemas.microsoft.com/office/drawing/2014/main" id="{36593ADF-7602-47BA-9957-BA6D2EE2FE69}"/>
              </a:ext>
            </a:extLst>
          </p:cNvPr>
          <p:cNvPicPr>
            <a:picLocks noChangeAspect="1"/>
          </p:cNvPicPr>
          <p:nvPr/>
        </p:nvPicPr>
        <p:blipFill>
          <a:blip r:embed="rId3"/>
          <a:stretch>
            <a:fillRect/>
          </a:stretch>
        </p:blipFill>
        <p:spPr>
          <a:xfrm>
            <a:off x="1082040" y="2108165"/>
            <a:ext cx="2195282" cy="1227606"/>
          </a:xfrm>
          <a:prstGeom prst="roundRect">
            <a:avLst>
              <a:gd name="adj" fmla="val 8594"/>
            </a:avLst>
          </a:prstGeom>
          <a:solidFill>
            <a:srgbClr val="FFFFFF">
              <a:shade val="85000"/>
            </a:srgbClr>
          </a:solidFill>
          <a:ln>
            <a:noFill/>
          </a:ln>
          <a:effectLst/>
        </p:spPr>
      </p:pic>
      <p:pic>
        <p:nvPicPr>
          <p:cNvPr id="30" name="Picture 29">
            <a:extLst>
              <a:ext uri="{FF2B5EF4-FFF2-40B4-BE49-F238E27FC236}">
                <a16:creationId xmlns:a16="http://schemas.microsoft.com/office/drawing/2014/main" id="{3719D190-F2CA-4583-A4BF-842952A09AE7}"/>
              </a:ext>
            </a:extLst>
          </p:cNvPr>
          <p:cNvPicPr>
            <a:picLocks noChangeAspect="1"/>
          </p:cNvPicPr>
          <p:nvPr/>
        </p:nvPicPr>
        <p:blipFill>
          <a:blip r:embed="rId4"/>
          <a:stretch>
            <a:fillRect/>
          </a:stretch>
        </p:blipFill>
        <p:spPr>
          <a:xfrm>
            <a:off x="2161777" y="3126106"/>
            <a:ext cx="2050641" cy="1199456"/>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B084742D-D359-4577-818A-ACAA6A09B66A}"/>
              </a:ext>
            </a:extLst>
          </p:cNvPr>
          <p:cNvPicPr>
            <a:picLocks noChangeAspect="1"/>
          </p:cNvPicPr>
          <p:nvPr/>
        </p:nvPicPr>
        <p:blipFill>
          <a:blip r:embed="rId5"/>
          <a:stretch>
            <a:fillRect/>
          </a:stretch>
        </p:blipFill>
        <p:spPr>
          <a:xfrm>
            <a:off x="3469607" y="3805718"/>
            <a:ext cx="2142679" cy="1199457"/>
          </a:xfrm>
          <a:prstGeom prst="roundRect">
            <a:avLst>
              <a:gd name="adj" fmla="val 8594"/>
            </a:avLst>
          </a:prstGeom>
          <a:solidFill>
            <a:srgbClr val="FFFFFF">
              <a:shade val="85000"/>
            </a:srgbClr>
          </a:solidFill>
          <a:ln>
            <a:noFill/>
          </a:ln>
          <a:effectLst/>
        </p:spPr>
      </p:pic>
      <p:pic>
        <p:nvPicPr>
          <p:cNvPr id="28" name="Picture 27">
            <a:extLst>
              <a:ext uri="{FF2B5EF4-FFF2-40B4-BE49-F238E27FC236}">
                <a16:creationId xmlns:a16="http://schemas.microsoft.com/office/drawing/2014/main" id="{1A8114BA-89B8-4AEB-AE78-2537AC16A477}"/>
              </a:ext>
            </a:extLst>
          </p:cNvPr>
          <p:cNvPicPr>
            <a:picLocks noChangeAspect="1"/>
          </p:cNvPicPr>
          <p:nvPr/>
        </p:nvPicPr>
        <p:blipFill>
          <a:blip r:embed="rId6"/>
          <a:stretch>
            <a:fillRect/>
          </a:stretch>
        </p:blipFill>
        <p:spPr>
          <a:xfrm>
            <a:off x="5356251" y="3129210"/>
            <a:ext cx="2079427" cy="1222766"/>
          </a:xfrm>
          <a:prstGeom prst="roundRect">
            <a:avLst>
              <a:gd name="adj" fmla="val 8594"/>
            </a:avLst>
          </a:prstGeom>
          <a:solidFill>
            <a:srgbClr val="FFFFFF">
              <a:shade val="85000"/>
            </a:srgbClr>
          </a:solidFill>
          <a:ln>
            <a:noFill/>
          </a:ln>
          <a:effectLst/>
        </p:spPr>
      </p:pic>
      <p:pic>
        <p:nvPicPr>
          <p:cNvPr id="26" name="Picture 25">
            <a:extLst>
              <a:ext uri="{FF2B5EF4-FFF2-40B4-BE49-F238E27FC236}">
                <a16:creationId xmlns:a16="http://schemas.microsoft.com/office/drawing/2014/main" id="{6EB60E85-43AC-4478-969D-5E700670471A}"/>
              </a:ext>
            </a:extLst>
          </p:cNvPr>
          <p:cNvPicPr>
            <a:picLocks noChangeAspect="1"/>
          </p:cNvPicPr>
          <p:nvPr/>
        </p:nvPicPr>
        <p:blipFill>
          <a:blip r:embed="rId7"/>
          <a:stretch>
            <a:fillRect/>
          </a:stretch>
        </p:blipFill>
        <p:spPr>
          <a:xfrm>
            <a:off x="6370328" y="2094145"/>
            <a:ext cx="1989391" cy="1122354"/>
          </a:xfrm>
          <a:prstGeom prst="roundRect">
            <a:avLst>
              <a:gd name="adj" fmla="val 8594"/>
            </a:avLst>
          </a:prstGeom>
          <a:solidFill>
            <a:srgbClr val="FFFFFF">
              <a:shade val="85000"/>
            </a:srgbClr>
          </a:solidFill>
          <a:ln>
            <a:noFill/>
          </a:ln>
          <a:effectLst/>
        </p:spPr>
      </p:pic>
      <p:sp>
        <p:nvSpPr>
          <p:cNvPr id="31" name="Rectangle: Rounded Corners 30">
            <a:extLst>
              <a:ext uri="{FF2B5EF4-FFF2-40B4-BE49-F238E27FC236}">
                <a16:creationId xmlns:a16="http://schemas.microsoft.com/office/drawing/2014/main" id="{9880B623-086C-47BD-86AF-240D33D6513E}"/>
              </a:ext>
            </a:extLst>
          </p:cNvPr>
          <p:cNvSpPr/>
          <p:nvPr/>
        </p:nvSpPr>
        <p:spPr>
          <a:xfrm>
            <a:off x="1219986" y="1665328"/>
            <a:ext cx="1883582" cy="57270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50" b="1">
                <a:solidFill>
                  <a:schemeClr val="tx1"/>
                </a:solidFill>
                <a:latin typeface="DM Sans" panose="020B0604020202020204" charset="0"/>
                <a:ea typeface="Roboto" panose="02000000000000000000" pitchFamily="2" charset="0"/>
              </a:rPr>
              <a:t>Stereotype: “Our hands are fine and delicate”</a:t>
            </a:r>
          </a:p>
        </p:txBody>
      </p:sp>
      <p:sp>
        <p:nvSpPr>
          <p:cNvPr id="12" name="Rectangle: Rounded Corners 11">
            <a:extLst>
              <a:ext uri="{FF2B5EF4-FFF2-40B4-BE49-F238E27FC236}">
                <a16:creationId xmlns:a16="http://schemas.microsoft.com/office/drawing/2014/main" id="{3DA2F81A-9BFC-4946-951E-0F1BB9FE9F4F}"/>
              </a:ext>
            </a:extLst>
          </p:cNvPr>
          <p:cNvSpPr/>
          <p:nvPr/>
        </p:nvSpPr>
        <p:spPr>
          <a:xfrm>
            <a:off x="6330333" y="1086386"/>
            <a:ext cx="2079427" cy="119369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050" b="1">
                <a:solidFill>
                  <a:schemeClr val="tx1"/>
                </a:solidFill>
                <a:latin typeface="DM Sans" panose="020B0604020202020204" charset="0"/>
                <a:ea typeface="Roboto" panose="02000000000000000000" pitchFamily="2" charset="0"/>
              </a:rPr>
              <a:t>Proving Against Social norms: Our hands can also be used to do weight-lifting. It isn’t a must to be have fine and delicate hands for women </a:t>
            </a:r>
          </a:p>
        </p:txBody>
      </p:sp>
      <p:sp>
        <p:nvSpPr>
          <p:cNvPr id="13" name="Rectangle: Rounded Corners 12">
            <a:extLst>
              <a:ext uri="{FF2B5EF4-FFF2-40B4-BE49-F238E27FC236}">
                <a16:creationId xmlns:a16="http://schemas.microsoft.com/office/drawing/2014/main" id="{2A74B6FA-18AA-4D09-B179-7C03A94CFC6A}"/>
              </a:ext>
            </a:extLst>
          </p:cNvPr>
          <p:cNvSpPr/>
          <p:nvPr/>
        </p:nvSpPr>
        <p:spPr>
          <a:xfrm>
            <a:off x="3604664" y="1119509"/>
            <a:ext cx="2142678" cy="1222766"/>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50" b="1">
                <a:solidFill>
                  <a:schemeClr val="accent4"/>
                </a:solidFill>
                <a:latin typeface="DM Sans" panose="020B0604020202020204" charset="0"/>
                <a:ea typeface="Roboto" panose="02000000000000000000" pitchFamily="2" charset="0"/>
              </a:rPr>
              <a:t>Voiceover represents stereotype while  the ending  visuals represent how women can break stereotypes and perceived social norms</a:t>
            </a:r>
          </a:p>
        </p:txBody>
      </p:sp>
      <p:sp>
        <p:nvSpPr>
          <p:cNvPr id="16" name="Google Shape;395;p43">
            <a:extLst>
              <a:ext uri="{FF2B5EF4-FFF2-40B4-BE49-F238E27FC236}">
                <a16:creationId xmlns:a16="http://schemas.microsoft.com/office/drawing/2014/main" id="{21A41BBE-5327-4A8C-A592-365C9C6DAA93}"/>
              </a:ext>
            </a:extLst>
          </p:cNvPr>
          <p:cNvSpPr/>
          <p:nvPr/>
        </p:nvSpPr>
        <p:spPr>
          <a:xfrm>
            <a:off x="105021" y="750630"/>
            <a:ext cx="1012165" cy="871627"/>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4" descr="Logo&#10;&#10;Description automatically generated">
            <a:extLst>
              <a:ext uri="{FF2B5EF4-FFF2-40B4-BE49-F238E27FC236}">
                <a16:creationId xmlns:a16="http://schemas.microsoft.com/office/drawing/2014/main" id="{85AF7A9D-3CC2-4D10-AB47-C2FAB1C14532}"/>
              </a:ext>
            </a:extLst>
          </p:cNvPr>
          <p:cNvPicPr>
            <a:picLocks noChangeAspect="1"/>
          </p:cNvPicPr>
          <p:nvPr/>
        </p:nvPicPr>
        <p:blipFill>
          <a:blip r:embed="rId8"/>
          <a:stretch>
            <a:fillRect/>
          </a:stretch>
        </p:blipFill>
        <p:spPr>
          <a:xfrm>
            <a:off x="290476" y="1049502"/>
            <a:ext cx="693038" cy="354270"/>
          </a:xfrm>
          <a:prstGeom prst="rect">
            <a:avLst/>
          </a:prstGeom>
        </p:spPr>
      </p:pic>
    </p:spTree>
    <p:extLst>
      <p:ext uri="{BB962C8B-B14F-4D97-AF65-F5344CB8AC3E}">
        <p14:creationId xmlns:p14="http://schemas.microsoft.com/office/powerpoint/2010/main" val="3139266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49;p39">
            <a:extLst>
              <a:ext uri="{FF2B5EF4-FFF2-40B4-BE49-F238E27FC236}">
                <a16:creationId xmlns:a16="http://schemas.microsoft.com/office/drawing/2014/main" id="{966A60FE-B229-4F92-A531-0D112F3DE5A5}"/>
              </a:ext>
            </a:extLst>
          </p:cNvPr>
          <p:cNvSpPr txBox="1">
            <a:spLocks/>
          </p:cNvSpPr>
          <p:nvPr/>
        </p:nvSpPr>
        <p:spPr>
          <a:xfrm>
            <a:off x="615203" y="138325"/>
            <a:ext cx="8121600" cy="57270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r>
              <a:rPr lang="en" sz="2800" b="0" i="0" u="none" strike="noStrike" cap="none" dirty="0">
                <a:solidFill>
                  <a:srgbClr val="EFEFEF"/>
                </a:solidFill>
                <a:latin typeface="Anton"/>
                <a:ea typeface="Anton"/>
                <a:cs typeface="Anton"/>
                <a:sym typeface="Anton"/>
              </a:rPr>
              <a:t>Factors affecting Consumer comprehension</a:t>
            </a:r>
            <a:r>
              <a:rPr lang="en-US" sz="2800" dirty="0">
                <a:solidFill>
                  <a:srgbClr val="EFEFEF"/>
                </a:solidFill>
                <a:latin typeface="Anton"/>
                <a:ea typeface="Anton"/>
                <a:cs typeface="Anton"/>
                <a:sym typeface="Anton"/>
              </a:rPr>
              <a:t> -Physical  Characteristics</a:t>
            </a:r>
          </a:p>
        </p:txBody>
      </p:sp>
      <p:sp>
        <p:nvSpPr>
          <p:cNvPr id="31" name="Rectangle: Rounded Corners 30">
            <a:extLst>
              <a:ext uri="{FF2B5EF4-FFF2-40B4-BE49-F238E27FC236}">
                <a16:creationId xmlns:a16="http://schemas.microsoft.com/office/drawing/2014/main" id="{9880B623-086C-47BD-86AF-240D33D6513E}"/>
              </a:ext>
            </a:extLst>
          </p:cNvPr>
          <p:cNvSpPr/>
          <p:nvPr/>
        </p:nvSpPr>
        <p:spPr>
          <a:xfrm>
            <a:off x="342876" y="3801188"/>
            <a:ext cx="2131984" cy="77731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00" b="1">
                <a:solidFill>
                  <a:schemeClr val="tx1"/>
                </a:solidFill>
                <a:latin typeface="DM Sans" panose="020B0604020202020204" charset="0"/>
                <a:ea typeface="Roboto" panose="02000000000000000000" pitchFamily="2" charset="0"/>
              </a:rPr>
              <a:t>Showcase women of different body type being confident and happy when sporting</a:t>
            </a:r>
          </a:p>
        </p:txBody>
      </p:sp>
      <p:pic>
        <p:nvPicPr>
          <p:cNvPr id="1026" name="Picture 2" descr="Yoga is voor iedereen, zo bewijst Jessamyn">
            <a:extLst>
              <a:ext uri="{FF2B5EF4-FFF2-40B4-BE49-F238E27FC236}">
                <a16:creationId xmlns:a16="http://schemas.microsoft.com/office/drawing/2014/main" id="{16CD96D8-6538-4D71-8F3A-5F05E70EA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621" y="945820"/>
            <a:ext cx="2042160" cy="1299150"/>
          </a:xfrm>
          <a:prstGeom prst="roundRect">
            <a:avLst>
              <a:gd name="adj" fmla="val 8594"/>
            </a:avLst>
          </a:prstGeom>
          <a:solidFill>
            <a:srgbClr val="FFFFFF">
              <a:shade val="85000"/>
            </a:srgbClr>
          </a:solidFill>
          <a:ln>
            <a:noFill/>
          </a:ln>
          <a:effectLst/>
        </p:spPr>
      </p:pic>
      <p:pic>
        <p:nvPicPr>
          <p:cNvPr id="1028" name="Picture 4" descr="Adidas launches ‘Watch Us Move’ initiative designed for women ">
            <a:extLst>
              <a:ext uri="{FF2B5EF4-FFF2-40B4-BE49-F238E27FC236}">
                <a16:creationId xmlns:a16="http://schemas.microsoft.com/office/drawing/2014/main" id="{15E62ABB-C226-49BB-BDFC-EBEC24FA4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884" y="1320964"/>
            <a:ext cx="1982798" cy="1322818"/>
          </a:xfrm>
          <a:prstGeom prst="roundRect">
            <a:avLst>
              <a:gd name="adj" fmla="val 8594"/>
            </a:avLst>
          </a:prstGeom>
          <a:solidFill>
            <a:srgbClr val="FFFFFF">
              <a:shade val="85000"/>
            </a:srgbClr>
          </a:solidFill>
          <a:ln>
            <a:noFill/>
          </a:ln>
          <a:effectLst/>
        </p:spPr>
      </p:pic>
      <p:pic>
        <p:nvPicPr>
          <p:cNvPr id="2050" name="Picture 2" descr="A women's campaign fully led by women' for Adidas | Creative Boom">
            <a:extLst>
              <a:ext uri="{FF2B5EF4-FFF2-40B4-BE49-F238E27FC236}">
                <a16:creationId xmlns:a16="http://schemas.microsoft.com/office/drawing/2014/main" id="{08B96194-D759-4C8C-AFFE-FDC1B1DA5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527" y="1356648"/>
            <a:ext cx="2103213" cy="1319461"/>
          </a:xfrm>
          <a:prstGeom prst="roundRect">
            <a:avLst>
              <a:gd name="adj" fmla="val 8594"/>
            </a:avLst>
          </a:prstGeom>
          <a:solidFill>
            <a:srgbClr val="FFFFFF">
              <a:shade val="85000"/>
            </a:srgbClr>
          </a:solidFill>
          <a:ln>
            <a:noFill/>
          </a:ln>
          <a:effectLst/>
        </p:spPr>
      </p:pic>
      <p:sp>
        <p:nvSpPr>
          <p:cNvPr id="9" name="Rectangle: Rounded Corners 8">
            <a:extLst>
              <a:ext uri="{FF2B5EF4-FFF2-40B4-BE49-F238E27FC236}">
                <a16:creationId xmlns:a16="http://schemas.microsoft.com/office/drawing/2014/main" id="{CAB524A9-2D3C-4EB6-93C0-D0D5BF1EF693}"/>
              </a:ext>
            </a:extLst>
          </p:cNvPr>
          <p:cNvSpPr/>
          <p:nvPr/>
        </p:nvSpPr>
        <p:spPr>
          <a:xfrm>
            <a:off x="342876" y="2898335"/>
            <a:ext cx="2219438" cy="76708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00" b="1">
                <a:solidFill>
                  <a:schemeClr val="tx1"/>
                </a:solidFill>
                <a:latin typeface="DM Sans" panose="020B0604020202020204" charset="0"/>
                <a:ea typeface="Roboto" panose="02000000000000000000" pitchFamily="2" charset="0"/>
              </a:rPr>
              <a:t>Recognizes the problem of how women feel uncomfortable when wearing sporting wear</a:t>
            </a:r>
          </a:p>
        </p:txBody>
      </p:sp>
      <p:sp>
        <p:nvSpPr>
          <p:cNvPr id="10" name="Rectangle: Rounded Corners 9">
            <a:extLst>
              <a:ext uri="{FF2B5EF4-FFF2-40B4-BE49-F238E27FC236}">
                <a16:creationId xmlns:a16="http://schemas.microsoft.com/office/drawing/2014/main" id="{EB618468-976B-45D9-94AB-81100EC5F0FA}"/>
              </a:ext>
            </a:extLst>
          </p:cNvPr>
          <p:cNvSpPr/>
          <p:nvPr/>
        </p:nvSpPr>
        <p:spPr>
          <a:xfrm>
            <a:off x="2614234" y="2907908"/>
            <a:ext cx="2219438" cy="76708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00" b="1">
                <a:solidFill>
                  <a:schemeClr val="accent4"/>
                </a:solidFill>
                <a:latin typeface="DM Sans" panose="020B0604020202020204" charset="0"/>
                <a:ea typeface="Roboto" panose="02000000000000000000" pitchFamily="2" charset="0"/>
              </a:rPr>
              <a:t>Emphasizes video message-</a:t>
            </a:r>
            <a:r>
              <a:rPr lang="zh-CN" altLang="en-US" sz="1100" b="1">
                <a:solidFill>
                  <a:schemeClr val="accent4"/>
                </a:solidFill>
                <a:latin typeface="DM Sans" panose="020B0604020202020204" charset="0"/>
                <a:ea typeface="Roboto" panose="02000000000000000000" pitchFamily="2" charset="0"/>
              </a:rPr>
              <a:t> “</a:t>
            </a:r>
            <a:r>
              <a:rPr lang="en-US" altLang="zh-CN" sz="1100" b="1">
                <a:solidFill>
                  <a:schemeClr val="accent4"/>
                </a:solidFill>
                <a:latin typeface="DM Sans" panose="020B0604020202020204" charset="0"/>
                <a:ea typeface="Roboto" panose="02000000000000000000" pitchFamily="2" charset="0"/>
              </a:rPr>
              <a:t>I am able to be exactly who I am” </a:t>
            </a:r>
          </a:p>
        </p:txBody>
      </p:sp>
      <p:pic>
        <p:nvPicPr>
          <p:cNvPr id="2052" name="Picture 4" descr="Watch Us Move campaign, ad still">
            <a:extLst>
              <a:ext uri="{FF2B5EF4-FFF2-40B4-BE49-F238E27FC236}">
                <a16:creationId xmlns:a16="http://schemas.microsoft.com/office/drawing/2014/main" id="{DD4FF9C1-A347-45D2-87A1-3B8E4B1124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148" y="945820"/>
            <a:ext cx="1982797" cy="1321865"/>
          </a:xfrm>
          <a:prstGeom prst="roundRect">
            <a:avLst>
              <a:gd name="adj" fmla="val 8594"/>
            </a:avLst>
          </a:prstGeom>
          <a:solidFill>
            <a:srgbClr val="FFFFFF">
              <a:shade val="85000"/>
            </a:srgbClr>
          </a:solidFill>
          <a:ln>
            <a:noFill/>
          </a:ln>
          <a:effectLst/>
        </p:spPr>
      </p:pic>
      <p:sp>
        <p:nvSpPr>
          <p:cNvPr id="14" name="Rectangle: Rounded Corners 13">
            <a:extLst>
              <a:ext uri="{FF2B5EF4-FFF2-40B4-BE49-F238E27FC236}">
                <a16:creationId xmlns:a16="http://schemas.microsoft.com/office/drawing/2014/main" id="{53CC96BC-813F-4C25-83B4-A5D4CC1AB9DE}"/>
              </a:ext>
            </a:extLst>
          </p:cNvPr>
          <p:cNvSpPr/>
          <p:nvPr/>
        </p:nvSpPr>
        <p:spPr>
          <a:xfrm>
            <a:off x="5512284" y="4221934"/>
            <a:ext cx="2219438" cy="74050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00" b="1">
                <a:solidFill>
                  <a:schemeClr val="accent4"/>
                </a:solidFill>
                <a:latin typeface="DM Sans" panose="020B0604020202020204" charset="0"/>
                <a:ea typeface="Roboto" panose="02000000000000000000" pitchFamily="2" charset="0"/>
              </a:rPr>
              <a:t>Promotes Body Positivity &amp; </a:t>
            </a:r>
            <a:r>
              <a:rPr lang="en-US" altLang="zh-CN" sz="1100" b="1" u="sng">
                <a:solidFill>
                  <a:schemeClr val="accent4"/>
                </a:solidFill>
                <a:latin typeface="DM Sans" panose="020B0604020202020204" charset="0"/>
                <a:ea typeface="Roboto" panose="02000000000000000000" pitchFamily="2" charset="0"/>
              </a:rPr>
              <a:t>Boost self-esteem </a:t>
            </a:r>
          </a:p>
        </p:txBody>
      </p:sp>
      <p:sp>
        <p:nvSpPr>
          <p:cNvPr id="12" name="Rectangle: Rounded Corners 11">
            <a:extLst>
              <a:ext uri="{FF2B5EF4-FFF2-40B4-BE49-F238E27FC236}">
                <a16:creationId xmlns:a16="http://schemas.microsoft.com/office/drawing/2014/main" id="{783982EA-7BEA-455D-9291-4EF0F6AAD702}"/>
              </a:ext>
            </a:extLst>
          </p:cNvPr>
          <p:cNvSpPr/>
          <p:nvPr/>
        </p:nvSpPr>
        <p:spPr>
          <a:xfrm>
            <a:off x="4041963" y="3493283"/>
            <a:ext cx="2219438" cy="76708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CN" sz="1100" b="1">
                <a:solidFill>
                  <a:schemeClr val="accent4"/>
                </a:solidFill>
                <a:latin typeface="DM Sans" panose="020B0604020202020204" charset="0"/>
                <a:ea typeface="Roboto" panose="02000000000000000000" pitchFamily="2" charset="0"/>
              </a:rPr>
              <a:t>Encourage and empower women to not care about how people think of them and be who they want to be.</a:t>
            </a:r>
          </a:p>
        </p:txBody>
      </p:sp>
      <p:pic>
        <p:nvPicPr>
          <p:cNvPr id="3" name="Picture 2" descr="Icon&#10;&#10;Description automatically generated">
            <a:extLst>
              <a:ext uri="{FF2B5EF4-FFF2-40B4-BE49-F238E27FC236}">
                <a16:creationId xmlns:a16="http://schemas.microsoft.com/office/drawing/2014/main" id="{D8CD0A65-0DB6-4336-A69C-5D2B22540F58}"/>
              </a:ext>
            </a:extLst>
          </p:cNvPr>
          <p:cNvPicPr>
            <a:picLocks noChangeAspect="1"/>
          </p:cNvPicPr>
          <p:nvPr/>
        </p:nvPicPr>
        <p:blipFill>
          <a:blip r:embed="rId7"/>
          <a:stretch>
            <a:fillRect/>
          </a:stretch>
        </p:blipFill>
        <p:spPr>
          <a:xfrm>
            <a:off x="7479060" y="3876824"/>
            <a:ext cx="505323" cy="505323"/>
          </a:xfrm>
          <a:prstGeom prst="rect">
            <a:avLst/>
          </a:prstGeom>
        </p:spPr>
      </p:pic>
      <p:sp>
        <p:nvSpPr>
          <p:cNvPr id="18" name="Google Shape;395;p43">
            <a:extLst>
              <a:ext uri="{FF2B5EF4-FFF2-40B4-BE49-F238E27FC236}">
                <a16:creationId xmlns:a16="http://schemas.microsoft.com/office/drawing/2014/main" id="{16280292-1BF7-4D9D-BDDA-C6D6774C3B64}"/>
              </a:ext>
            </a:extLst>
          </p:cNvPr>
          <p:cNvSpPr/>
          <p:nvPr/>
        </p:nvSpPr>
        <p:spPr>
          <a:xfrm>
            <a:off x="34066" y="886696"/>
            <a:ext cx="1162273" cy="939904"/>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5" descr="Logo, company name&#10;&#10;Description automatically generated">
            <a:extLst>
              <a:ext uri="{FF2B5EF4-FFF2-40B4-BE49-F238E27FC236}">
                <a16:creationId xmlns:a16="http://schemas.microsoft.com/office/drawing/2014/main" id="{0E644FC9-8A18-4E15-BF3C-6EC1334457B4}"/>
              </a:ext>
            </a:extLst>
          </p:cNvPr>
          <p:cNvPicPr>
            <a:picLocks noChangeAspect="1"/>
          </p:cNvPicPr>
          <p:nvPr/>
        </p:nvPicPr>
        <p:blipFill>
          <a:blip r:embed="rId8"/>
          <a:stretch>
            <a:fillRect/>
          </a:stretch>
        </p:blipFill>
        <p:spPr>
          <a:xfrm>
            <a:off x="280818" y="1113965"/>
            <a:ext cx="668768" cy="428342"/>
          </a:xfrm>
          <a:prstGeom prst="rect">
            <a:avLst/>
          </a:prstGeom>
        </p:spPr>
      </p:pic>
    </p:spTree>
    <p:extLst>
      <p:ext uri="{BB962C8B-B14F-4D97-AF65-F5344CB8AC3E}">
        <p14:creationId xmlns:p14="http://schemas.microsoft.com/office/powerpoint/2010/main" val="290784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22" name="Rectangle 21">
            <a:extLst>
              <a:ext uri="{FF2B5EF4-FFF2-40B4-BE49-F238E27FC236}">
                <a16:creationId xmlns:a16="http://schemas.microsoft.com/office/drawing/2014/main" id="{FED9EFAC-D598-4921-9254-01277E49E9FD}"/>
              </a:ext>
            </a:extLst>
          </p:cNvPr>
          <p:cNvSpPr/>
          <p:nvPr/>
        </p:nvSpPr>
        <p:spPr>
          <a:xfrm>
            <a:off x="3896729" y="3334236"/>
            <a:ext cx="1579990" cy="9822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5" name="Google Shape;395;p43"/>
          <p:cNvSpPr/>
          <p:nvPr/>
        </p:nvSpPr>
        <p:spPr>
          <a:xfrm>
            <a:off x="7306264" y="1797005"/>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7;p40">
            <a:extLst>
              <a:ext uri="{FF2B5EF4-FFF2-40B4-BE49-F238E27FC236}">
                <a16:creationId xmlns:a16="http://schemas.microsoft.com/office/drawing/2014/main" id="{BDD7C920-95F8-48CB-849E-BCBFB2D0B658}"/>
              </a:ext>
            </a:extLst>
          </p:cNvPr>
          <p:cNvSpPr/>
          <p:nvPr/>
        </p:nvSpPr>
        <p:spPr>
          <a:xfrm>
            <a:off x="142804" y="128437"/>
            <a:ext cx="1064739" cy="1143268"/>
          </a:xfrm>
          <a:custGeom>
            <a:avLst/>
            <a:gdLst/>
            <a:ahLst/>
            <a:cxnLst/>
            <a:rect l="l" t="t" r="r" b="b"/>
            <a:pathLst>
              <a:path w="89400" h="101129" extrusionOk="0">
                <a:moveTo>
                  <a:pt x="89375" y="72056"/>
                </a:moveTo>
                <a:cubicBezTo>
                  <a:pt x="89400" y="74186"/>
                  <a:pt x="88297" y="76191"/>
                  <a:pt x="86467" y="77269"/>
                </a:cubicBezTo>
                <a:lnTo>
                  <a:pt x="77720" y="82507"/>
                </a:lnTo>
                <a:lnTo>
                  <a:pt x="69750" y="87269"/>
                </a:lnTo>
                <a:lnTo>
                  <a:pt x="68347" y="88096"/>
                </a:lnTo>
                <a:lnTo>
                  <a:pt x="67846" y="88397"/>
                </a:lnTo>
                <a:lnTo>
                  <a:pt x="48422" y="100001"/>
                </a:lnTo>
                <a:cubicBezTo>
                  <a:pt x="46592" y="101079"/>
                  <a:pt x="44312" y="101129"/>
                  <a:pt x="42457" y="100076"/>
                </a:cubicBezTo>
                <a:lnTo>
                  <a:pt x="3760" y="78497"/>
                </a:lnTo>
                <a:cubicBezTo>
                  <a:pt x="1905" y="77469"/>
                  <a:pt x="727" y="75515"/>
                  <a:pt x="702" y="73384"/>
                </a:cubicBezTo>
                <a:lnTo>
                  <a:pt x="26" y="29073"/>
                </a:lnTo>
                <a:cubicBezTo>
                  <a:pt x="1" y="26943"/>
                  <a:pt x="1103" y="24938"/>
                  <a:pt x="2933" y="23860"/>
                </a:cubicBezTo>
                <a:lnTo>
                  <a:pt x="40978" y="1128"/>
                </a:lnTo>
                <a:cubicBezTo>
                  <a:pt x="42808" y="25"/>
                  <a:pt x="45089" y="0"/>
                  <a:pt x="46968" y="1028"/>
                </a:cubicBezTo>
                <a:lnTo>
                  <a:pt x="85665" y="22632"/>
                </a:lnTo>
                <a:cubicBezTo>
                  <a:pt x="87520" y="23660"/>
                  <a:pt x="88698" y="25614"/>
                  <a:pt x="88723" y="27745"/>
                </a:cubicBezTo>
                <a:lnTo>
                  <a:pt x="89375" y="7205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6" descr="Adidas Logo Transparent | PNG All">
            <a:extLst>
              <a:ext uri="{FF2B5EF4-FFF2-40B4-BE49-F238E27FC236}">
                <a16:creationId xmlns:a16="http://schemas.microsoft.com/office/drawing/2014/main" id="{9B147EAA-D7CE-4324-8BF9-3F64FB456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015" y="3113568"/>
            <a:ext cx="1383485" cy="138348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C520C7AF-DD5E-4183-8C36-CF1DB43DEE8F}"/>
              </a:ext>
            </a:extLst>
          </p:cNvPr>
          <p:cNvSpPr/>
          <p:nvPr/>
        </p:nvSpPr>
        <p:spPr>
          <a:xfrm>
            <a:off x="3924259" y="2105125"/>
            <a:ext cx="1579989" cy="9822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Rectangle 30">
            <a:extLst>
              <a:ext uri="{FF2B5EF4-FFF2-40B4-BE49-F238E27FC236}">
                <a16:creationId xmlns:a16="http://schemas.microsoft.com/office/drawing/2014/main" id="{69BB25EB-F607-4124-96EE-E95BA29C7B40}"/>
              </a:ext>
            </a:extLst>
          </p:cNvPr>
          <p:cNvSpPr/>
          <p:nvPr/>
        </p:nvSpPr>
        <p:spPr>
          <a:xfrm>
            <a:off x="5843660" y="2080633"/>
            <a:ext cx="1579988" cy="9822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31">
            <a:extLst>
              <a:ext uri="{FF2B5EF4-FFF2-40B4-BE49-F238E27FC236}">
                <a16:creationId xmlns:a16="http://schemas.microsoft.com/office/drawing/2014/main" id="{C3C7AD64-E015-4758-9DEF-5BFF3844760A}"/>
              </a:ext>
            </a:extLst>
          </p:cNvPr>
          <p:cNvSpPr/>
          <p:nvPr/>
        </p:nvSpPr>
        <p:spPr>
          <a:xfrm>
            <a:off x="5843660" y="3341061"/>
            <a:ext cx="1579988" cy="9822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1" name="Picture 20" descr="Shape, arrow&#10;&#10;Description automatically generated">
            <a:extLst>
              <a:ext uri="{FF2B5EF4-FFF2-40B4-BE49-F238E27FC236}">
                <a16:creationId xmlns:a16="http://schemas.microsoft.com/office/drawing/2014/main" id="{BF68BA77-62CA-430E-9F04-DBF495BD8F7C}"/>
              </a:ext>
            </a:extLst>
          </p:cNvPr>
          <p:cNvPicPr>
            <a:picLocks noChangeAspect="1"/>
          </p:cNvPicPr>
          <p:nvPr/>
        </p:nvPicPr>
        <p:blipFill>
          <a:blip r:embed="rId5"/>
          <a:stretch>
            <a:fillRect/>
          </a:stretch>
        </p:blipFill>
        <p:spPr>
          <a:xfrm>
            <a:off x="4080709" y="1901947"/>
            <a:ext cx="1301412" cy="1330723"/>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6E0936F3-847D-434B-8725-9C1BCE468D2A}"/>
              </a:ext>
            </a:extLst>
          </p:cNvPr>
          <p:cNvPicPr>
            <a:picLocks noChangeAspect="1"/>
          </p:cNvPicPr>
          <p:nvPr/>
        </p:nvPicPr>
        <p:blipFill rotWithShape="1">
          <a:blip r:embed="rId6"/>
          <a:srcRect r="62456"/>
          <a:stretch/>
        </p:blipFill>
        <p:spPr>
          <a:xfrm>
            <a:off x="6241181" y="1901947"/>
            <a:ext cx="903413" cy="1339605"/>
          </a:xfrm>
          <a:prstGeom prst="rect">
            <a:avLst/>
          </a:prstGeom>
        </p:spPr>
      </p:pic>
      <p:pic>
        <p:nvPicPr>
          <p:cNvPr id="13" name="Picture 12" descr="Shape, company name&#10;&#10;Description automatically generated">
            <a:extLst>
              <a:ext uri="{FF2B5EF4-FFF2-40B4-BE49-F238E27FC236}">
                <a16:creationId xmlns:a16="http://schemas.microsoft.com/office/drawing/2014/main" id="{34AE1F3D-0508-4F10-B240-169EF098FB89}"/>
              </a:ext>
            </a:extLst>
          </p:cNvPr>
          <p:cNvPicPr>
            <a:picLocks noChangeAspect="1"/>
          </p:cNvPicPr>
          <p:nvPr/>
        </p:nvPicPr>
        <p:blipFill rotWithShape="1">
          <a:blip r:embed="rId7"/>
          <a:srcRect b="29882"/>
          <a:stretch/>
        </p:blipFill>
        <p:spPr>
          <a:xfrm>
            <a:off x="6032100" y="3393199"/>
            <a:ext cx="1252110" cy="877958"/>
          </a:xfrm>
          <a:prstGeom prst="rect">
            <a:avLst/>
          </a:prstGeom>
        </p:spPr>
      </p:pic>
      <p:sp>
        <p:nvSpPr>
          <p:cNvPr id="36" name="Rectangle 35">
            <a:extLst>
              <a:ext uri="{FF2B5EF4-FFF2-40B4-BE49-F238E27FC236}">
                <a16:creationId xmlns:a16="http://schemas.microsoft.com/office/drawing/2014/main" id="{37F93C88-32BF-40B9-9D31-7C952C1F1734}"/>
              </a:ext>
            </a:extLst>
          </p:cNvPr>
          <p:cNvSpPr/>
          <p:nvPr/>
        </p:nvSpPr>
        <p:spPr>
          <a:xfrm>
            <a:off x="1092977" y="2115342"/>
            <a:ext cx="1809844" cy="98223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6" name="Picture 12" descr="Swoosh - Wikipedia">
            <a:extLst>
              <a:ext uri="{FF2B5EF4-FFF2-40B4-BE49-F238E27FC236}">
                <a16:creationId xmlns:a16="http://schemas.microsoft.com/office/drawing/2014/main" id="{B032C3BC-93FC-429B-A07F-5CC3678D57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1085" y="2337144"/>
            <a:ext cx="1616272" cy="577762"/>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349;p39">
            <a:extLst>
              <a:ext uri="{FF2B5EF4-FFF2-40B4-BE49-F238E27FC236}">
                <a16:creationId xmlns:a16="http://schemas.microsoft.com/office/drawing/2014/main" id="{926A2EA3-F30B-43E4-9314-B92BC9D47F7F}"/>
              </a:ext>
            </a:extLst>
          </p:cNvPr>
          <p:cNvSpPr txBox="1">
            <a:spLocks/>
          </p:cNvSpPr>
          <p:nvPr/>
        </p:nvSpPr>
        <p:spPr>
          <a:xfrm>
            <a:off x="0" y="401577"/>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LOGO</a:t>
            </a:r>
            <a:endParaRPr lang="en-US" sz="3000">
              <a:solidFill>
                <a:schemeClr val="bg1"/>
              </a:solidFill>
            </a:endParaRPr>
          </a:p>
        </p:txBody>
      </p:sp>
      <p:sp>
        <p:nvSpPr>
          <p:cNvPr id="18" name="Google Shape;391;p43">
            <a:extLst>
              <a:ext uri="{FF2B5EF4-FFF2-40B4-BE49-F238E27FC236}">
                <a16:creationId xmlns:a16="http://schemas.microsoft.com/office/drawing/2014/main" id="{1CF90998-68A7-4EF7-A500-5D71E042760F}"/>
              </a:ext>
            </a:extLst>
          </p:cNvPr>
          <p:cNvSpPr txBox="1">
            <a:spLocks noGrp="1"/>
          </p:cNvSpPr>
          <p:nvPr>
            <p:ph type="title"/>
          </p:nvPr>
        </p:nvSpPr>
        <p:spPr>
          <a:xfrm>
            <a:off x="1106176" y="1604022"/>
            <a:ext cx="1779755" cy="375183"/>
          </a:xfrm>
          <a:prstGeom prst="rect">
            <a:avLst/>
          </a:prstGeom>
        </p:spPr>
        <p:txBody>
          <a:bodyPr spcFirstLastPara="1" wrap="square" lIns="91425" tIns="91425" rIns="91425" bIns="91425" anchor="b" anchorCtr="0">
            <a:noAutofit/>
          </a:bodyPr>
          <a:lstStyle/>
          <a:p>
            <a:r>
              <a:rPr lang="en-SG" sz="2500"/>
              <a:t>NIKE</a:t>
            </a:r>
            <a:endParaRPr lang="en-US" sz="2500"/>
          </a:p>
        </p:txBody>
      </p:sp>
      <p:sp>
        <p:nvSpPr>
          <p:cNvPr id="19" name="Google Shape;391;p43">
            <a:extLst>
              <a:ext uri="{FF2B5EF4-FFF2-40B4-BE49-F238E27FC236}">
                <a16:creationId xmlns:a16="http://schemas.microsoft.com/office/drawing/2014/main" id="{C893169C-6322-4BA9-BE52-D941E45BA9DF}"/>
              </a:ext>
            </a:extLst>
          </p:cNvPr>
          <p:cNvSpPr txBox="1">
            <a:spLocks/>
          </p:cNvSpPr>
          <p:nvPr/>
        </p:nvSpPr>
        <p:spPr>
          <a:xfrm>
            <a:off x="3896729" y="1604022"/>
            <a:ext cx="3526919"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SG" sz="2500"/>
              <a:t>ADIDAS</a:t>
            </a:r>
          </a:p>
        </p:txBody>
      </p:sp>
    </p:spTree>
    <p:custDataLst>
      <p:tags r:id="rId1"/>
    </p:custDataLst>
    <p:extLst>
      <p:ext uri="{BB962C8B-B14F-4D97-AF65-F5344CB8AC3E}">
        <p14:creationId xmlns:p14="http://schemas.microsoft.com/office/powerpoint/2010/main" val="411534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1" grpId="0" animBg="1"/>
      <p:bldP spid="32" grpId="0" animBg="1"/>
      <p:bldP spid="3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95;p43">
            <a:extLst>
              <a:ext uri="{FF2B5EF4-FFF2-40B4-BE49-F238E27FC236}">
                <a16:creationId xmlns:a16="http://schemas.microsoft.com/office/drawing/2014/main" id="{712AB3A7-4115-490A-A8F5-64746F76F99F}"/>
              </a:ext>
            </a:extLst>
          </p:cNvPr>
          <p:cNvSpPr/>
          <p:nvPr/>
        </p:nvSpPr>
        <p:spPr>
          <a:xfrm>
            <a:off x="131386" y="92202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Picture 14" descr="Logo&#10;&#10;Description automatically generated">
            <a:extLst>
              <a:ext uri="{FF2B5EF4-FFF2-40B4-BE49-F238E27FC236}">
                <a16:creationId xmlns:a16="http://schemas.microsoft.com/office/drawing/2014/main" id="{9CFBC2A9-6270-4FF8-B55E-D1C32946D10F}"/>
              </a:ext>
            </a:extLst>
          </p:cNvPr>
          <p:cNvPicPr>
            <a:picLocks noChangeAspect="1"/>
          </p:cNvPicPr>
          <p:nvPr/>
        </p:nvPicPr>
        <p:blipFill>
          <a:blip r:embed="rId3"/>
          <a:stretch>
            <a:fillRect/>
          </a:stretch>
        </p:blipFill>
        <p:spPr>
          <a:xfrm>
            <a:off x="268014" y="1182065"/>
            <a:ext cx="707400" cy="361611"/>
          </a:xfrm>
          <a:prstGeom prst="rect">
            <a:avLst/>
          </a:prstGeom>
        </p:spPr>
      </p:pic>
      <p:sp>
        <p:nvSpPr>
          <p:cNvPr id="29" name="Google Shape;395;p43">
            <a:extLst>
              <a:ext uri="{FF2B5EF4-FFF2-40B4-BE49-F238E27FC236}">
                <a16:creationId xmlns:a16="http://schemas.microsoft.com/office/drawing/2014/main" id="{88768517-C42B-4D8A-A1AC-16A145E7AEBA}"/>
              </a:ext>
            </a:extLst>
          </p:cNvPr>
          <p:cNvSpPr/>
          <p:nvPr/>
        </p:nvSpPr>
        <p:spPr>
          <a:xfrm>
            <a:off x="4856118" y="86107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Picture 15" descr="Logo, company name&#10;&#10;Description automatically generated">
            <a:extLst>
              <a:ext uri="{FF2B5EF4-FFF2-40B4-BE49-F238E27FC236}">
                <a16:creationId xmlns:a16="http://schemas.microsoft.com/office/drawing/2014/main" id="{D04AAEB8-2CA9-4B1E-8332-B4806A63FD73}"/>
              </a:ext>
            </a:extLst>
          </p:cNvPr>
          <p:cNvPicPr>
            <a:picLocks noChangeAspect="1"/>
          </p:cNvPicPr>
          <p:nvPr/>
        </p:nvPicPr>
        <p:blipFill>
          <a:blip r:embed="rId4"/>
          <a:stretch>
            <a:fillRect/>
          </a:stretch>
        </p:blipFill>
        <p:spPr>
          <a:xfrm>
            <a:off x="4993278" y="985228"/>
            <a:ext cx="668768" cy="428342"/>
          </a:xfrm>
          <a:prstGeom prst="rect">
            <a:avLst/>
          </a:prstGeom>
        </p:spPr>
      </p:pic>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0" y="147896"/>
            <a:ext cx="918719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US" sz="3000" b="0" i="0" u="none" strike="noStrike" cap="none">
                <a:solidFill>
                  <a:srgbClr val="EFEFEF"/>
                </a:solidFill>
                <a:latin typeface="Anton"/>
                <a:ea typeface="Anton"/>
                <a:cs typeface="Anton"/>
                <a:sym typeface="Anton"/>
              </a:rPr>
              <a:t>Similarities: </a:t>
            </a:r>
            <a:r>
              <a:rPr lang="en-US" sz="3000">
                <a:solidFill>
                  <a:srgbClr val="EFEFEF"/>
                </a:solidFill>
                <a:latin typeface="Anton"/>
                <a:ea typeface="Anton"/>
                <a:cs typeface="Anton"/>
                <a:sym typeface="Anton"/>
              </a:rPr>
              <a:t>Message appeal </a:t>
            </a:r>
            <a:r>
              <a:rPr lang="en-US" sz="3000">
                <a:solidFill>
                  <a:srgbClr val="EFEFEF"/>
                </a:solidFill>
                <a:latin typeface="Anton"/>
                <a:ea typeface="Anton"/>
                <a:cs typeface="Anton"/>
                <a:sym typeface="Wingdings" panose="05000000000000000000" pitchFamily="2" charset="2"/>
              </a:rPr>
              <a:t> </a:t>
            </a:r>
            <a:r>
              <a:rPr lang="en-US" sz="3000">
                <a:solidFill>
                  <a:srgbClr val="EFEFEF"/>
                </a:solidFill>
                <a:latin typeface="Anton"/>
                <a:ea typeface="Anton"/>
                <a:cs typeface="Anton"/>
                <a:sym typeface="Anton"/>
              </a:rPr>
              <a:t>  Emotional Involvement </a:t>
            </a:r>
          </a:p>
        </p:txBody>
      </p:sp>
      <p:sp>
        <p:nvSpPr>
          <p:cNvPr id="4" name="Rectangle 3">
            <a:extLst>
              <a:ext uri="{FF2B5EF4-FFF2-40B4-BE49-F238E27FC236}">
                <a16:creationId xmlns:a16="http://schemas.microsoft.com/office/drawing/2014/main" id="{A74213E9-A4B3-4865-97B5-C6E302422932}"/>
              </a:ext>
            </a:extLst>
          </p:cNvPr>
          <p:cNvSpPr/>
          <p:nvPr/>
        </p:nvSpPr>
        <p:spPr>
          <a:xfrm>
            <a:off x="703691" y="1487731"/>
            <a:ext cx="3201472" cy="5070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u="none" strike="noStrike">
                <a:solidFill>
                  <a:schemeClr val="tx1"/>
                </a:solidFill>
                <a:effectLst/>
                <a:latin typeface="DM Sans" panose="020B0604020202020204" charset="0"/>
              </a:rPr>
              <a:t>“We have pretty faces”</a:t>
            </a:r>
            <a:endParaRPr lang="en-US" sz="1100" b="0">
              <a:solidFill>
                <a:schemeClr val="tx1"/>
              </a:solidFill>
              <a:effectLst/>
              <a:latin typeface="DM Sans" panose="020B0604020202020204" charset="0"/>
            </a:endParaRPr>
          </a:p>
        </p:txBody>
      </p:sp>
      <p:sp>
        <p:nvSpPr>
          <p:cNvPr id="17" name="Rectangle 16">
            <a:extLst>
              <a:ext uri="{FF2B5EF4-FFF2-40B4-BE49-F238E27FC236}">
                <a16:creationId xmlns:a16="http://schemas.microsoft.com/office/drawing/2014/main" id="{DADDACF9-1ED1-4BD7-A8EE-D1EFA2E63205}"/>
              </a:ext>
            </a:extLst>
          </p:cNvPr>
          <p:cNvSpPr/>
          <p:nvPr/>
        </p:nvSpPr>
        <p:spPr>
          <a:xfrm>
            <a:off x="703691" y="2643591"/>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“We’re always quiet and humble And we wouldn’</a:t>
            </a:r>
            <a:r>
              <a:rPr lang="en-US" sz="1100" b="1" i="1">
                <a:solidFill>
                  <a:schemeClr val="tx1"/>
                </a:solidFill>
                <a:latin typeface="DM Sans" panose="020B0604020202020204" charset="0"/>
              </a:rPr>
              <a:t>t dare to laugh in public. Now would we?</a:t>
            </a:r>
            <a:r>
              <a:rPr lang="en-US" sz="1100" b="1" i="1" u="none" strike="noStrike">
                <a:solidFill>
                  <a:schemeClr val="tx1"/>
                </a:solidFill>
                <a:effectLst/>
                <a:latin typeface="DM Sans" panose="020B0604020202020204" charset="0"/>
              </a:rPr>
              <a:t>”</a:t>
            </a:r>
            <a:endParaRPr lang="en-US" sz="1100" b="0">
              <a:solidFill>
                <a:schemeClr val="tx1"/>
              </a:solidFill>
              <a:effectLst/>
              <a:latin typeface="DM Sans" panose="020B0604020202020204" charset="0"/>
            </a:endParaRPr>
          </a:p>
        </p:txBody>
      </p:sp>
      <p:sp>
        <p:nvSpPr>
          <p:cNvPr id="18" name="Rectangle 17">
            <a:extLst>
              <a:ext uri="{FF2B5EF4-FFF2-40B4-BE49-F238E27FC236}">
                <a16:creationId xmlns:a16="http://schemas.microsoft.com/office/drawing/2014/main" id="{29AF2144-14CE-4C95-B058-1161CFFF2EA3}"/>
              </a:ext>
            </a:extLst>
          </p:cNvPr>
          <p:cNvSpPr/>
          <p:nvPr/>
        </p:nvSpPr>
        <p:spPr>
          <a:xfrm>
            <a:off x="703691" y="2080270"/>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“Our hands are fine and delicate’</a:t>
            </a:r>
            <a:endParaRPr lang="en-US" sz="1100" b="0">
              <a:solidFill>
                <a:schemeClr val="tx1"/>
              </a:solidFill>
              <a:effectLst/>
              <a:latin typeface="DM Sans" panose="020B0604020202020204" charset="0"/>
            </a:endParaRPr>
          </a:p>
        </p:txBody>
      </p:sp>
      <p:sp>
        <p:nvSpPr>
          <p:cNvPr id="21" name="Google Shape;411;p44">
            <a:extLst>
              <a:ext uri="{FF2B5EF4-FFF2-40B4-BE49-F238E27FC236}">
                <a16:creationId xmlns:a16="http://schemas.microsoft.com/office/drawing/2014/main" id="{9677C0A6-1650-4213-AC2E-23ED62E8D810}"/>
              </a:ext>
            </a:extLst>
          </p:cNvPr>
          <p:cNvSpPr txBox="1">
            <a:spLocks/>
          </p:cNvSpPr>
          <p:nvPr/>
        </p:nvSpPr>
        <p:spPr>
          <a:xfrm>
            <a:off x="521300" y="4141463"/>
            <a:ext cx="3859530" cy="4178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a:solidFill>
                  <a:schemeClr val="accent5"/>
                </a:solidFill>
                <a:latin typeface="DM Sans" panose="020B0604020202020204" charset="0"/>
              </a:rPr>
              <a:t>Uses rhetorical questioning and stereotypical message to invoke courage and confidence in women  </a:t>
            </a:r>
          </a:p>
        </p:txBody>
      </p:sp>
      <p:sp>
        <p:nvSpPr>
          <p:cNvPr id="10" name="Rectangle 9">
            <a:extLst>
              <a:ext uri="{FF2B5EF4-FFF2-40B4-BE49-F238E27FC236}">
                <a16:creationId xmlns:a16="http://schemas.microsoft.com/office/drawing/2014/main" id="{F0E5C9BB-2B63-4DDA-AF1D-D32C374B3520}"/>
              </a:ext>
            </a:extLst>
          </p:cNvPr>
          <p:cNvSpPr/>
          <p:nvPr/>
        </p:nvSpPr>
        <p:spPr>
          <a:xfrm>
            <a:off x="5280329" y="1487731"/>
            <a:ext cx="3201472" cy="50708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u="none" strike="noStrike">
                <a:solidFill>
                  <a:schemeClr val="tx1"/>
                </a:solidFill>
                <a:effectLst/>
                <a:latin typeface="DM Sans" panose="020B0604020202020204" charset="0"/>
              </a:rPr>
              <a:t>“I am able to be exactly who I am on any given day”</a:t>
            </a:r>
            <a:endParaRPr lang="en-US" sz="1100" b="0">
              <a:solidFill>
                <a:schemeClr val="tx1"/>
              </a:solidFill>
              <a:effectLst/>
              <a:latin typeface="DM Sans" panose="020B0604020202020204" charset="0"/>
            </a:endParaRPr>
          </a:p>
        </p:txBody>
      </p:sp>
      <p:sp>
        <p:nvSpPr>
          <p:cNvPr id="12" name="Rectangle 11">
            <a:extLst>
              <a:ext uri="{FF2B5EF4-FFF2-40B4-BE49-F238E27FC236}">
                <a16:creationId xmlns:a16="http://schemas.microsoft.com/office/drawing/2014/main" id="{47DD9DC7-3344-43B4-932A-C039EE3C830E}"/>
              </a:ext>
            </a:extLst>
          </p:cNvPr>
          <p:cNvSpPr/>
          <p:nvPr/>
        </p:nvSpPr>
        <p:spPr>
          <a:xfrm>
            <a:off x="5280329" y="2656473"/>
            <a:ext cx="3201472" cy="4946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“Now watch us move”</a:t>
            </a:r>
            <a:endParaRPr lang="en-US" sz="1100" b="0">
              <a:solidFill>
                <a:schemeClr val="tx1"/>
              </a:solidFill>
              <a:effectLst/>
              <a:latin typeface="DM Sans" panose="020B0604020202020204" charset="0"/>
            </a:endParaRPr>
          </a:p>
        </p:txBody>
      </p:sp>
      <p:sp>
        <p:nvSpPr>
          <p:cNvPr id="13" name="Rectangle 12">
            <a:extLst>
              <a:ext uri="{FF2B5EF4-FFF2-40B4-BE49-F238E27FC236}">
                <a16:creationId xmlns:a16="http://schemas.microsoft.com/office/drawing/2014/main" id="{87E7AE5B-FF53-4785-A13F-28043E837D94}"/>
              </a:ext>
            </a:extLst>
          </p:cNvPr>
          <p:cNvSpPr/>
          <p:nvPr/>
        </p:nvSpPr>
        <p:spPr>
          <a:xfrm>
            <a:off x="5280329" y="2088152"/>
            <a:ext cx="3201472" cy="4946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“And I am able to stand in my truth no matter what’</a:t>
            </a:r>
            <a:endParaRPr lang="en-US" sz="1100" b="0">
              <a:solidFill>
                <a:schemeClr val="tx1"/>
              </a:solidFill>
              <a:effectLst/>
              <a:latin typeface="DM Sans" panose="020B0604020202020204" charset="0"/>
            </a:endParaRPr>
          </a:p>
        </p:txBody>
      </p:sp>
      <p:sp>
        <p:nvSpPr>
          <p:cNvPr id="22" name="Rectangle 21">
            <a:extLst>
              <a:ext uri="{FF2B5EF4-FFF2-40B4-BE49-F238E27FC236}">
                <a16:creationId xmlns:a16="http://schemas.microsoft.com/office/drawing/2014/main" id="{0A7737C8-863E-474B-87F8-17206EEF2533}"/>
              </a:ext>
            </a:extLst>
          </p:cNvPr>
          <p:cNvSpPr/>
          <p:nvPr/>
        </p:nvSpPr>
        <p:spPr>
          <a:xfrm>
            <a:off x="711643" y="3206912"/>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a:solidFill>
                  <a:schemeClr val="tx1"/>
                </a:solidFill>
                <a:effectLst/>
                <a:latin typeface="DM Sans" panose="020B0604020202020204" charset="0"/>
              </a:rPr>
              <a:t>“You know us don’t you?”</a:t>
            </a:r>
          </a:p>
        </p:txBody>
      </p:sp>
      <p:sp>
        <p:nvSpPr>
          <p:cNvPr id="23" name="Google Shape;411;p44">
            <a:extLst>
              <a:ext uri="{FF2B5EF4-FFF2-40B4-BE49-F238E27FC236}">
                <a16:creationId xmlns:a16="http://schemas.microsoft.com/office/drawing/2014/main" id="{6B214C73-331D-4F0F-ACE2-B74B5E4E1F4F}"/>
              </a:ext>
            </a:extLst>
          </p:cNvPr>
          <p:cNvSpPr txBox="1">
            <a:spLocks/>
          </p:cNvSpPr>
          <p:nvPr/>
        </p:nvSpPr>
        <p:spPr>
          <a:xfrm>
            <a:off x="1575979" y="4560189"/>
            <a:ext cx="6179245" cy="456190"/>
          </a:xfrm>
          <a:prstGeom prst="rect">
            <a:avLst/>
          </a:prstGeom>
          <a:solidFill>
            <a:schemeClr val="accent4"/>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100" dirty="0">
                <a:solidFill>
                  <a:schemeClr val="accent5"/>
                </a:solidFill>
                <a:latin typeface="DM Sans" panose="020B0604020202020204" charset="0"/>
              </a:rPr>
              <a:t>Both invokes confidence and empower the women in their ways </a:t>
            </a:r>
            <a:r>
              <a:rPr lang="en-US" sz="1100" dirty="0">
                <a:solidFill>
                  <a:schemeClr val="accent5"/>
                </a:solidFill>
                <a:latin typeface="DM Sans" panose="020B0604020202020204" charset="0"/>
                <a:sym typeface="Wingdings" panose="05000000000000000000" pitchFamily="2" charset="2"/>
              </a:rPr>
              <a:t>Gives women courage to pursue what they like  </a:t>
            </a:r>
            <a:r>
              <a:rPr lang="en-US" sz="1100" b="1" dirty="0">
                <a:solidFill>
                  <a:schemeClr val="accent5"/>
                </a:solidFill>
                <a:latin typeface="DM Sans" panose="020B0604020202020204" charset="0"/>
                <a:sym typeface="Wingdings" panose="05000000000000000000" pitchFamily="2" charset="2"/>
              </a:rPr>
              <a:t>Emotional involvement with campaign and brand</a:t>
            </a:r>
            <a:endParaRPr lang="en-US" sz="1100" b="1" dirty="0">
              <a:solidFill>
                <a:schemeClr val="accent5"/>
              </a:solidFill>
              <a:latin typeface="DM Sans" panose="020B0604020202020204" charset="0"/>
            </a:endParaRPr>
          </a:p>
        </p:txBody>
      </p:sp>
      <p:sp>
        <p:nvSpPr>
          <p:cNvPr id="24" name="Google Shape;411;p44">
            <a:extLst>
              <a:ext uri="{FF2B5EF4-FFF2-40B4-BE49-F238E27FC236}">
                <a16:creationId xmlns:a16="http://schemas.microsoft.com/office/drawing/2014/main" id="{453CF9FC-6311-4FA3-A923-8C440E12C947}"/>
              </a:ext>
            </a:extLst>
          </p:cNvPr>
          <p:cNvSpPr txBox="1">
            <a:spLocks/>
          </p:cNvSpPr>
          <p:nvPr/>
        </p:nvSpPr>
        <p:spPr>
          <a:xfrm>
            <a:off x="5327662" y="3911668"/>
            <a:ext cx="3859530" cy="4178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a:solidFill>
                  <a:schemeClr val="accent5"/>
                </a:solidFill>
                <a:latin typeface="DM Sans" panose="020B0604020202020204" charset="0"/>
              </a:rPr>
              <a:t>Utilizes “I” to represent how woman should be think of themselves. Invoke confidence and empower them</a:t>
            </a:r>
          </a:p>
        </p:txBody>
      </p:sp>
      <p:pic>
        <p:nvPicPr>
          <p:cNvPr id="3074" name="Picture 2" descr="Courage - Free hands and gestures icons">
            <a:extLst>
              <a:ext uri="{FF2B5EF4-FFF2-40B4-BE49-F238E27FC236}">
                <a16:creationId xmlns:a16="http://schemas.microsoft.com/office/drawing/2014/main" id="{6EBE9C53-B66F-4990-B416-084F5FD99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441" y="4164667"/>
            <a:ext cx="975360" cy="975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825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95;p43">
            <a:extLst>
              <a:ext uri="{FF2B5EF4-FFF2-40B4-BE49-F238E27FC236}">
                <a16:creationId xmlns:a16="http://schemas.microsoft.com/office/drawing/2014/main" id="{712AB3A7-4115-490A-A8F5-64746F76F99F}"/>
              </a:ext>
            </a:extLst>
          </p:cNvPr>
          <p:cNvSpPr/>
          <p:nvPr/>
        </p:nvSpPr>
        <p:spPr>
          <a:xfrm>
            <a:off x="131386" y="92202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Picture 14" descr="Logo&#10;&#10;Description automatically generated">
            <a:extLst>
              <a:ext uri="{FF2B5EF4-FFF2-40B4-BE49-F238E27FC236}">
                <a16:creationId xmlns:a16="http://schemas.microsoft.com/office/drawing/2014/main" id="{9CFBC2A9-6270-4FF8-B55E-D1C32946D10F}"/>
              </a:ext>
            </a:extLst>
          </p:cNvPr>
          <p:cNvPicPr>
            <a:picLocks noChangeAspect="1"/>
          </p:cNvPicPr>
          <p:nvPr/>
        </p:nvPicPr>
        <p:blipFill>
          <a:blip r:embed="rId3"/>
          <a:stretch>
            <a:fillRect/>
          </a:stretch>
        </p:blipFill>
        <p:spPr>
          <a:xfrm>
            <a:off x="268014" y="1182065"/>
            <a:ext cx="707400" cy="361611"/>
          </a:xfrm>
          <a:prstGeom prst="rect">
            <a:avLst/>
          </a:prstGeom>
        </p:spPr>
      </p:pic>
      <p:sp>
        <p:nvSpPr>
          <p:cNvPr id="29" name="Google Shape;395;p43">
            <a:extLst>
              <a:ext uri="{FF2B5EF4-FFF2-40B4-BE49-F238E27FC236}">
                <a16:creationId xmlns:a16="http://schemas.microsoft.com/office/drawing/2014/main" id="{88768517-C42B-4D8A-A1AC-16A145E7AEBA}"/>
              </a:ext>
            </a:extLst>
          </p:cNvPr>
          <p:cNvSpPr/>
          <p:nvPr/>
        </p:nvSpPr>
        <p:spPr>
          <a:xfrm>
            <a:off x="4856118" y="86107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Picture 15" descr="Logo, company name&#10;&#10;Description automatically generated">
            <a:extLst>
              <a:ext uri="{FF2B5EF4-FFF2-40B4-BE49-F238E27FC236}">
                <a16:creationId xmlns:a16="http://schemas.microsoft.com/office/drawing/2014/main" id="{D04AAEB8-2CA9-4B1E-8332-B4806A63FD73}"/>
              </a:ext>
            </a:extLst>
          </p:cNvPr>
          <p:cNvPicPr>
            <a:picLocks noChangeAspect="1"/>
          </p:cNvPicPr>
          <p:nvPr/>
        </p:nvPicPr>
        <p:blipFill>
          <a:blip r:embed="rId4"/>
          <a:stretch>
            <a:fillRect/>
          </a:stretch>
        </p:blipFill>
        <p:spPr>
          <a:xfrm>
            <a:off x="4993278" y="985228"/>
            <a:ext cx="668768" cy="428342"/>
          </a:xfrm>
          <a:prstGeom prst="rect">
            <a:avLst/>
          </a:prstGeom>
        </p:spPr>
      </p:pic>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0" y="147896"/>
            <a:ext cx="918719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r>
              <a:rPr lang="en" sz="2800" b="0" i="0" u="none" strike="noStrike" cap="none" dirty="0">
                <a:solidFill>
                  <a:srgbClr val="EFEFEF"/>
                </a:solidFill>
                <a:latin typeface="Anton"/>
                <a:ea typeface="Anton"/>
                <a:cs typeface="Anton"/>
                <a:sym typeface="Anton"/>
              </a:rPr>
              <a:t>Factors affecting Consumer comprehension</a:t>
            </a:r>
            <a:r>
              <a:rPr lang="en-US" sz="2800" b="0" i="0" u="none" strike="noStrike" cap="none" dirty="0">
                <a:solidFill>
                  <a:srgbClr val="EFEFEF"/>
                </a:solidFill>
                <a:latin typeface="Anton"/>
                <a:ea typeface="Anton"/>
                <a:cs typeface="Anton"/>
                <a:sym typeface="Anton"/>
              </a:rPr>
              <a:t>: Environment</a:t>
            </a:r>
            <a:endParaRPr lang="en-US" sz="2800" dirty="0">
              <a:solidFill>
                <a:srgbClr val="EFEFEF"/>
              </a:solidFill>
              <a:latin typeface="Anton"/>
              <a:ea typeface="Anton"/>
              <a:cs typeface="Anton"/>
              <a:sym typeface="Anton"/>
            </a:endParaRPr>
          </a:p>
        </p:txBody>
      </p:sp>
      <p:sp>
        <p:nvSpPr>
          <p:cNvPr id="4" name="Rectangle 3">
            <a:extLst>
              <a:ext uri="{FF2B5EF4-FFF2-40B4-BE49-F238E27FC236}">
                <a16:creationId xmlns:a16="http://schemas.microsoft.com/office/drawing/2014/main" id="{A74213E9-A4B3-4865-97B5-C6E302422932}"/>
              </a:ext>
            </a:extLst>
          </p:cNvPr>
          <p:cNvSpPr/>
          <p:nvPr/>
        </p:nvSpPr>
        <p:spPr>
          <a:xfrm>
            <a:off x="703691" y="1487731"/>
            <a:ext cx="3201472" cy="5070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u="none" strike="noStrike">
                <a:solidFill>
                  <a:schemeClr val="tx1"/>
                </a:solidFill>
                <a:effectLst/>
                <a:latin typeface="DM Sans" panose="020B0604020202020204" charset="0"/>
              </a:rPr>
              <a:t>“We have pretty faces”</a:t>
            </a:r>
            <a:endParaRPr lang="en-US" sz="1100" b="0">
              <a:solidFill>
                <a:schemeClr val="tx1"/>
              </a:solidFill>
              <a:effectLst/>
              <a:latin typeface="DM Sans" panose="020B0604020202020204" charset="0"/>
            </a:endParaRPr>
          </a:p>
        </p:txBody>
      </p:sp>
      <p:sp>
        <p:nvSpPr>
          <p:cNvPr id="17" name="Rectangle 16">
            <a:extLst>
              <a:ext uri="{FF2B5EF4-FFF2-40B4-BE49-F238E27FC236}">
                <a16:creationId xmlns:a16="http://schemas.microsoft.com/office/drawing/2014/main" id="{DADDACF9-1ED1-4BD7-A8EE-D1EFA2E63205}"/>
              </a:ext>
            </a:extLst>
          </p:cNvPr>
          <p:cNvSpPr/>
          <p:nvPr/>
        </p:nvSpPr>
        <p:spPr>
          <a:xfrm>
            <a:off x="703691" y="2643591"/>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“We’re always quiet and humble And we wouldn’</a:t>
            </a:r>
            <a:r>
              <a:rPr lang="en-US" sz="1100" b="1" i="1">
                <a:solidFill>
                  <a:schemeClr val="tx1"/>
                </a:solidFill>
                <a:latin typeface="DM Sans" panose="020B0604020202020204" charset="0"/>
              </a:rPr>
              <a:t>t dare to laugh in public. Now would we?</a:t>
            </a:r>
            <a:r>
              <a:rPr lang="en-US" sz="1100" b="1" i="1" u="none" strike="noStrike">
                <a:solidFill>
                  <a:schemeClr val="tx1"/>
                </a:solidFill>
                <a:effectLst/>
                <a:latin typeface="DM Sans" panose="020B0604020202020204" charset="0"/>
              </a:rPr>
              <a:t>”</a:t>
            </a:r>
            <a:endParaRPr lang="en-US" sz="1100" b="0">
              <a:solidFill>
                <a:schemeClr val="tx1"/>
              </a:solidFill>
              <a:effectLst/>
              <a:latin typeface="DM Sans" panose="020B0604020202020204" charset="0"/>
            </a:endParaRPr>
          </a:p>
        </p:txBody>
      </p:sp>
      <p:sp>
        <p:nvSpPr>
          <p:cNvPr id="18" name="Rectangle 17">
            <a:extLst>
              <a:ext uri="{FF2B5EF4-FFF2-40B4-BE49-F238E27FC236}">
                <a16:creationId xmlns:a16="http://schemas.microsoft.com/office/drawing/2014/main" id="{29AF2144-14CE-4C95-B058-1161CFFF2EA3}"/>
              </a:ext>
            </a:extLst>
          </p:cNvPr>
          <p:cNvSpPr/>
          <p:nvPr/>
        </p:nvSpPr>
        <p:spPr>
          <a:xfrm>
            <a:off x="703691" y="2080270"/>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“Our hands are fine and delicate’</a:t>
            </a:r>
            <a:endParaRPr lang="en-US" sz="1100" b="0">
              <a:solidFill>
                <a:schemeClr val="tx1"/>
              </a:solidFill>
              <a:effectLst/>
              <a:latin typeface="DM Sans" panose="020B0604020202020204" charset="0"/>
            </a:endParaRPr>
          </a:p>
        </p:txBody>
      </p:sp>
      <p:sp>
        <p:nvSpPr>
          <p:cNvPr id="10" name="Rectangle 9">
            <a:extLst>
              <a:ext uri="{FF2B5EF4-FFF2-40B4-BE49-F238E27FC236}">
                <a16:creationId xmlns:a16="http://schemas.microsoft.com/office/drawing/2014/main" id="{F0E5C9BB-2B63-4DDA-AF1D-D32C374B3520}"/>
              </a:ext>
            </a:extLst>
          </p:cNvPr>
          <p:cNvSpPr/>
          <p:nvPr/>
        </p:nvSpPr>
        <p:spPr>
          <a:xfrm>
            <a:off x="5280329" y="1487731"/>
            <a:ext cx="3201472" cy="50708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u="none" strike="noStrike">
                <a:solidFill>
                  <a:schemeClr val="tx1"/>
                </a:solidFill>
                <a:effectLst/>
                <a:latin typeface="DM Sans" panose="020B0604020202020204" charset="0"/>
              </a:rPr>
              <a:t>“I am able to be exactly who I am on any given day”</a:t>
            </a:r>
            <a:endParaRPr lang="en-US" sz="1100" b="0">
              <a:solidFill>
                <a:schemeClr val="tx1"/>
              </a:solidFill>
              <a:effectLst/>
              <a:latin typeface="DM Sans" panose="020B0604020202020204" charset="0"/>
            </a:endParaRPr>
          </a:p>
        </p:txBody>
      </p:sp>
      <p:sp>
        <p:nvSpPr>
          <p:cNvPr id="12" name="Rectangle 11">
            <a:extLst>
              <a:ext uri="{FF2B5EF4-FFF2-40B4-BE49-F238E27FC236}">
                <a16:creationId xmlns:a16="http://schemas.microsoft.com/office/drawing/2014/main" id="{47DD9DC7-3344-43B4-932A-C039EE3C830E}"/>
              </a:ext>
            </a:extLst>
          </p:cNvPr>
          <p:cNvSpPr/>
          <p:nvPr/>
        </p:nvSpPr>
        <p:spPr>
          <a:xfrm>
            <a:off x="5280329" y="2656473"/>
            <a:ext cx="3201472" cy="4946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“Now watch us move”</a:t>
            </a:r>
            <a:endParaRPr lang="en-US" sz="1100" b="0">
              <a:solidFill>
                <a:schemeClr val="tx1"/>
              </a:solidFill>
              <a:effectLst/>
              <a:latin typeface="DM Sans" panose="020B0604020202020204" charset="0"/>
            </a:endParaRPr>
          </a:p>
        </p:txBody>
      </p:sp>
      <p:sp>
        <p:nvSpPr>
          <p:cNvPr id="13" name="Rectangle 12">
            <a:extLst>
              <a:ext uri="{FF2B5EF4-FFF2-40B4-BE49-F238E27FC236}">
                <a16:creationId xmlns:a16="http://schemas.microsoft.com/office/drawing/2014/main" id="{87E7AE5B-FF53-4785-A13F-28043E837D94}"/>
              </a:ext>
            </a:extLst>
          </p:cNvPr>
          <p:cNvSpPr/>
          <p:nvPr/>
        </p:nvSpPr>
        <p:spPr>
          <a:xfrm>
            <a:off x="5280329" y="2088152"/>
            <a:ext cx="3201472" cy="494694"/>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i="1" u="none" strike="noStrike">
                <a:solidFill>
                  <a:schemeClr val="tx1"/>
                </a:solidFill>
                <a:effectLst/>
                <a:latin typeface="DM Sans" panose="020B0604020202020204" charset="0"/>
              </a:rPr>
              <a:t>“And I am able to stand in my truth no matter what’</a:t>
            </a:r>
            <a:endParaRPr lang="en-US" sz="1100" b="0">
              <a:solidFill>
                <a:schemeClr val="tx1"/>
              </a:solidFill>
              <a:effectLst/>
              <a:latin typeface="DM Sans" panose="020B0604020202020204" charset="0"/>
            </a:endParaRPr>
          </a:p>
        </p:txBody>
      </p:sp>
      <p:sp>
        <p:nvSpPr>
          <p:cNvPr id="22" name="Rectangle 21">
            <a:extLst>
              <a:ext uri="{FF2B5EF4-FFF2-40B4-BE49-F238E27FC236}">
                <a16:creationId xmlns:a16="http://schemas.microsoft.com/office/drawing/2014/main" id="{0A7737C8-863E-474B-87F8-17206EEF2533}"/>
              </a:ext>
            </a:extLst>
          </p:cNvPr>
          <p:cNvSpPr/>
          <p:nvPr/>
        </p:nvSpPr>
        <p:spPr>
          <a:xfrm>
            <a:off x="711643" y="3206912"/>
            <a:ext cx="3201472" cy="494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100" b="1">
                <a:solidFill>
                  <a:schemeClr val="tx1"/>
                </a:solidFill>
                <a:effectLst/>
                <a:latin typeface="DM Sans" panose="020B0604020202020204" charset="0"/>
              </a:rPr>
              <a:t>“You know us don’t you?”</a:t>
            </a:r>
          </a:p>
        </p:txBody>
      </p:sp>
      <p:sp>
        <p:nvSpPr>
          <p:cNvPr id="19" name="Google Shape;411;p44">
            <a:extLst>
              <a:ext uri="{FF2B5EF4-FFF2-40B4-BE49-F238E27FC236}">
                <a16:creationId xmlns:a16="http://schemas.microsoft.com/office/drawing/2014/main" id="{BE477925-6B5A-4E71-9784-B96AFCCA29C9}"/>
              </a:ext>
            </a:extLst>
          </p:cNvPr>
          <p:cNvSpPr txBox="1">
            <a:spLocks/>
          </p:cNvSpPr>
          <p:nvPr/>
        </p:nvSpPr>
        <p:spPr>
          <a:xfrm>
            <a:off x="1687828" y="4010611"/>
            <a:ext cx="6179245" cy="866133"/>
          </a:xfrm>
          <a:prstGeom prst="rect">
            <a:avLst/>
          </a:prstGeom>
          <a:solidFill>
            <a:schemeClr val="accent4"/>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b="1" u="sng" dirty="0">
                <a:solidFill>
                  <a:schemeClr val="accent5"/>
                </a:solidFill>
                <a:latin typeface="DM Sans" panose="020B0604020202020204" charset="0"/>
              </a:rPr>
              <a:t>Both has Low Information Intensity</a:t>
            </a:r>
          </a:p>
          <a:p>
            <a:pPr algn="ctr"/>
            <a:r>
              <a:rPr lang="en-US" sz="1200" b="1" dirty="0">
                <a:solidFill>
                  <a:schemeClr val="accent5"/>
                </a:solidFill>
                <a:latin typeface="DM Sans" panose="020B0604020202020204" charset="0"/>
              </a:rPr>
              <a:t>Around 3 to 4 messages in total for each video</a:t>
            </a:r>
            <a:r>
              <a:rPr lang="en-US" sz="1200" b="1" dirty="0">
                <a:solidFill>
                  <a:schemeClr val="accent5"/>
                </a:solidFill>
                <a:latin typeface="DM Sans" panose="020B0604020202020204" charset="0"/>
                <a:sym typeface="Wingdings" panose="05000000000000000000" pitchFamily="2" charset="2"/>
              </a:rPr>
              <a:t> utilize more visual rather than words message less but impactful  </a:t>
            </a:r>
            <a:r>
              <a:rPr lang="en-US" sz="1200" b="1" dirty="0">
                <a:solidFill>
                  <a:schemeClr val="accent5"/>
                </a:solidFill>
                <a:latin typeface="DM Sans" panose="020B0604020202020204" charset="0"/>
              </a:rPr>
              <a:t>increases audience’s attention, comprehension and eventual reaction</a:t>
            </a:r>
            <a:r>
              <a:rPr lang="en-US" sz="1200" b="1" dirty="0">
                <a:solidFill>
                  <a:schemeClr val="accent5"/>
                </a:solidFill>
                <a:latin typeface="DM Sans" panose="020B0604020202020204" charset="0"/>
                <a:sym typeface="Wingdings" panose="05000000000000000000" pitchFamily="2" charset="2"/>
              </a:rPr>
              <a:t> easier to understand campaign message</a:t>
            </a:r>
            <a:endParaRPr lang="en-US" sz="1200" b="1" dirty="0">
              <a:solidFill>
                <a:schemeClr val="accent5"/>
              </a:solidFill>
              <a:latin typeface="DM Sans" panose="020B0604020202020204" charset="0"/>
            </a:endParaRPr>
          </a:p>
        </p:txBody>
      </p:sp>
    </p:spTree>
    <p:extLst>
      <p:ext uri="{BB962C8B-B14F-4D97-AF65-F5344CB8AC3E}">
        <p14:creationId xmlns:p14="http://schemas.microsoft.com/office/powerpoint/2010/main" val="978980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0" y="147896"/>
            <a:ext cx="9144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US" sz="3000" b="0" i="0" u="none" strike="noStrike" cap="none">
                <a:solidFill>
                  <a:srgbClr val="EFEFEF"/>
                </a:solidFill>
                <a:latin typeface="Anton"/>
                <a:ea typeface="Anton"/>
                <a:cs typeface="Anton"/>
                <a:sym typeface="Anton"/>
              </a:rPr>
              <a:t>Difference in consumer comprehension</a:t>
            </a:r>
            <a:endParaRPr lang="en-US" sz="3000">
              <a:solidFill>
                <a:srgbClr val="EFEFEF"/>
              </a:solidFill>
              <a:latin typeface="Anton"/>
              <a:ea typeface="Anton"/>
              <a:cs typeface="Anton"/>
              <a:sym typeface="Anton"/>
            </a:endParaRPr>
          </a:p>
        </p:txBody>
      </p:sp>
      <p:sp>
        <p:nvSpPr>
          <p:cNvPr id="25" name="Google Shape;391;p43">
            <a:extLst>
              <a:ext uri="{FF2B5EF4-FFF2-40B4-BE49-F238E27FC236}">
                <a16:creationId xmlns:a16="http://schemas.microsoft.com/office/drawing/2014/main" id="{B0EDC0C6-AE1E-4ACC-B5F6-88D2BCBA8455}"/>
              </a:ext>
            </a:extLst>
          </p:cNvPr>
          <p:cNvSpPr txBox="1">
            <a:spLocks/>
          </p:cNvSpPr>
          <p:nvPr/>
        </p:nvSpPr>
        <p:spPr>
          <a:xfrm>
            <a:off x="1733456" y="3572535"/>
            <a:ext cx="2461484"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sz="1800">
                <a:solidFill>
                  <a:schemeClr val="accent1"/>
                </a:solidFill>
              </a:rPr>
              <a:t>P</a:t>
            </a:r>
            <a:r>
              <a:rPr lang="en-US" altLang="zh-CN" sz="1800">
                <a:solidFill>
                  <a:schemeClr val="accent1"/>
                </a:solidFill>
              </a:rPr>
              <a:t>ursue what you like</a:t>
            </a:r>
            <a:endParaRPr lang="en-US" sz="1800">
              <a:solidFill>
                <a:schemeClr val="accent1"/>
              </a:solidFill>
            </a:endParaRPr>
          </a:p>
        </p:txBody>
      </p:sp>
      <p:sp>
        <p:nvSpPr>
          <p:cNvPr id="26" name="Google Shape;391;p43">
            <a:extLst>
              <a:ext uri="{FF2B5EF4-FFF2-40B4-BE49-F238E27FC236}">
                <a16:creationId xmlns:a16="http://schemas.microsoft.com/office/drawing/2014/main" id="{D647B10E-A11A-45A5-97F0-F6F2F3F66763}"/>
              </a:ext>
            </a:extLst>
          </p:cNvPr>
          <p:cNvSpPr txBox="1">
            <a:spLocks/>
          </p:cNvSpPr>
          <p:nvPr/>
        </p:nvSpPr>
        <p:spPr>
          <a:xfrm>
            <a:off x="6003982" y="3530869"/>
            <a:ext cx="2574922" cy="37518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a:solidFill>
                  <a:schemeClr val="accent1"/>
                </a:solidFill>
              </a:rPr>
              <a:t>Body Positivity</a:t>
            </a:r>
          </a:p>
        </p:txBody>
      </p:sp>
      <p:sp>
        <p:nvSpPr>
          <p:cNvPr id="27" name="TextBox 26">
            <a:extLst>
              <a:ext uri="{FF2B5EF4-FFF2-40B4-BE49-F238E27FC236}">
                <a16:creationId xmlns:a16="http://schemas.microsoft.com/office/drawing/2014/main" id="{550B5EA6-2E78-48C9-97D6-9C1CFF4E7692}"/>
              </a:ext>
            </a:extLst>
          </p:cNvPr>
          <p:cNvSpPr txBox="1"/>
          <p:nvPr/>
        </p:nvSpPr>
        <p:spPr>
          <a:xfrm>
            <a:off x="710873" y="3844284"/>
            <a:ext cx="413650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a:solidFill>
                  <a:schemeClr val="accent5"/>
                </a:solidFill>
                <a:latin typeface="DM Sans" panose="020B0604020202020204" charset="0"/>
              </a:rPr>
              <a:t>Nike video visuals and message focuses on more on how women are limited by traditional stereotypes and make everyone rethink about how society have changes and women can do whatever they like and want</a:t>
            </a:r>
            <a:endParaRPr lang="en-US" sz="1200">
              <a:solidFill>
                <a:schemeClr val="accent5"/>
              </a:solidFill>
              <a:latin typeface="DM Sans" panose="020B0604020202020204" charset="0"/>
            </a:endParaRPr>
          </a:p>
          <a:p>
            <a:pPr algn="ctr"/>
            <a:endParaRPr lang="en-US" sz="1200">
              <a:solidFill>
                <a:schemeClr val="accent5"/>
              </a:solidFill>
              <a:latin typeface="DM Sans" panose="020B0604020202020204" charset="0"/>
            </a:endParaRPr>
          </a:p>
        </p:txBody>
      </p:sp>
      <p:sp>
        <p:nvSpPr>
          <p:cNvPr id="28" name="TextBox 27">
            <a:extLst>
              <a:ext uri="{FF2B5EF4-FFF2-40B4-BE49-F238E27FC236}">
                <a16:creationId xmlns:a16="http://schemas.microsoft.com/office/drawing/2014/main" id="{B963C52E-96E7-4298-B816-2EDE4AD089F4}"/>
              </a:ext>
            </a:extLst>
          </p:cNvPr>
          <p:cNvSpPr txBox="1"/>
          <p:nvPr/>
        </p:nvSpPr>
        <p:spPr>
          <a:xfrm>
            <a:off x="5477560" y="3936618"/>
            <a:ext cx="34009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a:solidFill>
                  <a:schemeClr val="accent5"/>
                </a:solidFill>
                <a:latin typeface="DM Sans" panose="020B0604020202020204" charset="0"/>
              </a:rPr>
              <a:t>Adidas video visual and message focuses on how women can be confident in their sports wear and bring out the best of themselves. It also emphasizes on body positivity and confidence</a:t>
            </a:r>
            <a:endParaRPr lang="en-US" sz="1200">
              <a:solidFill>
                <a:schemeClr val="accent5"/>
              </a:solidFill>
              <a:latin typeface="DM Sans" panose="020B0604020202020204" charset="0"/>
            </a:endParaRPr>
          </a:p>
        </p:txBody>
      </p:sp>
      <p:sp>
        <p:nvSpPr>
          <p:cNvPr id="29" name="Google Shape;395;p43">
            <a:extLst>
              <a:ext uri="{FF2B5EF4-FFF2-40B4-BE49-F238E27FC236}">
                <a16:creationId xmlns:a16="http://schemas.microsoft.com/office/drawing/2014/main" id="{F8631BE1-AD9E-434A-838E-336D191E0A84}"/>
              </a:ext>
            </a:extLst>
          </p:cNvPr>
          <p:cNvSpPr/>
          <p:nvPr/>
        </p:nvSpPr>
        <p:spPr>
          <a:xfrm>
            <a:off x="582468" y="88537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Picture 14" descr="Logo&#10;&#10;Description automatically generated">
            <a:extLst>
              <a:ext uri="{FF2B5EF4-FFF2-40B4-BE49-F238E27FC236}">
                <a16:creationId xmlns:a16="http://schemas.microsoft.com/office/drawing/2014/main" id="{DBDFBCB8-F616-4DD1-A665-80115AE3E6C6}"/>
              </a:ext>
            </a:extLst>
          </p:cNvPr>
          <p:cNvPicPr>
            <a:picLocks noChangeAspect="1"/>
          </p:cNvPicPr>
          <p:nvPr/>
        </p:nvPicPr>
        <p:blipFill>
          <a:blip r:embed="rId3"/>
          <a:stretch>
            <a:fillRect/>
          </a:stretch>
        </p:blipFill>
        <p:spPr>
          <a:xfrm>
            <a:off x="719096" y="1145415"/>
            <a:ext cx="707400" cy="361611"/>
          </a:xfrm>
          <a:prstGeom prst="rect">
            <a:avLst/>
          </a:prstGeom>
        </p:spPr>
      </p:pic>
      <p:sp>
        <p:nvSpPr>
          <p:cNvPr id="31" name="Google Shape;395;p43">
            <a:extLst>
              <a:ext uri="{FF2B5EF4-FFF2-40B4-BE49-F238E27FC236}">
                <a16:creationId xmlns:a16="http://schemas.microsoft.com/office/drawing/2014/main" id="{6CC9B717-4A03-43BD-8FF4-796D79509026}"/>
              </a:ext>
            </a:extLst>
          </p:cNvPr>
          <p:cNvSpPr/>
          <p:nvPr/>
        </p:nvSpPr>
        <p:spPr>
          <a:xfrm>
            <a:off x="5528011" y="93870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15" descr="Logo, company name&#10;&#10;Description automatically generated">
            <a:extLst>
              <a:ext uri="{FF2B5EF4-FFF2-40B4-BE49-F238E27FC236}">
                <a16:creationId xmlns:a16="http://schemas.microsoft.com/office/drawing/2014/main" id="{A82D125A-F7F2-4872-88C6-8D5B882AFD02}"/>
              </a:ext>
            </a:extLst>
          </p:cNvPr>
          <p:cNvPicPr>
            <a:picLocks noChangeAspect="1"/>
          </p:cNvPicPr>
          <p:nvPr/>
        </p:nvPicPr>
        <p:blipFill>
          <a:blip r:embed="rId4"/>
          <a:stretch>
            <a:fillRect/>
          </a:stretch>
        </p:blipFill>
        <p:spPr>
          <a:xfrm>
            <a:off x="5665171" y="1062849"/>
            <a:ext cx="668768" cy="428342"/>
          </a:xfrm>
          <a:prstGeom prst="rect">
            <a:avLst/>
          </a:prstGeom>
        </p:spPr>
      </p:pic>
      <p:pic>
        <p:nvPicPr>
          <p:cNvPr id="4100" name="Picture 4" descr="Nike Turkey: This Is Us — Molly Elisabeth Rugg">
            <a:extLst>
              <a:ext uri="{FF2B5EF4-FFF2-40B4-BE49-F238E27FC236}">
                <a16:creationId xmlns:a16="http://schemas.microsoft.com/office/drawing/2014/main" id="{8B5DB92A-8237-4823-B08F-232B638018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196" y="1404626"/>
            <a:ext cx="3424792" cy="2069321"/>
          </a:xfrm>
          <a:prstGeom prst="roundRect">
            <a:avLst>
              <a:gd name="adj" fmla="val 8594"/>
            </a:avLst>
          </a:prstGeom>
          <a:solidFill>
            <a:srgbClr val="FFFFFF">
              <a:shade val="85000"/>
            </a:srgbClr>
          </a:solidFill>
          <a:ln>
            <a:noFill/>
          </a:ln>
          <a:effectLst/>
        </p:spPr>
      </p:pic>
      <p:pic>
        <p:nvPicPr>
          <p:cNvPr id="4104" name="Picture 8" descr="Facebook">
            <a:extLst>
              <a:ext uri="{FF2B5EF4-FFF2-40B4-BE49-F238E27FC236}">
                <a16:creationId xmlns:a16="http://schemas.microsoft.com/office/drawing/2014/main" id="{A8D8F411-B513-4309-B8FC-CF5714E1A1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0662" y="1398374"/>
            <a:ext cx="2143125" cy="206932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21450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6D414B5-6010-4C6C-81E5-469D8E2F9D47}"/>
              </a:ext>
            </a:extLst>
          </p:cNvPr>
          <p:cNvGraphicFramePr>
            <a:graphicFrameLocks noGrp="1"/>
          </p:cNvGraphicFramePr>
          <p:nvPr>
            <p:extLst>
              <p:ext uri="{D42A27DB-BD31-4B8C-83A1-F6EECF244321}">
                <p14:modId xmlns:p14="http://schemas.microsoft.com/office/powerpoint/2010/main" val="4239270587"/>
              </p:ext>
            </p:extLst>
          </p:nvPr>
        </p:nvGraphicFramePr>
        <p:xfrm>
          <a:off x="156754" y="71846"/>
          <a:ext cx="8340635" cy="5020934"/>
        </p:xfrm>
        <a:graphic>
          <a:graphicData uri="http://schemas.openxmlformats.org/drawingml/2006/table">
            <a:tbl>
              <a:tblPr firstRow="1" bandRow="1">
                <a:tableStyleId>{C083E6E3-FA7D-4D7B-A595-EF9225AFEA82}</a:tableStyleId>
              </a:tblPr>
              <a:tblGrid>
                <a:gridCol w="1658910">
                  <a:extLst>
                    <a:ext uri="{9D8B030D-6E8A-4147-A177-3AD203B41FA5}">
                      <a16:colId xmlns:a16="http://schemas.microsoft.com/office/drawing/2014/main" val="3425656779"/>
                    </a:ext>
                  </a:extLst>
                </a:gridCol>
                <a:gridCol w="3901513">
                  <a:extLst>
                    <a:ext uri="{9D8B030D-6E8A-4147-A177-3AD203B41FA5}">
                      <a16:colId xmlns:a16="http://schemas.microsoft.com/office/drawing/2014/main" val="899619894"/>
                    </a:ext>
                  </a:extLst>
                </a:gridCol>
                <a:gridCol w="2780212">
                  <a:extLst>
                    <a:ext uri="{9D8B030D-6E8A-4147-A177-3AD203B41FA5}">
                      <a16:colId xmlns:a16="http://schemas.microsoft.com/office/drawing/2014/main" val="3679421400"/>
                    </a:ext>
                  </a:extLst>
                </a:gridCol>
              </a:tblGrid>
              <a:tr h="511785">
                <a:tc>
                  <a:txBody>
                    <a:bodyPr/>
                    <a:lstStyle/>
                    <a:p>
                      <a:pPr algn="l"/>
                      <a:endParaRPr lang="en-US" sz="1200">
                        <a:solidFill>
                          <a:schemeClr val="accent5"/>
                        </a:solidFill>
                        <a:latin typeface="DM Sans" panose="020B0604020202020204" charset="0"/>
                      </a:endParaRPr>
                    </a:p>
                  </a:txBody>
                  <a:tcPr/>
                </a:tc>
                <a:tc>
                  <a:txBody>
                    <a:bodyPr/>
                    <a:lstStyle/>
                    <a:p>
                      <a:pPr algn="ctr"/>
                      <a:r>
                        <a:rPr lang="en-US" sz="1500">
                          <a:solidFill>
                            <a:schemeClr val="accent5"/>
                          </a:solidFill>
                          <a:latin typeface="DM Sans" panose="020B0604020202020204" charset="0"/>
                        </a:rPr>
                        <a:t>Nike</a:t>
                      </a:r>
                    </a:p>
                  </a:txBody>
                  <a:tcPr/>
                </a:tc>
                <a:tc>
                  <a:txBody>
                    <a:bodyPr/>
                    <a:lstStyle/>
                    <a:p>
                      <a:pPr algn="ctr"/>
                      <a:r>
                        <a:rPr lang="en-US" sz="1500">
                          <a:solidFill>
                            <a:schemeClr val="accent5"/>
                          </a:solidFill>
                          <a:latin typeface="DM Sans" panose="020B0604020202020204" charset="0"/>
                        </a:rPr>
                        <a:t>Adidas</a:t>
                      </a:r>
                    </a:p>
                  </a:txBody>
                  <a:tcPr/>
                </a:tc>
                <a:extLst>
                  <a:ext uri="{0D108BD9-81ED-4DB2-BD59-A6C34878D82A}">
                    <a16:rowId xmlns:a16="http://schemas.microsoft.com/office/drawing/2014/main" val="1598855779"/>
                  </a:ext>
                </a:extLst>
              </a:tr>
              <a:tr h="669146">
                <a:tc>
                  <a:txBody>
                    <a:bodyPr/>
                    <a:lstStyle/>
                    <a:p>
                      <a:pPr algn="l"/>
                      <a:r>
                        <a:rPr lang="en-US" sz="1200">
                          <a:solidFill>
                            <a:schemeClr val="accent5"/>
                          </a:solidFill>
                          <a:latin typeface="DM Sans" panose="020B0604020202020204" charset="0"/>
                        </a:rPr>
                        <a:t>Visual</a:t>
                      </a:r>
                    </a:p>
                  </a:txBody>
                  <a:tcPr/>
                </a:tc>
                <a:tc>
                  <a:txBody>
                    <a:bodyPr/>
                    <a:lstStyle/>
                    <a:p>
                      <a:pPr algn="l"/>
                      <a:r>
                        <a:rPr lang="en-US" sz="1200">
                          <a:solidFill>
                            <a:schemeClr val="accent5"/>
                          </a:solidFill>
                          <a:latin typeface="DM Sans" panose="020B0604020202020204" charset="0"/>
                        </a:rPr>
                        <a:t>Smooth transition between traditional roles and sporting roles </a:t>
                      </a:r>
                    </a:p>
                  </a:txBody>
                  <a:tcPr/>
                </a:tc>
                <a:tc>
                  <a:txBody>
                    <a:bodyPr/>
                    <a:lstStyle/>
                    <a:p>
                      <a:pPr algn="l"/>
                      <a:r>
                        <a:rPr lang="en-US" altLang="zh-CN" sz="1200" b="0">
                          <a:solidFill>
                            <a:schemeClr val="accent5"/>
                          </a:solidFill>
                          <a:latin typeface="DM Sans" panose="020B0604020202020204" charset="0"/>
                          <a:ea typeface="Roboto" panose="02000000000000000000" pitchFamily="2" charset="0"/>
                        </a:rPr>
                        <a:t>Showcase women of different body type being confident and happy when sporting</a:t>
                      </a:r>
                    </a:p>
                  </a:txBody>
                  <a:tcPr/>
                </a:tc>
                <a:extLst>
                  <a:ext uri="{0D108BD9-81ED-4DB2-BD59-A6C34878D82A}">
                    <a16:rowId xmlns:a16="http://schemas.microsoft.com/office/drawing/2014/main" val="2821909943"/>
                  </a:ext>
                </a:extLst>
              </a:tr>
              <a:tr h="758685">
                <a:tc>
                  <a:txBody>
                    <a:bodyPr/>
                    <a:lstStyle/>
                    <a:p>
                      <a:pPr algn="l"/>
                      <a:r>
                        <a:rPr lang="en-US" sz="1200">
                          <a:solidFill>
                            <a:schemeClr val="accent5"/>
                          </a:solidFill>
                          <a:latin typeface="DM Sans" panose="020B0604020202020204" charset="0"/>
                        </a:rPr>
                        <a:t>Message</a:t>
                      </a:r>
                    </a:p>
                  </a:txBody>
                  <a:tcPr/>
                </a:tc>
                <a:tc>
                  <a:txBody>
                    <a:bodyPr/>
                    <a:lstStyle/>
                    <a:p>
                      <a:pPr algn="l"/>
                      <a:r>
                        <a:rPr lang="en-US" sz="1200">
                          <a:solidFill>
                            <a:schemeClr val="accent5"/>
                          </a:solidFill>
                          <a:latin typeface="DM Sans" panose="020B0604020202020204" charset="0"/>
                        </a:rPr>
                        <a:t>Uses rhetorical questioning and stereotypical message to invoke courage and confidence in women</a:t>
                      </a:r>
                    </a:p>
                  </a:txBody>
                  <a:tcPr/>
                </a:tc>
                <a:tc>
                  <a:txBody>
                    <a:bodyPr/>
                    <a:lstStyle/>
                    <a:p>
                      <a:pPr algn="l"/>
                      <a:r>
                        <a:rPr lang="en-US" sz="1200">
                          <a:solidFill>
                            <a:schemeClr val="accent5"/>
                          </a:solidFill>
                          <a:latin typeface="DM Sans" panose="020B0604020202020204" charset="0"/>
                        </a:rPr>
                        <a:t>Utilizes “I” to represent how woman should be think of themselves. </a:t>
                      </a:r>
                    </a:p>
                    <a:p>
                      <a:pPr algn="l"/>
                      <a:r>
                        <a:rPr lang="en-US" sz="1200">
                          <a:solidFill>
                            <a:schemeClr val="accent5"/>
                          </a:solidFill>
                          <a:latin typeface="DM Sans" panose="020B0604020202020204" charset="0"/>
                        </a:rPr>
                        <a:t>Invoke confidence and empower them</a:t>
                      </a:r>
                    </a:p>
                  </a:txBody>
                  <a:tcPr/>
                </a:tc>
                <a:extLst>
                  <a:ext uri="{0D108BD9-81ED-4DB2-BD59-A6C34878D82A}">
                    <a16:rowId xmlns:a16="http://schemas.microsoft.com/office/drawing/2014/main" val="3648857493"/>
                  </a:ext>
                </a:extLst>
              </a:tr>
              <a:tr h="1066507">
                <a:tc>
                  <a:txBody>
                    <a:bodyPr/>
                    <a:lstStyle/>
                    <a:p>
                      <a:pPr algn="l"/>
                      <a:r>
                        <a:rPr lang="en-US" sz="1200">
                          <a:solidFill>
                            <a:schemeClr val="accent5"/>
                          </a:solidFill>
                          <a:latin typeface="DM Sans" panose="020B0604020202020204" charset="0"/>
                        </a:rPr>
                        <a:t>Message </a:t>
                      </a:r>
                      <a:r>
                        <a:rPr lang="en-US" altLang="zh-CN" sz="1200">
                          <a:solidFill>
                            <a:schemeClr val="accent5"/>
                          </a:solidFill>
                          <a:latin typeface="DM Sans" panose="020B0604020202020204" charset="0"/>
                        </a:rPr>
                        <a:t>source</a:t>
                      </a:r>
                      <a:endParaRPr lang="en-US" sz="1200">
                        <a:solidFill>
                          <a:schemeClr val="accent5"/>
                        </a:solidFill>
                        <a:latin typeface="DM Sans" panose="020B0604020202020204" charset="0"/>
                      </a:endParaRPr>
                    </a:p>
                  </a:txBody>
                  <a:tcPr/>
                </a:tc>
                <a:tc>
                  <a:txBody>
                    <a:bodyPr/>
                    <a:lstStyle/>
                    <a:p>
                      <a:pPr algn="l"/>
                      <a:r>
                        <a:rPr lang="en-US" sz="1200">
                          <a:solidFill>
                            <a:schemeClr val="accent5"/>
                          </a:solidFill>
                          <a:latin typeface="DM Sans" panose="020B0604020202020204" charset="0"/>
                        </a:rPr>
                        <a:t>Collaboration with many of turkeys pro-athletes</a:t>
                      </a:r>
                    </a:p>
                  </a:txBody>
                  <a:tcPr/>
                </a:tc>
                <a:tc>
                  <a:txBody>
                    <a:bodyPr/>
                    <a:lstStyle/>
                    <a:p>
                      <a:pPr algn="l"/>
                      <a:r>
                        <a:rPr lang="en-US" sz="1200">
                          <a:solidFill>
                            <a:schemeClr val="accent5"/>
                          </a:solidFill>
                          <a:latin typeface="DM Sans" panose="020B0604020202020204" charset="0"/>
                        </a:rPr>
                        <a:t>Collaboration with Black Pink a famous Kpop idol group</a:t>
                      </a:r>
                    </a:p>
                    <a:p>
                      <a:pPr algn="l"/>
                      <a:endParaRPr lang="en-US" sz="1200">
                        <a:solidFill>
                          <a:schemeClr val="accent5"/>
                        </a:solidFill>
                        <a:latin typeface="DM Sans" panose="020B0604020202020204" charset="0"/>
                      </a:endParaRPr>
                    </a:p>
                  </a:txBody>
                  <a:tcPr/>
                </a:tc>
                <a:extLst>
                  <a:ext uri="{0D108BD9-81ED-4DB2-BD59-A6C34878D82A}">
                    <a16:rowId xmlns:a16="http://schemas.microsoft.com/office/drawing/2014/main" val="3276737908"/>
                  </a:ext>
                </a:extLst>
              </a:tr>
              <a:tr h="574273">
                <a:tc>
                  <a:txBody>
                    <a:bodyPr/>
                    <a:lstStyle/>
                    <a:p>
                      <a:pPr algn="l"/>
                      <a:r>
                        <a:rPr lang="en-US" sz="1200">
                          <a:solidFill>
                            <a:schemeClr val="accent5"/>
                          </a:solidFill>
                          <a:latin typeface="DM Sans" panose="020B0604020202020204" charset="0"/>
                        </a:rPr>
                        <a:t>Emotional Involvement</a:t>
                      </a:r>
                    </a:p>
                  </a:txBody>
                  <a:tcPr/>
                </a:tc>
                <a:tc>
                  <a:txBody>
                    <a:bodyPr/>
                    <a:lstStyle/>
                    <a:p>
                      <a:pPr algn="l"/>
                      <a:r>
                        <a:rPr lang="en-US" altLang="zh-CN" sz="1200">
                          <a:solidFill>
                            <a:schemeClr val="accent5"/>
                          </a:solidFill>
                          <a:latin typeface="DM Sans" panose="020B0604020202020204" charset="0"/>
                        </a:rPr>
                        <a:t>Has a certain level of emotional involvement</a:t>
                      </a:r>
                      <a:endParaRPr lang="en-US" sz="1200">
                        <a:solidFill>
                          <a:schemeClr val="accent5"/>
                        </a:solidFill>
                        <a:latin typeface="DM Sans"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a:solidFill>
                            <a:schemeClr val="accent5"/>
                          </a:solidFill>
                          <a:latin typeface="DM Sans" panose="020B0604020202020204" charset="0"/>
                        </a:rPr>
                        <a:t>Has a certain level of emotional involvement</a:t>
                      </a:r>
                      <a:endParaRPr lang="en-US" sz="1200">
                        <a:solidFill>
                          <a:schemeClr val="accent5"/>
                        </a:solidFill>
                        <a:latin typeface="DM Sans" panose="020B0604020202020204" charset="0"/>
                      </a:endParaRPr>
                    </a:p>
                    <a:p>
                      <a:pPr algn="l"/>
                      <a:endParaRPr lang="en-US" sz="1200">
                        <a:solidFill>
                          <a:schemeClr val="accent5"/>
                        </a:solidFill>
                        <a:latin typeface="DM Sans" panose="020B0604020202020204" charset="0"/>
                      </a:endParaRPr>
                    </a:p>
                  </a:txBody>
                  <a:tcPr/>
                </a:tc>
                <a:extLst>
                  <a:ext uri="{0D108BD9-81ED-4DB2-BD59-A6C34878D82A}">
                    <a16:rowId xmlns:a16="http://schemas.microsoft.com/office/drawing/2014/main" val="835373683"/>
                  </a:ext>
                </a:extLst>
              </a:tr>
              <a:tr h="1310456">
                <a:tc>
                  <a:txBody>
                    <a:bodyPr/>
                    <a:lstStyle/>
                    <a:p>
                      <a:pPr algn="l"/>
                      <a:r>
                        <a:rPr lang="en-US" sz="1200">
                          <a:solidFill>
                            <a:schemeClr val="accent5"/>
                          </a:solidFill>
                          <a:latin typeface="DM Sans" panose="020B0604020202020204" charset="0"/>
                        </a:rPr>
                        <a:t>Consumer Comprehension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b="1">
                          <a:solidFill>
                            <a:schemeClr val="accent1"/>
                          </a:solidFill>
                          <a:latin typeface="DM Sans" panose="020B0604020202020204" charset="0"/>
                        </a:rPr>
                        <a:t>Nike video message focuses on more on how women are limited by stereotypes and utilize rhetorical questioning to make everyone rethink about how society have changes and women can do whatever they like and want</a:t>
                      </a:r>
                      <a:endParaRPr lang="en-US" sz="1200" b="1">
                        <a:solidFill>
                          <a:schemeClr val="accent1"/>
                        </a:solidFill>
                        <a:latin typeface="DM Sans" panose="020B0604020202020204" charset="0"/>
                      </a:endParaRPr>
                    </a:p>
                    <a:p>
                      <a:pPr algn="l"/>
                      <a:endParaRPr lang="en-US" sz="1200">
                        <a:solidFill>
                          <a:schemeClr val="accent5"/>
                        </a:solidFill>
                        <a:latin typeface="DM Sans" panose="020B0604020202020204"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200" b="1">
                          <a:solidFill>
                            <a:schemeClr val="accent1"/>
                          </a:solidFill>
                          <a:latin typeface="DM Sans" panose="020B0604020202020204" charset="0"/>
                        </a:rPr>
                        <a:t>Adidas video visual and message focuses on how women can be confident in their sports wear and bring out the best of themselves. It also emphasizes on body positivity and confidence</a:t>
                      </a:r>
                      <a:endParaRPr lang="en-US" sz="1200" b="1">
                        <a:solidFill>
                          <a:schemeClr val="accent1"/>
                        </a:solidFill>
                        <a:latin typeface="DM Sans" panose="020B0604020202020204" charset="0"/>
                      </a:endParaRPr>
                    </a:p>
                  </a:txBody>
                  <a:tcPr/>
                </a:tc>
                <a:extLst>
                  <a:ext uri="{0D108BD9-81ED-4DB2-BD59-A6C34878D82A}">
                    <a16:rowId xmlns:a16="http://schemas.microsoft.com/office/drawing/2014/main" val="1769147418"/>
                  </a:ext>
                </a:extLst>
              </a:tr>
            </a:tbl>
          </a:graphicData>
        </a:graphic>
      </p:graphicFrame>
    </p:spTree>
    <p:extLst>
      <p:ext uri="{BB962C8B-B14F-4D97-AF65-F5344CB8AC3E}">
        <p14:creationId xmlns:p14="http://schemas.microsoft.com/office/powerpoint/2010/main" val="3458696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B88A4-6257-4CDB-8C1C-DC6964A35D30}"/>
              </a:ext>
            </a:extLst>
          </p:cNvPr>
          <p:cNvSpPr>
            <a:spLocks noGrp="1"/>
          </p:cNvSpPr>
          <p:nvPr>
            <p:ph type="title"/>
          </p:nvPr>
        </p:nvSpPr>
        <p:spPr>
          <a:xfrm>
            <a:off x="4749216" y="3272623"/>
            <a:ext cx="4521515" cy="599700"/>
          </a:xfrm>
        </p:spPr>
        <p:txBody>
          <a:bodyPr/>
          <a:lstStyle/>
          <a:p>
            <a:r>
              <a:rPr lang="en-US" err="1"/>
              <a:t>Collobaration</a:t>
            </a:r>
            <a:r>
              <a:rPr lang="en-US"/>
              <a:t> with </a:t>
            </a:r>
            <a:r>
              <a:rPr lang="en-US" err="1"/>
              <a:t>BlackPink</a:t>
            </a:r>
            <a:endParaRPr lang="en-US"/>
          </a:p>
        </p:txBody>
      </p:sp>
      <p:sp>
        <p:nvSpPr>
          <p:cNvPr id="13" name="Google Shape;349;p39">
            <a:extLst>
              <a:ext uri="{FF2B5EF4-FFF2-40B4-BE49-F238E27FC236}">
                <a16:creationId xmlns:a16="http://schemas.microsoft.com/office/drawing/2014/main" id="{11E7AE41-AD08-43AB-B1ED-4E2A0C5116FA}"/>
              </a:ext>
            </a:extLst>
          </p:cNvPr>
          <p:cNvSpPr txBox="1">
            <a:spLocks/>
          </p:cNvSpPr>
          <p:nvPr/>
        </p:nvSpPr>
        <p:spPr>
          <a:xfrm>
            <a:off x="0" y="59063"/>
            <a:ext cx="914400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US" sz="3000" b="0" i="0" u="none" strike="noStrike" cap="none">
                <a:solidFill>
                  <a:srgbClr val="EFEFEF"/>
                </a:solidFill>
                <a:latin typeface="Anton"/>
                <a:ea typeface="Anton"/>
                <a:cs typeface="Anton"/>
                <a:sym typeface="Anton"/>
              </a:rPr>
              <a:t>Similarities: Message source</a:t>
            </a:r>
            <a:endParaRPr lang="en-US" sz="3000">
              <a:solidFill>
                <a:srgbClr val="EFEFEF"/>
              </a:solidFill>
              <a:latin typeface="Anton"/>
              <a:ea typeface="Anton"/>
              <a:cs typeface="Anton"/>
              <a:sym typeface="Anton"/>
            </a:endParaRPr>
          </a:p>
        </p:txBody>
      </p:sp>
      <p:sp>
        <p:nvSpPr>
          <p:cNvPr id="22" name="Title 1">
            <a:extLst>
              <a:ext uri="{FF2B5EF4-FFF2-40B4-BE49-F238E27FC236}">
                <a16:creationId xmlns:a16="http://schemas.microsoft.com/office/drawing/2014/main" id="{8EF4BA49-95AA-4CA9-A80B-9891FF8914D8}"/>
              </a:ext>
            </a:extLst>
          </p:cNvPr>
          <p:cNvSpPr txBox="1">
            <a:spLocks/>
          </p:cNvSpPr>
          <p:nvPr/>
        </p:nvSpPr>
        <p:spPr>
          <a:xfrm>
            <a:off x="50485" y="3165893"/>
            <a:ext cx="4521515"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a:t>Collaboration with Pro-Athletes</a:t>
            </a:r>
          </a:p>
        </p:txBody>
      </p:sp>
      <p:sp>
        <p:nvSpPr>
          <p:cNvPr id="4" name="TextBox 3">
            <a:extLst>
              <a:ext uri="{FF2B5EF4-FFF2-40B4-BE49-F238E27FC236}">
                <a16:creationId xmlns:a16="http://schemas.microsoft.com/office/drawing/2014/main" id="{78D31FC2-06D0-4A65-9F42-CC37AB13C665}"/>
              </a:ext>
            </a:extLst>
          </p:cNvPr>
          <p:cNvSpPr txBox="1"/>
          <p:nvPr/>
        </p:nvSpPr>
        <p:spPr>
          <a:xfrm>
            <a:off x="496460" y="3698307"/>
            <a:ext cx="3669393" cy="1277273"/>
          </a:xfrm>
          <a:prstGeom prst="rect">
            <a:avLst/>
          </a:prstGeom>
          <a:noFill/>
        </p:spPr>
        <p:txBody>
          <a:bodyPr wrap="square" rtlCol="0">
            <a:spAutoFit/>
          </a:bodyPr>
          <a:lstStyle/>
          <a:p>
            <a:pPr algn="ctr"/>
            <a:r>
              <a:rPr lang="en-US" sz="1100" b="0" i="0">
                <a:solidFill>
                  <a:schemeClr val="accent5"/>
                </a:solidFill>
                <a:effectLst/>
                <a:latin typeface="DM Sans" panose="020B0604020202020204" charset="0"/>
              </a:rPr>
              <a:t>“This is Us” features prominent female figures from Turkey’s emerging sport and fitness scene, including Turkish National Basketball Team star, </a:t>
            </a:r>
            <a:r>
              <a:rPr lang="en-US" sz="1100" b="0" i="0" err="1">
                <a:solidFill>
                  <a:schemeClr val="accent5"/>
                </a:solidFill>
                <a:effectLst/>
                <a:latin typeface="DM Sans" panose="020B0604020202020204" charset="0"/>
              </a:rPr>
              <a:t>Işıl</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Alben</a:t>
            </a:r>
            <a:r>
              <a:rPr lang="en-US" sz="1100" b="0" i="0">
                <a:solidFill>
                  <a:schemeClr val="accent5"/>
                </a:solidFill>
                <a:effectLst/>
                <a:latin typeface="DM Sans" panose="020B0604020202020204" charset="0"/>
              </a:rPr>
              <a:t>; Tennis Player, </a:t>
            </a:r>
            <a:r>
              <a:rPr lang="en-US" sz="1100" b="0" i="0" err="1">
                <a:solidFill>
                  <a:schemeClr val="accent5"/>
                </a:solidFill>
                <a:effectLst/>
                <a:latin typeface="DM Sans" panose="020B0604020202020204" charset="0"/>
              </a:rPr>
              <a:t>İpek</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Soylu</a:t>
            </a:r>
            <a:r>
              <a:rPr lang="en-US" sz="1100" b="0" i="0">
                <a:solidFill>
                  <a:schemeClr val="accent5"/>
                </a:solidFill>
                <a:effectLst/>
                <a:latin typeface="DM Sans" panose="020B0604020202020204" charset="0"/>
              </a:rPr>
              <a:t>; Triathlete, </a:t>
            </a:r>
            <a:r>
              <a:rPr lang="en-US" sz="1100" b="0" i="0" err="1">
                <a:solidFill>
                  <a:schemeClr val="accent5"/>
                </a:solidFill>
                <a:effectLst/>
                <a:latin typeface="DM Sans" panose="020B0604020202020204" charset="0"/>
              </a:rPr>
              <a:t>Esra</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Gökçek</a:t>
            </a:r>
            <a:r>
              <a:rPr lang="en-US" sz="1100" b="0" i="0">
                <a:solidFill>
                  <a:schemeClr val="accent5"/>
                </a:solidFill>
                <a:effectLst/>
                <a:latin typeface="DM Sans" panose="020B0604020202020204" charset="0"/>
              </a:rPr>
              <a:t>; National Kickboxer, </a:t>
            </a:r>
            <a:r>
              <a:rPr lang="en-US" sz="1100" b="0" i="0" err="1">
                <a:solidFill>
                  <a:schemeClr val="accent5"/>
                </a:solidFill>
                <a:effectLst/>
                <a:latin typeface="DM Sans" panose="020B0604020202020204" charset="0"/>
              </a:rPr>
              <a:t>Funda</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Diken</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Alkayış</a:t>
            </a:r>
            <a:r>
              <a:rPr lang="en-US" sz="1100" b="0" i="0">
                <a:solidFill>
                  <a:schemeClr val="accent5"/>
                </a:solidFill>
                <a:effectLst/>
                <a:latin typeface="DM Sans" panose="020B0604020202020204" charset="0"/>
              </a:rPr>
              <a:t>; Dans </a:t>
            </a:r>
            <a:r>
              <a:rPr lang="en-US" sz="1100" b="0" i="0" err="1">
                <a:solidFill>
                  <a:schemeClr val="accent5"/>
                </a:solidFill>
                <a:effectLst/>
                <a:latin typeface="DM Sans" panose="020B0604020202020204" charset="0"/>
              </a:rPr>
              <a:t>Fabrika</a:t>
            </a:r>
            <a:r>
              <a:rPr lang="en-US" sz="1100" b="0" i="0">
                <a:solidFill>
                  <a:schemeClr val="accent5"/>
                </a:solidFill>
                <a:effectLst/>
                <a:latin typeface="DM Sans" panose="020B0604020202020204" charset="0"/>
              </a:rPr>
              <a:t> Dancers, led by </a:t>
            </a:r>
            <a:r>
              <a:rPr lang="en-US" sz="1100" b="0" i="0" err="1">
                <a:solidFill>
                  <a:schemeClr val="accent5"/>
                </a:solidFill>
                <a:effectLst/>
                <a:latin typeface="DM Sans" panose="020B0604020202020204" charset="0"/>
              </a:rPr>
              <a:t>Çisil</a:t>
            </a:r>
            <a:r>
              <a:rPr lang="en-US" sz="1100" b="0" i="0">
                <a:solidFill>
                  <a:schemeClr val="accent5"/>
                </a:solidFill>
                <a:effectLst/>
                <a:latin typeface="DM Sans" panose="020B0604020202020204" charset="0"/>
              </a:rPr>
              <a:t> </a:t>
            </a:r>
            <a:r>
              <a:rPr lang="en-US" sz="1100" b="0" i="0" err="1">
                <a:solidFill>
                  <a:schemeClr val="accent5"/>
                </a:solidFill>
                <a:effectLst/>
                <a:latin typeface="DM Sans" panose="020B0604020202020204" charset="0"/>
              </a:rPr>
              <a:t>Sıkı</a:t>
            </a:r>
            <a:r>
              <a:rPr lang="en-US" sz="1100" b="0" i="0">
                <a:solidFill>
                  <a:schemeClr val="accent5"/>
                </a:solidFill>
                <a:effectLst/>
                <a:latin typeface="DM Sans" panose="020B0604020202020204" charset="0"/>
              </a:rPr>
              <a:t>; and Actresses Dilan </a:t>
            </a:r>
            <a:r>
              <a:rPr lang="en-US" sz="1100" b="0" i="0" err="1">
                <a:solidFill>
                  <a:schemeClr val="accent5"/>
                </a:solidFill>
                <a:effectLst/>
                <a:latin typeface="DM Sans" panose="020B0604020202020204" charset="0"/>
              </a:rPr>
              <a:t>Çiçek</a:t>
            </a:r>
            <a:r>
              <a:rPr lang="en-US" sz="1100" b="0" i="0">
                <a:solidFill>
                  <a:schemeClr val="accent5"/>
                </a:solidFill>
                <a:effectLst/>
                <a:latin typeface="DM Sans" panose="020B0604020202020204" charset="0"/>
              </a:rPr>
              <a:t> Deniz and Elvin </a:t>
            </a:r>
            <a:r>
              <a:rPr lang="en-US" sz="1100" b="0" i="0" err="1">
                <a:solidFill>
                  <a:schemeClr val="accent5"/>
                </a:solidFill>
                <a:effectLst/>
                <a:latin typeface="DM Sans" panose="020B0604020202020204" charset="0"/>
              </a:rPr>
              <a:t>Levinler</a:t>
            </a:r>
            <a:r>
              <a:rPr lang="en-US" sz="1100" b="0" i="0">
                <a:solidFill>
                  <a:schemeClr val="accent5"/>
                </a:solidFill>
                <a:effectLst/>
                <a:latin typeface="DM Sans" panose="020B0604020202020204" charset="0"/>
              </a:rPr>
              <a:t>.</a:t>
            </a:r>
            <a:endParaRPr lang="en-US" sz="1100">
              <a:solidFill>
                <a:schemeClr val="accent5"/>
              </a:solidFill>
              <a:latin typeface="DM Sans" panose="020B0604020202020204" charset="0"/>
            </a:endParaRPr>
          </a:p>
        </p:txBody>
      </p:sp>
      <p:sp>
        <p:nvSpPr>
          <p:cNvPr id="23" name="TextBox 22">
            <a:extLst>
              <a:ext uri="{FF2B5EF4-FFF2-40B4-BE49-F238E27FC236}">
                <a16:creationId xmlns:a16="http://schemas.microsoft.com/office/drawing/2014/main" id="{846BC759-B729-4AD1-911C-3A0FF8DE9C63}"/>
              </a:ext>
            </a:extLst>
          </p:cNvPr>
          <p:cNvSpPr txBox="1"/>
          <p:nvPr/>
        </p:nvSpPr>
        <p:spPr>
          <a:xfrm>
            <a:off x="5298634" y="3902733"/>
            <a:ext cx="3669393" cy="600164"/>
          </a:xfrm>
          <a:prstGeom prst="rect">
            <a:avLst/>
          </a:prstGeom>
          <a:noFill/>
        </p:spPr>
        <p:txBody>
          <a:bodyPr wrap="square" rtlCol="0">
            <a:spAutoFit/>
          </a:bodyPr>
          <a:lstStyle/>
          <a:p>
            <a:pPr algn="ctr"/>
            <a:r>
              <a:rPr lang="en-US" sz="1100" b="0" i="0">
                <a:solidFill>
                  <a:schemeClr val="accent5"/>
                </a:solidFill>
                <a:effectLst/>
                <a:latin typeface="DM Sans" panose="020B0604020202020204" charset="0"/>
              </a:rPr>
              <a:t>“Watch us Move” features Black Pink, </a:t>
            </a:r>
            <a:r>
              <a:rPr lang="en-US" sz="1100" b="0" i="0">
                <a:solidFill>
                  <a:schemeClr val="accent5"/>
                </a:solidFill>
                <a:effectLst/>
                <a:latin typeface="arial" panose="020B0604020202020204" pitchFamily="34" charset="0"/>
              </a:rPr>
              <a:t> South Korean girl group formed by YG Entertainment, consisting of members </a:t>
            </a:r>
            <a:r>
              <a:rPr lang="en-US" sz="1100" b="0" i="0" err="1">
                <a:solidFill>
                  <a:schemeClr val="accent5"/>
                </a:solidFill>
                <a:effectLst/>
                <a:latin typeface="arial" panose="020B0604020202020204" pitchFamily="34" charset="0"/>
              </a:rPr>
              <a:t>Jisoo</a:t>
            </a:r>
            <a:r>
              <a:rPr lang="en-US" sz="1100" b="0" i="0">
                <a:solidFill>
                  <a:schemeClr val="accent5"/>
                </a:solidFill>
                <a:effectLst/>
                <a:latin typeface="arial" panose="020B0604020202020204" pitchFamily="34" charset="0"/>
              </a:rPr>
              <a:t>, Jennie, Rosé, and Lisa.</a:t>
            </a:r>
            <a:endParaRPr lang="en-US" sz="1100">
              <a:solidFill>
                <a:schemeClr val="accent5"/>
              </a:solidFill>
              <a:latin typeface="DM Sans" panose="020B0604020202020204" charset="0"/>
            </a:endParaRPr>
          </a:p>
        </p:txBody>
      </p:sp>
      <p:sp>
        <p:nvSpPr>
          <p:cNvPr id="24" name="Google Shape;395;p43">
            <a:extLst>
              <a:ext uri="{FF2B5EF4-FFF2-40B4-BE49-F238E27FC236}">
                <a16:creationId xmlns:a16="http://schemas.microsoft.com/office/drawing/2014/main" id="{3C57DAA3-D073-4B1D-A5DF-EC469D890C3C}"/>
              </a:ext>
            </a:extLst>
          </p:cNvPr>
          <p:cNvSpPr/>
          <p:nvPr/>
        </p:nvSpPr>
        <p:spPr>
          <a:xfrm>
            <a:off x="234761" y="71700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14" descr="Logo&#10;&#10;Description automatically generated">
            <a:extLst>
              <a:ext uri="{FF2B5EF4-FFF2-40B4-BE49-F238E27FC236}">
                <a16:creationId xmlns:a16="http://schemas.microsoft.com/office/drawing/2014/main" id="{8D72AEE0-2F3B-41D5-B06A-EE8A6C787512}"/>
              </a:ext>
            </a:extLst>
          </p:cNvPr>
          <p:cNvPicPr>
            <a:picLocks noChangeAspect="1"/>
          </p:cNvPicPr>
          <p:nvPr/>
        </p:nvPicPr>
        <p:blipFill>
          <a:blip r:embed="rId3"/>
          <a:stretch>
            <a:fillRect/>
          </a:stretch>
        </p:blipFill>
        <p:spPr>
          <a:xfrm>
            <a:off x="371389" y="977046"/>
            <a:ext cx="707400" cy="361611"/>
          </a:xfrm>
          <a:prstGeom prst="rect">
            <a:avLst/>
          </a:prstGeom>
        </p:spPr>
      </p:pic>
      <p:sp>
        <p:nvSpPr>
          <p:cNvPr id="26" name="Google Shape;395;p43">
            <a:extLst>
              <a:ext uri="{FF2B5EF4-FFF2-40B4-BE49-F238E27FC236}">
                <a16:creationId xmlns:a16="http://schemas.microsoft.com/office/drawing/2014/main" id="{83CD0499-AE75-4250-B2B1-650457E2ABE1}"/>
              </a:ext>
            </a:extLst>
          </p:cNvPr>
          <p:cNvSpPr/>
          <p:nvPr/>
        </p:nvSpPr>
        <p:spPr>
          <a:xfrm>
            <a:off x="5037218" y="92102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15" descr="Logo, company name&#10;&#10;Description automatically generated">
            <a:extLst>
              <a:ext uri="{FF2B5EF4-FFF2-40B4-BE49-F238E27FC236}">
                <a16:creationId xmlns:a16="http://schemas.microsoft.com/office/drawing/2014/main" id="{5459B531-A781-4AED-8409-8A0900949BA5}"/>
              </a:ext>
            </a:extLst>
          </p:cNvPr>
          <p:cNvPicPr>
            <a:picLocks noChangeAspect="1"/>
          </p:cNvPicPr>
          <p:nvPr/>
        </p:nvPicPr>
        <p:blipFill>
          <a:blip r:embed="rId4"/>
          <a:stretch>
            <a:fillRect/>
          </a:stretch>
        </p:blipFill>
        <p:spPr>
          <a:xfrm>
            <a:off x="5198001" y="1006272"/>
            <a:ext cx="668768" cy="428342"/>
          </a:xfrm>
          <a:prstGeom prst="rect">
            <a:avLst/>
          </a:prstGeom>
        </p:spPr>
      </p:pic>
      <p:pic>
        <p:nvPicPr>
          <p:cNvPr id="21" name="Picture 2" descr="This is us_Lead">
            <a:extLst>
              <a:ext uri="{FF2B5EF4-FFF2-40B4-BE49-F238E27FC236}">
                <a16:creationId xmlns:a16="http://schemas.microsoft.com/office/drawing/2014/main" id="{14BBCF7C-F79B-4D3E-A5D4-FF096B2D0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74" y="1405109"/>
            <a:ext cx="3212136" cy="1826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5130BF-89F3-4D6F-83CF-1079DFFEBA58}"/>
              </a:ext>
            </a:extLst>
          </p:cNvPr>
          <p:cNvPicPr>
            <a:picLocks noChangeAspect="1"/>
          </p:cNvPicPr>
          <p:nvPr/>
        </p:nvPicPr>
        <p:blipFill>
          <a:blip r:embed="rId6"/>
          <a:stretch>
            <a:fillRect/>
          </a:stretch>
        </p:blipFill>
        <p:spPr>
          <a:xfrm>
            <a:off x="5363603" y="1519859"/>
            <a:ext cx="3128255" cy="177345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236592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3" name="Google Shape;349;p39">
            <a:extLst>
              <a:ext uri="{FF2B5EF4-FFF2-40B4-BE49-F238E27FC236}">
                <a16:creationId xmlns:a16="http://schemas.microsoft.com/office/drawing/2014/main" id="{A9792542-9071-44CA-94AF-2D778A612CC8}"/>
              </a:ext>
            </a:extLst>
          </p:cNvPr>
          <p:cNvSpPr txBox="1">
            <a:spLocks/>
          </p:cNvSpPr>
          <p:nvPr/>
        </p:nvSpPr>
        <p:spPr>
          <a:xfrm>
            <a:off x="0" y="1345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Similarities: Source </a:t>
            </a:r>
            <a:endParaRPr lang="en-US" sz="3000">
              <a:solidFill>
                <a:schemeClr val="bg1"/>
              </a:solidFill>
            </a:endParaRPr>
          </a:p>
        </p:txBody>
      </p:sp>
      <p:sp>
        <p:nvSpPr>
          <p:cNvPr id="18" name="Rectangle 17">
            <a:extLst>
              <a:ext uri="{FF2B5EF4-FFF2-40B4-BE49-F238E27FC236}">
                <a16:creationId xmlns:a16="http://schemas.microsoft.com/office/drawing/2014/main" id="{E5ACBACB-C001-4E64-BD01-59746DEED486}"/>
              </a:ext>
            </a:extLst>
          </p:cNvPr>
          <p:cNvSpPr/>
          <p:nvPr/>
        </p:nvSpPr>
        <p:spPr>
          <a:xfrm>
            <a:off x="3187675" y="884908"/>
            <a:ext cx="2768649" cy="5050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i="1">
                <a:solidFill>
                  <a:schemeClr val="accent4"/>
                </a:solidFill>
                <a:latin typeface="DM Sans" panose="020B0604020202020204" charset="0"/>
              </a:rPr>
              <a:t>Source Characteristics</a:t>
            </a:r>
          </a:p>
          <a:p>
            <a:pPr algn="ctr"/>
            <a:r>
              <a:rPr lang="en-US" sz="1500" b="1">
                <a:solidFill>
                  <a:schemeClr val="tx1"/>
                </a:solidFill>
                <a:latin typeface="DM Sans" panose="020B0604020202020204" charset="0"/>
              </a:rPr>
              <a:t>Attractiveness</a:t>
            </a:r>
          </a:p>
        </p:txBody>
      </p:sp>
      <p:sp>
        <p:nvSpPr>
          <p:cNvPr id="25" name="Rectangle: Rounded Corners 24">
            <a:extLst>
              <a:ext uri="{FF2B5EF4-FFF2-40B4-BE49-F238E27FC236}">
                <a16:creationId xmlns:a16="http://schemas.microsoft.com/office/drawing/2014/main" id="{B69F9C05-4B5D-48D7-95C4-A576758C7839}"/>
              </a:ext>
            </a:extLst>
          </p:cNvPr>
          <p:cNvSpPr/>
          <p:nvPr/>
        </p:nvSpPr>
        <p:spPr>
          <a:xfrm>
            <a:off x="633463" y="1580342"/>
            <a:ext cx="2080625" cy="75513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Popular K-pop Idol</a:t>
            </a:r>
          </a:p>
          <a:p>
            <a:pPr marL="171450" indent="-171450" algn="ctr">
              <a:buFont typeface="Arial" panose="020B0604020202020204" pitchFamily="34" charset="0"/>
              <a:buChar char="•"/>
            </a:pPr>
            <a:r>
              <a:rPr lang="en-US" sz="1200" b="1">
                <a:solidFill>
                  <a:schemeClr val="tx1"/>
                </a:solidFill>
                <a:latin typeface="DM Sans" panose="020B0604020202020204" charset="0"/>
              </a:rPr>
              <a:t> </a:t>
            </a:r>
            <a:r>
              <a:rPr lang="en-US" sz="1200">
                <a:solidFill>
                  <a:schemeClr val="tx1"/>
                </a:solidFill>
                <a:latin typeface="DM Sans" panose="020B0604020202020204" charset="0"/>
              </a:rPr>
              <a:t>High social status</a:t>
            </a:r>
          </a:p>
          <a:p>
            <a:pPr marL="171450" lvl="2" indent="-171450" algn="ctr">
              <a:buFont typeface="Arial" panose="020B0604020202020204" pitchFamily="34" charset="0"/>
              <a:buChar char="•"/>
            </a:pPr>
            <a:r>
              <a:rPr lang="en-US" sz="1200">
                <a:solidFill>
                  <a:schemeClr val="tx1"/>
                </a:solidFill>
                <a:latin typeface="DM Sans" panose="020B0604020202020204" charset="0"/>
              </a:rPr>
              <a:t>Attractive</a:t>
            </a:r>
          </a:p>
        </p:txBody>
      </p:sp>
      <p:sp>
        <p:nvSpPr>
          <p:cNvPr id="21" name="Rectangle: Rounded Corners 20">
            <a:extLst>
              <a:ext uri="{FF2B5EF4-FFF2-40B4-BE49-F238E27FC236}">
                <a16:creationId xmlns:a16="http://schemas.microsoft.com/office/drawing/2014/main" id="{18D81F4B-50BF-4827-B31B-86AFD90E6A45}"/>
              </a:ext>
            </a:extLst>
          </p:cNvPr>
          <p:cNvSpPr/>
          <p:nvPr/>
        </p:nvSpPr>
        <p:spPr>
          <a:xfrm>
            <a:off x="3351189" y="1640197"/>
            <a:ext cx="2564589" cy="4152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Large fan base</a:t>
            </a:r>
          </a:p>
        </p:txBody>
      </p:sp>
      <p:sp>
        <p:nvSpPr>
          <p:cNvPr id="22" name="Rectangle: Rounded Corners 21">
            <a:extLst>
              <a:ext uri="{FF2B5EF4-FFF2-40B4-BE49-F238E27FC236}">
                <a16:creationId xmlns:a16="http://schemas.microsoft.com/office/drawing/2014/main" id="{90489D67-0009-4735-A61B-FEF4D19495EB}"/>
              </a:ext>
            </a:extLst>
          </p:cNvPr>
          <p:cNvSpPr/>
          <p:nvPr/>
        </p:nvSpPr>
        <p:spPr>
          <a:xfrm>
            <a:off x="6510528" y="3607914"/>
            <a:ext cx="2232543" cy="43784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Experiential Hierarchy</a:t>
            </a:r>
          </a:p>
          <a:p>
            <a:pPr algn="ctr"/>
            <a:r>
              <a:rPr lang="en-US" sz="1200" b="1">
                <a:solidFill>
                  <a:schemeClr val="tx1"/>
                </a:solidFill>
                <a:effectLst/>
                <a:latin typeface="DM Sans" panose="020B0604020202020204" charset="0"/>
              </a:rPr>
              <a:t>Affect </a:t>
            </a:r>
            <a:r>
              <a:rPr lang="en-US" sz="1200" b="1">
                <a:solidFill>
                  <a:schemeClr val="tx1"/>
                </a:solidFill>
                <a:effectLst/>
                <a:latin typeface="DM Sans" panose="020B0604020202020204" charset="0"/>
                <a:sym typeface="Wingdings" panose="05000000000000000000" pitchFamily="2" charset="2"/>
              </a:rPr>
              <a:t> Behavior  Belief</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28" name="Rectangle: Rounded Corners 27">
            <a:extLst>
              <a:ext uri="{FF2B5EF4-FFF2-40B4-BE49-F238E27FC236}">
                <a16:creationId xmlns:a16="http://schemas.microsoft.com/office/drawing/2014/main" id="{ABECA321-F95A-410F-ABE3-E2C924E7E4CF}"/>
              </a:ext>
            </a:extLst>
          </p:cNvPr>
          <p:cNvSpPr/>
          <p:nvPr/>
        </p:nvSpPr>
        <p:spPr>
          <a:xfrm>
            <a:off x="6510528" y="4525083"/>
            <a:ext cx="2602272" cy="529666"/>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i="1">
              <a:solidFill>
                <a:schemeClr val="accent4"/>
              </a:solidFill>
              <a:latin typeface="DM Sans" panose="020B0604020202020204" charset="0"/>
            </a:endParaRPr>
          </a:p>
          <a:p>
            <a:pPr algn="ctr"/>
            <a:r>
              <a:rPr lang="en-US" sz="1200" b="1" i="1">
                <a:solidFill>
                  <a:schemeClr val="accent4"/>
                </a:solidFill>
                <a:latin typeface="DM Sans" panose="020B0604020202020204" charset="0"/>
              </a:rPr>
              <a:t>VALS</a:t>
            </a:r>
          </a:p>
          <a:p>
            <a:pPr algn="ctr"/>
            <a:r>
              <a:rPr lang="en-US" sz="1200" b="1">
                <a:solidFill>
                  <a:schemeClr val="tx1"/>
                </a:solidFill>
                <a:effectLst/>
                <a:latin typeface="DM Sans" panose="020B0604020202020204" charset="0"/>
              </a:rPr>
              <a:t>Experiences: young, impulsive, enthusiastic</a:t>
            </a:r>
            <a:endParaRPr lang="en-US" sz="1200" b="0">
              <a:solidFill>
                <a:schemeClr val="tx1"/>
              </a:solidFill>
              <a:effectLst/>
              <a:latin typeface="DM Sans" panose="020B0604020202020204" charset="0"/>
            </a:endParaRPr>
          </a:p>
          <a:p>
            <a:pPr algn="ctr"/>
            <a:endParaRPr lang="en-US" sz="1200" b="1">
              <a:solidFill>
                <a:schemeClr val="tx1"/>
              </a:solidFill>
              <a:latin typeface="DM Sans" panose="020B0604020202020204" charset="0"/>
            </a:endParaRPr>
          </a:p>
        </p:txBody>
      </p:sp>
      <p:sp>
        <p:nvSpPr>
          <p:cNvPr id="34" name="Rectangle: Rounded Corners 33">
            <a:extLst>
              <a:ext uri="{FF2B5EF4-FFF2-40B4-BE49-F238E27FC236}">
                <a16:creationId xmlns:a16="http://schemas.microsoft.com/office/drawing/2014/main" id="{6C7AC98E-79DF-41B9-BC4E-511C8D0843DF}"/>
              </a:ext>
            </a:extLst>
          </p:cNvPr>
          <p:cNvSpPr/>
          <p:nvPr/>
        </p:nvSpPr>
        <p:spPr>
          <a:xfrm>
            <a:off x="3332348" y="2603375"/>
            <a:ext cx="2623976" cy="40473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Emotionally Involved </a:t>
            </a:r>
          </a:p>
          <a:p>
            <a:pPr algn="ctr"/>
            <a:r>
              <a:rPr lang="en-US" sz="1200" b="1">
                <a:solidFill>
                  <a:schemeClr val="tx1"/>
                </a:solidFill>
                <a:latin typeface="DM Sans" panose="020B0604020202020204" charset="0"/>
              </a:rPr>
              <a:t>with them</a:t>
            </a:r>
          </a:p>
        </p:txBody>
      </p:sp>
      <p:sp>
        <p:nvSpPr>
          <p:cNvPr id="36" name="Rectangle: Rounded Corners 35">
            <a:extLst>
              <a:ext uri="{FF2B5EF4-FFF2-40B4-BE49-F238E27FC236}">
                <a16:creationId xmlns:a16="http://schemas.microsoft.com/office/drawing/2014/main" id="{BC1B6EBB-D6BB-4AA9-859F-AE2809DD509E}"/>
              </a:ext>
            </a:extLst>
          </p:cNvPr>
          <p:cNvSpPr/>
          <p:nvPr/>
        </p:nvSpPr>
        <p:spPr>
          <a:xfrm>
            <a:off x="633463" y="2792508"/>
            <a:ext cx="2080625" cy="5997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Message Source Factors</a:t>
            </a:r>
          </a:p>
          <a:p>
            <a:pPr marL="171450" indent="-171450" algn="ctr">
              <a:buFont typeface="Arial" panose="020B0604020202020204" pitchFamily="34" charset="0"/>
              <a:buChar char="•"/>
            </a:pPr>
            <a:r>
              <a:rPr lang="en-US" sz="1200" b="1">
                <a:solidFill>
                  <a:schemeClr val="tx1"/>
                </a:solidFill>
                <a:latin typeface="DM Sans" panose="020B0604020202020204" charset="0"/>
              </a:rPr>
              <a:t>Likeability</a:t>
            </a:r>
          </a:p>
          <a:p>
            <a:pPr marL="171450" indent="-171450" algn="ctr">
              <a:buFont typeface="Arial" panose="020B0604020202020204" pitchFamily="34" charset="0"/>
              <a:buChar char="•"/>
            </a:pPr>
            <a:r>
              <a:rPr lang="en-US" sz="1200" b="1">
                <a:solidFill>
                  <a:schemeClr val="tx1"/>
                </a:solidFill>
                <a:latin typeface="DM Sans" panose="020B0604020202020204" charset="0"/>
              </a:rPr>
              <a:t>Attractiveness </a:t>
            </a:r>
          </a:p>
        </p:txBody>
      </p:sp>
      <p:sp>
        <p:nvSpPr>
          <p:cNvPr id="45" name="Rectangle: Rounded Corners 44">
            <a:extLst>
              <a:ext uri="{FF2B5EF4-FFF2-40B4-BE49-F238E27FC236}">
                <a16:creationId xmlns:a16="http://schemas.microsoft.com/office/drawing/2014/main" id="{3384B29B-29B0-4335-8863-2E35B323417D}"/>
              </a:ext>
            </a:extLst>
          </p:cNvPr>
          <p:cNvSpPr/>
          <p:nvPr/>
        </p:nvSpPr>
        <p:spPr>
          <a:xfrm>
            <a:off x="3332348" y="3367292"/>
            <a:ext cx="2602272" cy="404734"/>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Persuasion</a:t>
            </a:r>
          </a:p>
          <a:p>
            <a:pPr algn="ctr"/>
            <a:r>
              <a:rPr lang="en-US" sz="1200" b="1">
                <a:solidFill>
                  <a:schemeClr val="tx1"/>
                </a:solidFill>
                <a:latin typeface="DM Sans" panose="020B0604020202020204" charset="0"/>
              </a:rPr>
              <a:t>Liking: They like/admire them</a:t>
            </a:r>
          </a:p>
        </p:txBody>
      </p:sp>
      <p:sp>
        <p:nvSpPr>
          <p:cNvPr id="51" name="Arrow: Down 50">
            <a:extLst>
              <a:ext uri="{FF2B5EF4-FFF2-40B4-BE49-F238E27FC236}">
                <a16:creationId xmlns:a16="http://schemas.microsoft.com/office/drawing/2014/main" id="{B7160CF1-8CB7-464F-8C04-93472820E8CA}"/>
              </a:ext>
            </a:extLst>
          </p:cNvPr>
          <p:cNvSpPr/>
          <p:nvPr/>
        </p:nvSpPr>
        <p:spPr>
          <a:xfrm rot="13452069">
            <a:off x="6175172" y="4035599"/>
            <a:ext cx="209942" cy="68838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2" name="Arrow: Down 51">
            <a:extLst>
              <a:ext uri="{FF2B5EF4-FFF2-40B4-BE49-F238E27FC236}">
                <a16:creationId xmlns:a16="http://schemas.microsoft.com/office/drawing/2014/main" id="{167F0086-4500-4A69-BDAC-336DFD0D5D07}"/>
              </a:ext>
            </a:extLst>
          </p:cNvPr>
          <p:cNvSpPr/>
          <p:nvPr/>
        </p:nvSpPr>
        <p:spPr>
          <a:xfrm rot="13263477">
            <a:off x="3100322" y="2071400"/>
            <a:ext cx="174707" cy="1081273"/>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4" name="TextBox 53">
            <a:extLst>
              <a:ext uri="{FF2B5EF4-FFF2-40B4-BE49-F238E27FC236}">
                <a16:creationId xmlns:a16="http://schemas.microsoft.com/office/drawing/2014/main" id="{886E7780-44F6-47FF-984A-2931420854D5}"/>
              </a:ext>
            </a:extLst>
          </p:cNvPr>
          <p:cNvSpPr txBox="1"/>
          <p:nvPr/>
        </p:nvSpPr>
        <p:spPr>
          <a:xfrm>
            <a:off x="3931459" y="3061582"/>
            <a:ext cx="1393099" cy="307777"/>
          </a:xfrm>
          <a:prstGeom prst="rect">
            <a:avLst/>
          </a:prstGeom>
          <a:noFill/>
        </p:spPr>
        <p:txBody>
          <a:bodyPr wrap="square">
            <a:spAutoFit/>
          </a:bodyPr>
          <a:lstStyle/>
          <a:p>
            <a:pPr algn="ctr"/>
            <a:r>
              <a:rPr lang="en-US" sz="1400" b="1">
                <a:solidFill>
                  <a:schemeClr val="bg1"/>
                </a:solidFill>
                <a:latin typeface="DM Sans" panose="020B0604020202020204" charset="0"/>
              </a:rPr>
              <a:t>AND/OR</a:t>
            </a:r>
          </a:p>
        </p:txBody>
      </p:sp>
      <p:sp>
        <p:nvSpPr>
          <p:cNvPr id="57" name="Arrow: Down 56">
            <a:extLst>
              <a:ext uri="{FF2B5EF4-FFF2-40B4-BE49-F238E27FC236}">
                <a16:creationId xmlns:a16="http://schemas.microsoft.com/office/drawing/2014/main" id="{B651EC66-8E76-4CBB-8DD6-0525EDC883F7}"/>
              </a:ext>
            </a:extLst>
          </p:cNvPr>
          <p:cNvSpPr/>
          <p:nvPr/>
        </p:nvSpPr>
        <p:spPr>
          <a:xfrm>
            <a:off x="1543017" y="242376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Rounded Corners 23">
            <a:extLst>
              <a:ext uri="{FF2B5EF4-FFF2-40B4-BE49-F238E27FC236}">
                <a16:creationId xmlns:a16="http://schemas.microsoft.com/office/drawing/2014/main" id="{403D697A-BB43-49B6-BF6F-03A8F9811351}"/>
              </a:ext>
            </a:extLst>
          </p:cNvPr>
          <p:cNvSpPr/>
          <p:nvPr/>
        </p:nvSpPr>
        <p:spPr>
          <a:xfrm>
            <a:off x="6585866" y="1534052"/>
            <a:ext cx="2080625" cy="755138"/>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Pro Athletes </a:t>
            </a:r>
          </a:p>
          <a:p>
            <a:pPr marL="171450" indent="-171450" algn="ctr">
              <a:buFont typeface="Arial" panose="020B0604020202020204" pitchFamily="34" charset="0"/>
              <a:buChar char="•"/>
            </a:pPr>
            <a:r>
              <a:rPr lang="en-US" sz="1200" b="1">
                <a:solidFill>
                  <a:schemeClr val="tx1"/>
                </a:solidFill>
                <a:latin typeface="DM Sans" panose="020B0604020202020204" charset="0"/>
              </a:rPr>
              <a:t> </a:t>
            </a:r>
            <a:r>
              <a:rPr lang="en-US" sz="1200">
                <a:solidFill>
                  <a:schemeClr val="tx1"/>
                </a:solidFill>
                <a:latin typeface="DM Sans" panose="020B0604020202020204" charset="0"/>
              </a:rPr>
              <a:t>High social status</a:t>
            </a:r>
          </a:p>
          <a:p>
            <a:pPr marL="171450" indent="-171450" algn="ctr">
              <a:buFont typeface="Arial" panose="020B0604020202020204" pitchFamily="34" charset="0"/>
              <a:buChar char="•"/>
            </a:pPr>
            <a:r>
              <a:rPr lang="en-US" sz="1200">
                <a:solidFill>
                  <a:schemeClr val="tx1"/>
                </a:solidFill>
                <a:latin typeface="DM Sans" panose="020B0604020202020204" charset="0"/>
              </a:rPr>
              <a:t>Sports Achievements</a:t>
            </a:r>
          </a:p>
        </p:txBody>
      </p:sp>
      <p:sp>
        <p:nvSpPr>
          <p:cNvPr id="26" name="Rectangle: Rounded Corners 25">
            <a:extLst>
              <a:ext uri="{FF2B5EF4-FFF2-40B4-BE49-F238E27FC236}">
                <a16:creationId xmlns:a16="http://schemas.microsoft.com/office/drawing/2014/main" id="{F3DD6689-6FBC-474D-B291-C5C4D06BA967}"/>
              </a:ext>
            </a:extLst>
          </p:cNvPr>
          <p:cNvSpPr/>
          <p:nvPr/>
        </p:nvSpPr>
        <p:spPr>
          <a:xfrm>
            <a:off x="6585866" y="2762733"/>
            <a:ext cx="2080625" cy="59970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Message Source Factors</a:t>
            </a:r>
          </a:p>
          <a:p>
            <a:pPr marL="171450" indent="-171450" algn="ctr">
              <a:buFont typeface="Arial" panose="020B0604020202020204" pitchFamily="34" charset="0"/>
              <a:buChar char="•"/>
            </a:pPr>
            <a:r>
              <a:rPr lang="en-US" sz="1200" b="1">
                <a:solidFill>
                  <a:schemeClr val="tx1"/>
                </a:solidFill>
                <a:latin typeface="DM Sans" panose="020B0604020202020204" charset="0"/>
              </a:rPr>
              <a:t>Likeability </a:t>
            </a:r>
          </a:p>
        </p:txBody>
      </p:sp>
      <p:sp>
        <p:nvSpPr>
          <p:cNvPr id="27" name="Arrow: Down 26">
            <a:extLst>
              <a:ext uri="{FF2B5EF4-FFF2-40B4-BE49-F238E27FC236}">
                <a16:creationId xmlns:a16="http://schemas.microsoft.com/office/drawing/2014/main" id="{0376B35E-C367-42A8-8AAB-63540FCA58B7}"/>
              </a:ext>
            </a:extLst>
          </p:cNvPr>
          <p:cNvSpPr/>
          <p:nvPr/>
        </p:nvSpPr>
        <p:spPr>
          <a:xfrm>
            <a:off x="7575886" y="2377891"/>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Arrow: Down 29">
            <a:extLst>
              <a:ext uri="{FF2B5EF4-FFF2-40B4-BE49-F238E27FC236}">
                <a16:creationId xmlns:a16="http://schemas.microsoft.com/office/drawing/2014/main" id="{FFBC72FD-8434-4941-B6F6-7ECF32FCFB6F}"/>
              </a:ext>
            </a:extLst>
          </p:cNvPr>
          <p:cNvSpPr/>
          <p:nvPr/>
        </p:nvSpPr>
        <p:spPr>
          <a:xfrm>
            <a:off x="4486914" y="216825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Rectangle: Rounded Corners 31">
            <a:extLst>
              <a:ext uri="{FF2B5EF4-FFF2-40B4-BE49-F238E27FC236}">
                <a16:creationId xmlns:a16="http://schemas.microsoft.com/office/drawing/2014/main" id="{B61AA2A5-FC9B-4580-9AF7-611A3682065D}"/>
              </a:ext>
            </a:extLst>
          </p:cNvPr>
          <p:cNvSpPr/>
          <p:nvPr/>
        </p:nvSpPr>
        <p:spPr>
          <a:xfrm>
            <a:off x="3342479" y="4327396"/>
            <a:ext cx="2602272" cy="5997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Emotional Appeal</a:t>
            </a:r>
          </a:p>
          <a:p>
            <a:pPr algn="ctr"/>
            <a:r>
              <a:rPr lang="en-US" sz="1200" b="1">
                <a:solidFill>
                  <a:schemeClr val="tx1"/>
                </a:solidFill>
                <a:latin typeface="DM Sans" panose="020B0604020202020204" charset="0"/>
              </a:rPr>
              <a:t>They feel empowered by their message</a:t>
            </a:r>
          </a:p>
        </p:txBody>
      </p:sp>
      <p:sp>
        <p:nvSpPr>
          <p:cNvPr id="33" name="Arrow: Down 32">
            <a:extLst>
              <a:ext uri="{FF2B5EF4-FFF2-40B4-BE49-F238E27FC236}">
                <a16:creationId xmlns:a16="http://schemas.microsoft.com/office/drawing/2014/main" id="{CD7BC860-BFEA-4C68-8FBC-2DC845AC81E1}"/>
              </a:ext>
            </a:extLst>
          </p:cNvPr>
          <p:cNvSpPr/>
          <p:nvPr/>
        </p:nvSpPr>
        <p:spPr>
          <a:xfrm>
            <a:off x="4541453" y="389121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Arrow: Down 34">
            <a:extLst>
              <a:ext uri="{FF2B5EF4-FFF2-40B4-BE49-F238E27FC236}">
                <a16:creationId xmlns:a16="http://schemas.microsoft.com/office/drawing/2014/main" id="{B340CBDA-FF8F-4E9A-828F-F8152AF65523}"/>
              </a:ext>
            </a:extLst>
          </p:cNvPr>
          <p:cNvSpPr/>
          <p:nvPr/>
        </p:nvSpPr>
        <p:spPr>
          <a:xfrm rot="8058437">
            <a:off x="6007917" y="2067771"/>
            <a:ext cx="174707" cy="1081273"/>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Arrow: Down 37">
            <a:extLst>
              <a:ext uri="{FF2B5EF4-FFF2-40B4-BE49-F238E27FC236}">
                <a16:creationId xmlns:a16="http://schemas.microsoft.com/office/drawing/2014/main" id="{F8846CA7-5B19-4A75-9955-1037CE4BCBF8}"/>
              </a:ext>
            </a:extLst>
          </p:cNvPr>
          <p:cNvSpPr/>
          <p:nvPr/>
        </p:nvSpPr>
        <p:spPr>
          <a:xfrm>
            <a:off x="7657879" y="413007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9" name="Google Shape;395;p43">
            <a:extLst>
              <a:ext uri="{FF2B5EF4-FFF2-40B4-BE49-F238E27FC236}">
                <a16:creationId xmlns:a16="http://schemas.microsoft.com/office/drawing/2014/main" id="{FBE05539-BEE8-4E4D-9779-BDADA6FDC695}"/>
              </a:ext>
            </a:extLst>
          </p:cNvPr>
          <p:cNvSpPr/>
          <p:nvPr/>
        </p:nvSpPr>
        <p:spPr>
          <a:xfrm>
            <a:off x="1262809" y="62354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Picture 14" descr="Logo&#10;&#10;Description automatically generated">
            <a:extLst>
              <a:ext uri="{FF2B5EF4-FFF2-40B4-BE49-F238E27FC236}">
                <a16:creationId xmlns:a16="http://schemas.microsoft.com/office/drawing/2014/main" id="{418846AC-A173-4E4F-AC0D-7A0A9EE51198}"/>
              </a:ext>
            </a:extLst>
          </p:cNvPr>
          <p:cNvPicPr>
            <a:picLocks noChangeAspect="1"/>
          </p:cNvPicPr>
          <p:nvPr/>
        </p:nvPicPr>
        <p:blipFill>
          <a:blip r:embed="rId3"/>
          <a:stretch>
            <a:fillRect/>
          </a:stretch>
        </p:blipFill>
        <p:spPr>
          <a:xfrm>
            <a:off x="1403754" y="844166"/>
            <a:ext cx="707400" cy="361611"/>
          </a:xfrm>
          <a:prstGeom prst="rect">
            <a:avLst/>
          </a:prstGeom>
        </p:spPr>
      </p:pic>
      <p:sp>
        <p:nvSpPr>
          <p:cNvPr id="41" name="Google Shape;395;p43">
            <a:extLst>
              <a:ext uri="{FF2B5EF4-FFF2-40B4-BE49-F238E27FC236}">
                <a16:creationId xmlns:a16="http://schemas.microsoft.com/office/drawing/2014/main" id="{51B87294-8307-4B8A-A3E1-91DAED7CF558}"/>
              </a:ext>
            </a:extLst>
          </p:cNvPr>
          <p:cNvSpPr/>
          <p:nvPr/>
        </p:nvSpPr>
        <p:spPr>
          <a:xfrm>
            <a:off x="7186335" y="569645"/>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 name="Picture 15" descr="Logo, company name&#10;&#10;Description automatically generated">
            <a:extLst>
              <a:ext uri="{FF2B5EF4-FFF2-40B4-BE49-F238E27FC236}">
                <a16:creationId xmlns:a16="http://schemas.microsoft.com/office/drawing/2014/main" id="{EA813655-A20D-490B-9D58-E6FCF92D189F}"/>
              </a:ext>
            </a:extLst>
          </p:cNvPr>
          <p:cNvPicPr>
            <a:picLocks noChangeAspect="1"/>
          </p:cNvPicPr>
          <p:nvPr/>
        </p:nvPicPr>
        <p:blipFill>
          <a:blip r:embed="rId4"/>
          <a:stretch>
            <a:fillRect/>
          </a:stretch>
        </p:blipFill>
        <p:spPr>
          <a:xfrm>
            <a:off x="7323494" y="746582"/>
            <a:ext cx="668768" cy="428342"/>
          </a:xfrm>
          <a:prstGeom prst="rect">
            <a:avLst/>
          </a:prstGeom>
        </p:spPr>
      </p:pic>
    </p:spTree>
    <p:extLst>
      <p:ext uri="{BB962C8B-B14F-4D97-AF65-F5344CB8AC3E}">
        <p14:creationId xmlns:p14="http://schemas.microsoft.com/office/powerpoint/2010/main" val="4028016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349;p39">
            <a:extLst>
              <a:ext uri="{FF2B5EF4-FFF2-40B4-BE49-F238E27FC236}">
                <a16:creationId xmlns:a16="http://schemas.microsoft.com/office/drawing/2014/main" id="{502219F0-5C6C-495B-8056-1A42835F233A}"/>
              </a:ext>
            </a:extLst>
          </p:cNvPr>
          <p:cNvSpPr txBox="1">
            <a:spLocks/>
          </p:cNvSpPr>
          <p:nvPr/>
        </p:nvSpPr>
        <p:spPr>
          <a:xfrm>
            <a:off x="451575" y="354780"/>
            <a:ext cx="8121600" cy="572700"/>
          </a:xfrm>
          <a:prstGeom prst="rect">
            <a:avLst/>
          </a:prstGeom>
          <a:noFill/>
          <a:ln>
            <a:noFill/>
          </a:ln>
        </p:spPr>
        <p:txBody>
          <a:bodyPr spcFirstLastPara="1" wrap="square" lIns="91425" tIns="91425" rIns="91425" bIns="91425"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endParaRPr lang="en-US" sz="2800" b="0" i="0" u="none" strike="noStrike" cap="none">
              <a:solidFill>
                <a:srgbClr val="EFEFEF"/>
              </a:solidFill>
              <a:latin typeface="Anton"/>
              <a:ea typeface="Anton"/>
              <a:cs typeface="Anton"/>
              <a:sym typeface="Anton"/>
            </a:endParaRPr>
          </a:p>
        </p:txBody>
      </p:sp>
      <p:sp>
        <p:nvSpPr>
          <p:cNvPr id="9" name="Google Shape;391;p43">
            <a:extLst>
              <a:ext uri="{FF2B5EF4-FFF2-40B4-BE49-F238E27FC236}">
                <a16:creationId xmlns:a16="http://schemas.microsoft.com/office/drawing/2014/main" id="{023A861A-5936-49D6-800F-C752D22675E5}"/>
              </a:ext>
            </a:extLst>
          </p:cNvPr>
          <p:cNvSpPr txBox="1">
            <a:spLocks noGrp="1"/>
          </p:cNvSpPr>
          <p:nvPr>
            <p:ph type="title"/>
          </p:nvPr>
        </p:nvSpPr>
        <p:spPr>
          <a:xfrm>
            <a:off x="3445335" y="102898"/>
            <a:ext cx="2436481" cy="667902"/>
          </a:xfrm>
          <a:prstGeom prst="rect">
            <a:avLst/>
          </a:prstGeom>
        </p:spPr>
        <p:txBody>
          <a:bodyPr spcFirstLastPara="1" wrap="square" lIns="91425" tIns="91425" rIns="91425" bIns="91425" anchor="b" anchorCtr="0">
            <a:noAutofit/>
          </a:bodyPr>
          <a:lstStyle/>
          <a:p>
            <a:r>
              <a:rPr lang="en-US" sz="3200">
                <a:solidFill>
                  <a:schemeClr val="bg1"/>
                </a:solidFill>
              </a:rPr>
              <a:t>Effectiveness</a:t>
            </a:r>
          </a:p>
        </p:txBody>
      </p:sp>
      <p:sp>
        <p:nvSpPr>
          <p:cNvPr id="11" name="Google Shape;411;p44">
            <a:extLst>
              <a:ext uri="{FF2B5EF4-FFF2-40B4-BE49-F238E27FC236}">
                <a16:creationId xmlns:a16="http://schemas.microsoft.com/office/drawing/2014/main" id="{C4E1BFD6-130A-45BE-99DB-2466D7A96959}"/>
              </a:ext>
            </a:extLst>
          </p:cNvPr>
          <p:cNvSpPr txBox="1">
            <a:spLocks/>
          </p:cNvSpPr>
          <p:nvPr/>
        </p:nvSpPr>
        <p:spPr>
          <a:xfrm>
            <a:off x="5262654" y="1758351"/>
            <a:ext cx="2487826"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4.1 Million Views</a:t>
            </a:r>
          </a:p>
        </p:txBody>
      </p:sp>
      <p:pic>
        <p:nvPicPr>
          <p:cNvPr id="12" name="Picture 15" descr="Logo, company name&#10;&#10;Description automatically generated">
            <a:extLst>
              <a:ext uri="{FF2B5EF4-FFF2-40B4-BE49-F238E27FC236}">
                <a16:creationId xmlns:a16="http://schemas.microsoft.com/office/drawing/2014/main" id="{DEB00620-EABA-452A-8896-63FDA5D2B273}"/>
              </a:ext>
            </a:extLst>
          </p:cNvPr>
          <p:cNvPicPr>
            <a:picLocks noChangeAspect="1"/>
          </p:cNvPicPr>
          <p:nvPr/>
        </p:nvPicPr>
        <p:blipFill>
          <a:blip r:embed="rId3"/>
          <a:stretch>
            <a:fillRect/>
          </a:stretch>
        </p:blipFill>
        <p:spPr>
          <a:xfrm>
            <a:off x="5966686" y="836064"/>
            <a:ext cx="813972" cy="521345"/>
          </a:xfrm>
          <a:prstGeom prst="rect">
            <a:avLst/>
          </a:prstGeom>
        </p:spPr>
      </p:pic>
      <p:pic>
        <p:nvPicPr>
          <p:cNvPr id="13" name="Picture 14" descr="Logo&#10;&#10;Description automatically generated">
            <a:extLst>
              <a:ext uri="{FF2B5EF4-FFF2-40B4-BE49-F238E27FC236}">
                <a16:creationId xmlns:a16="http://schemas.microsoft.com/office/drawing/2014/main" id="{9CFAED2E-B801-41A5-ADDD-252A58B06069}"/>
              </a:ext>
            </a:extLst>
          </p:cNvPr>
          <p:cNvPicPr>
            <a:picLocks noChangeAspect="1"/>
          </p:cNvPicPr>
          <p:nvPr/>
        </p:nvPicPr>
        <p:blipFill>
          <a:blip r:embed="rId4"/>
          <a:stretch>
            <a:fillRect/>
          </a:stretch>
        </p:blipFill>
        <p:spPr>
          <a:xfrm>
            <a:off x="2401786" y="889706"/>
            <a:ext cx="950276" cy="485766"/>
          </a:xfrm>
          <a:prstGeom prst="rect">
            <a:avLst/>
          </a:prstGeom>
        </p:spPr>
      </p:pic>
      <p:sp>
        <p:nvSpPr>
          <p:cNvPr id="14" name="Google Shape;411;p44">
            <a:extLst>
              <a:ext uri="{FF2B5EF4-FFF2-40B4-BE49-F238E27FC236}">
                <a16:creationId xmlns:a16="http://schemas.microsoft.com/office/drawing/2014/main" id="{CF9C1FCB-89C0-4AF5-A41A-84B1550A20B2}"/>
              </a:ext>
            </a:extLst>
          </p:cNvPr>
          <p:cNvSpPr txBox="1">
            <a:spLocks/>
          </p:cNvSpPr>
          <p:nvPr/>
        </p:nvSpPr>
        <p:spPr>
          <a:xfrm>
            <a:off x="1059030" y="1714280"/>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1.5 Million Views</a:t>
            </a:r>
          </a:p>
        </p:txBody>
      </p:sp>
      <p:sp>
        <p:nvSpPr>
          <p:cNvPr id="15" name="Arrow: Chevron 14">
            <a:extLst>
              <a:ext uri="{FF2B5EF4-FFF2-40B4-BE49-F238E27FC236}">
                <a16:creationId xmlns:a16="http://schemas.microsoft.com/office/drawing/2014/main" id="{C41AE93B-CFCF-452B-AC16-18A5DE45E3CE}"/>
              </a:ext>
            </a:extLst>
          </p:cNvPr>
          <p:cNvSpPr/>
          <p:nvPr/>
        </p:nvSpPr>
        <p:spPr>
          <a:xfrm rot="10800000">
            <a:off x="4404755" y="1788955"/>
            <a:ext cx="334490" cy="32537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Google Shape;411;p44">
            <a:extLst>
              <a:ext uri="{FF2B5EF4-FFF2-40B4-BE49-F238E27FC236}">
                <a16:creationId xmlns:a16="http://schemas.microsoft.com/office/drawing/2014/main" id="{5CFB7BBC-E8D0-4308-88AA-DD2BC0259A34}"/>
              </a:ext>
            </a:extLst>
          </p:cNvPr>
          <p:cNvSpPr txBox="1">
            <a:spLocks/>
          </p:cNvSpPr>
          <p:nvPr/>
        </p:nvSpPr>
        <p:spPr>
          <a:xfrm>
            <a:off x="4833704" y="2396654"/>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298 Likes</a:t>
            </a:r>
          </a:p>
        </p:txBody>
      </p:sp>
      <p:sp>
        <p:nvSpPr>
          <p:cNvPr id="17" name="Google Shape;411;p44">
            <a:extLst>
              <a:ext uri="{FF2B5EF4-FFF2-40B4-BE49-F238E27FC236}">
                <a16:creationId xmlns:a16="http://schemas.microsoft.com/office/drawing/2014/main" id="{CCD03172-8437-4C98-AE97-82478A51870B}"/>
              </a:ext>
            </a:extLst>
          </p:cNvPr>
          <p:cNvSpPr txBox="1">
            <a:spLocks/>
          </p:cNvSpPr>
          <p:nvPr/>
        </p:nvSpPr>
        <p:spPr>
          <a:xfrm>
            <a:off x="1059029" y="2366628"/>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2400">
                <a:solidFill>
                  <a:schemeClr val="accent5"/>
                </a:solidFill>
              </a:rPr>
              <a:t>34k Likes</a:t>
            </a:r>
          </a:p>
        </p:txBody>
      </p:sp>
      <p:sp>
        <p:nvSpPr>
          <p:cNvPr id="18" name="Arrow: Chevron 17">
            <a:extLst>
              <a:ext uri="{FF2B5EF4-FFF2-40B4-BE49-F238E27FC236}">
                <a16:creationId xmlns:a16="http://schemas.microsoft.com/office/drawing/2014/main" id="{3486D540-2D8F-43C6-9169-B3FB30EB895E}"/>
              </a:ext>
            </a:extLst>
          </p:cNvPr>
          <p:cNvSpPr/>
          <p:nvPr/>
        </p:nvSpPr>
        <p:spPr>
          <a:xfrm>
            <a:off x="4404754" y="2377894"/>
            <a:ext cx="334490" cy="32537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Text&#10;&#10;Description automatically generated">
            <a:extLst>
              <a:ext uri="{FF2B5EF4-FFF2-40B4-BE49-F238E27FC236}">
                <a16:creationId xmlns:a16="http://schemas.microsoft.com/office/drawing/2014/main" id="{8293A89E-99D4-4C32-95F3-7DE1F611F419}"/>
              </a:ext>
            </a:extLst>
          </p:cNvPr>
          <p:cNvPicPr>
            <a:picLocks noChangeAspect="1"/>
          </p:cNvPicPr>
          <p:nvPr/>
        </p:nvPicPr>
        <p:blipFill>
          <a:blip r:embed="rId5"/>
          <a:stretch>
            <a:fillRect/>
          </a:stretch>
        </p:blipFill>
        <p:spPr>
          <a:xfrm>
            <a:off x="899205" y="2899819"/>
            <a:ext cx="3579650" cy="736509"/>
          </a:xfrm>
          <a:prstGeom prst="rect">
            <a:avLst/>
          </a:prstGeom>
        </p:spPr>
      </p:pic>
      <p:pic>
        <p:nvPicPr>
          <p:cNvPr id="8" name="Picture 7" descr="Text&#10;&#10;Description automatically generated">
            <a:extLst>
              <a:ext uri="{FF2B5EF4-FFF2-40B4-BE49-F238E27FC236}">
                <a16:creationId xmlns:a16="http://schemas.microsoft.com/office/drawing/2014/main" id="{73415FB4-8B4E-47CD-8570-84CA1BBD29E3}"/>
              </a:ext>
            </a:extLst>
          </p:cNvPr>
          <p:cNvPicPr>
            <a:picLocks noChangeAspect="1"/>
          </p:cNvPicPr>
          <p:nvPr/>
        </p:nvPicPr>
        <p:blipFill>
          <a:blip r:embed="rId6"/>
          <a:stretch>
            <a:fillRect/>
          </a:stretch>
        </p:blipFill>
        <p:spPr>
          <a:xfrm>
            <a:off x="899205" y="3995097"/>
            <a:ext cx="3459144" cy="771182"/>
          </a:xfrm>
          <a:prstGeom prst="rect">
            <a:avLst/>
          </a:prstGeom>
        </p:spPr>
      </p:pic>
      <p:sp>
        <p:nvSpPr>
          <p:cNvPr id="19" name="Google Shape;411;p44">
            <a:extLst>
              <a:ext uri="{FF2B5EF4-FFF2-40B4-BE49-F238E27FC236}">
                <a16:creationId xmlns:a16="http://schemas.microsoft.com/office/drawing/2014/main" id="{374D6737-9472-4C30-A72D-B8E4518385A6}"/>
              </a:ext>
            </a:extLst>
          </p:cNvPr>
          <p:cNvSpPr txBox="1">
            <a:spLocks/>
          </p:cNvSpPr>
          <p:nvPr/>
        </p:nvSpPr>
        <p:spPr>
          <a:xfrm>
            <a:off x="955914" y="3592759"/>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200">
                <a:solidFill>
                  <a:schemeClr val="accent5"/>
                </a:solidFill>
              </a:rPr>
              <a:t>2021 article</a:t>
            </a:r>
          </a:p>
        </p:txBody>
      </p:sp>
      <p:sp>
        <p:nvSpPr>
          <p:cNvPr id="20" name="Google Shape;411;p44">
            <a:extLst>
              <a:ext uri="{FF2B5EF4-FFF2-40B4-BE49-F238E27FC236}">
                <a16:creationId xmlns:a16="http://schemas.microsoft.com/office/drawing/2014/main" id="{3739FC1B-E5C9-41C1-8B09-59814C74122F}"/>
              </a:ext>
            </a:extLst>
          </p:cNvPr>
          <p:cNvSpPr txBox="1">
            <a:spLocks/>
          </p:cNvSpPr>
          <p:nvPr/>
        </p:nvSpPr>
        <p:spPr>
          <a:xfrm>
            <a:off x="5019576" y="3579105"/>
            <a:ext cx="334572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200">
                <a:solidFill>
                  <a:schemeClr val="accent5"/>
                </a:solidFill>
              </a:rPr>
              <a:t>2020 article</a:t>
            </a:r>
          </a:p>
        </p:txBody>
      </p:sp>
      <p:pic>
        <p:nvPicPr>
          <p:cNvPr id="21" name="Picture 20">
            <a:extLst>
              <a:ext uri="{FF2B5EF4-FFF2-40B4-BE49-F238E27FC236}">
                <a16:creationId xmlns:a16="http://schemas.microsoft.com/office/drawing/2014/main" id="{52477B6F-8386-45AA-B511-DDB16E9EEA65}"/>
              </a:ext>
            </a:extLst>
          </p:cNvPr>
          <p:cNvPicPr>
            <a:picLocks noChangeAspect="1"/>
          </p:cNvPicPr>
          <p:nvPr/>
        </p:nvPicPr>
        <p:blipFill>
          <a:blip r:embed="rId7"/>
          <a:stretch>
            <a:fillRect/>
          </a:stretch>
        </p:blipFill>
        <p:spPr>
          <a:xfrm>
            <a:off x="4736010" y="3995097"/>
            <a:ext cx="4089295" cy="646310"/>
          </a:xfrm>
          <a:prstGeom prst="rect">
            <a:avLst/>
          </a:prstGeom>
        </p:spPr>
      </p:pic>
    </p:spTree>
    <p:extLst>
      <p:ext uri="{BB962C8B-B14F-4D97-AF65-F5344CB8AC3E}">
        <p14:creationId xmlns:p14="http://schemas.microsoft.com/office/powerpoint/2010/main" val="3686750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t>COVID-19 </a:t>
            </a:r>
            <a:endParaRPr sz="8000"/>
          </a:p>
        </p:txBody>
      </p:sp>
      <p:sp>
        <p:nvSpPr>
          <p:cNvPr id="348" name="Google Shape;348;p39"/>
          <p:cNvSpPr txBox="1">
            <a:spLocks noGrp="1"/>
          </p:cNvSpPr>
          <p:nvPr>
            <p:ph type="subTitle" idx="1"/>
          </p:nvPr>
        </p:nvSpPr>
        <p:spPr>
          <a:xfrm>
            <a:off x="2423100" y="3068850"/>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05</a:t>
            </a:r>
            <a:endParaRPr sz="6000"/>
          </a:p>
        </p:txBody>
      </p:sp>
    </p:spTree>
    <p:extLst>
      <p:ext uri="{BB962C8B-B14F-4D97-AF65-F5344CB8AC3E}">
        <p14:creationId xmlns:p14="http://schemas.microsoft.com/office/powerpoint/2010/main" val="1255255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16" name="Picture 2" descr="Nike&amp;#39;s You can&amp;#39;t stop us is a masterclass in advertising">
            <a:extLst>
              <a:ext uri="{FF2B5EF4-FFF2-40B4-BE49-F238E27FC236}">
                <a16:creationId xmlns:a16="http://schemas.microsoft.com/office/drawing/2014/main" id="{8C713A00-171C-4092-A571-0238711BC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07" y="770800"/>
            <a:ext cx="1832920" cy="2716964"/>
          </a:xfrm>
          <a:prstGeom prst="roundRect">
            <a:avLst>
              <a:gd name="adj" fmla="val 8594"/>
            </a:avLst>
          </a:prstGeom>
          <a:solidFill>
            <a:srgbClr val="FFFFFF">
              <a:shade val="85000"/>
            </a:srgbClr>
          </a:solidFill>
          <a:ln>
            <a:noFill/>
          </a:ln>
          <a:effectLst/>
        </p:spPr>
      </p:pic>
      <p:sp>
        <p:nvSpPr>
          <p:cNvPr id="391" name="Google Shape;391;p43"/>
          <p:cNvSpPr txBox="1">
            <a:spLocks noGrp="1"/>
          </p:cNvSpPr>
          <p:nvPr>
            <p:ph type="title"/>
          </p:nvPr>
        </p:nvSpPr>
        <p:spPr>
          <a:xfrm>
            <a:off x="1242572" y="3547065"/>
            <a:ext cx="2514600" cy="5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Nike’s You can’t stop us</a:t>
            </a:r>
            <a:endParaRPr/>
          </a:p>
        </p:txBody>
      </p:sp>
      <p:sp>
        <p:nvSpPr>
          <p:cNvPr id="392" name="Google Shape;392;p43"/>
          <p:cNvSpPr txBox="1">
            <a:spLocks noGrp="1"/>
          </p:cNvSpPr>
          <p:nvPr>
            <p:ph type="subTitle" idx="1"/>
          </p:nvPr>
        </p:nvSpPr>
        <p:spPr>
          <a:xfrm>
            <a:off x="1185859" y="4304379"/>
            <a:ext cx="6772276" cy="801991"/>
          </a:xfrm>
          <a:prstGeom prst="rect">
            <a:avLst/>
          </a:prstGeom>
        </p:spPr>
        <p:txBody>
          <a:bodyPr spcFirstLastPara="1" wrap="square" lIns="91425" tIns="91425" rIns="91425" bIns="91425" anchor="t" anchorCtr="0">
            <a:noAutofit/>
          </a:bodyPr>
          <a:lstStyle/>
          <a:p>
            <a:pPr marL="0" indent="0"/>
            <a:r>
              <a:rPr lang="en-US" sz="1600" b="0" i="0" u="none" strike="noStrike">
                <a:solidFill>
                  <a:schemeClr val="bg1"/>
                </a:solidFill>
                <a:effectLst/>
                <a:latin typeface="DM Sans" panose="020B0604020202020204" charset="0"/>
              </a:rPr>
              <a:t>Nike and Adidas have propelled high-decibel advertising campaigns rejoicing sport as a source of motivation as live games slowly resume worldwide.</a:t>
            </a:r>
          </a:p>
          <a:p>
            <a:pPr marL="0" lvl="0" indent="0" algn="ctr" rtl="0">
              <a:spcBef>
                <a:spcPts val="0"/>
              </a:spcBef>
              <a:spcAft>
                <a:spcPts val="0"/>
              </a:spcAft>
              <a:buNone/>
            </a:pPr>
            <a:endParaRPr lang="en-US">
              <a:solidFill>
                <a:schemeClr val="bg1"/>
              </a:solidFill>
              <a:latin typeface="DM Sans" panose="020B0604020202020204" charset="0"/>
            </a:endParaRPr>
          </a:p>
        </p:txBody>
      </p:sp>
      <p:sp>
        <p:nvSpPr>
          <p:cNvPr id="393" name="Google Shape;393;p43"/>
          <p:cNvSpPr txBox="1">
            <a:spLocks noGrp="1"/>
          </p:cNvSpPr>
          <p:nvPr>
            <p:ph type="title" idx="2"/>
          </p:nvPr>
        </p:nvSpPr>
        <p:spPr>
          <a:xfrm>
            <a:off x="5500247" y="3547065"/>
            <a:ext cx="2514600" cy="5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Addidas’ Ready for sport</a:t>
            </a:r>
            <a:endParaRPr/>
          </a:p>
        </p:txBody>
      </p:sp>
      <p:sp>
        <p:nvSpPr>
          <p:cNvPr id="395" name="Google Shape;395;p43"/>
          <p:cNvSpPr/>
          <p:nvPr/>
        </p:nvSpPr>
        <p:spPr>
          <a:xfrm>
            <a:off x="8507507" y="1501652"/>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0" name="Picture 6" descr="Adidas releases 'Ready for Sport' in integration with its employees -  Social Samosa">
            <a:extLst>
              <a:ext uri="{FF2B5EF4-FFF2-40B4-BE49-F238E27FC236}">
                <a16:creationId xmlns:a16="http://schemas.microsoft.com/office/drawing/2014/main" id="{CDE9B3A3-C361-4D02-AB13-27121AFD0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058" y="1290900"/>
            <a:ext cx="3016999" cy="2011200"/>
          </a:xfrm>
          <a:prstGeom prst="roundRect">
            <a:avLst>
              <a:gd name="adj" fmla="val 8594"/>
            </a:avLst>
          </a:prstGeom>
          <a:solidFill>
            <a:srgbClr val="FFFFFF">
              <a:shade val="85000"/>
            </a:srgbClr>
          </a:solidFill>
          <a:ln>
            <a:noFill/>
          </a:ln>
          <a:effectLst/>
        </p:spPr>
      </p:pic>
      <p:sp>
        <p:nvSpPr>
          <p:cNvPr id="8" name="Google Shape;391;p43">
            <a:extLst>
              <a:ext uri="{FF2B5EF4-FFF2-40B4-BE49-F238E27FC236}">
                <a16:creationId xmlns:a16="http://schemas.microsoft.com/office/drawing/2014/main" id="{82DCAB35-BF91-4196-BD74-6611F8590AEA}"/>
              </a:ext>
            </a:extLst>
          </p:cNvPr>
          <p:cNvSpPr txBox="1">
            <a:spLocks/>
          </p:cNvSpPr>
          <p:nvPr/>
        </p:nvSpPr>
        <p:spPr>
          <a:xfrm>
            <a:off x="1" y="102898"/>
            <a:ext cx="9144000" cy="667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COVID-19 Campaign</a:t>
            </a:r>
          </a:p>
        </p:txBody>
      </p:sp>
    </p:spTree>
    <p:extLst>
      <p:ext uri="{BB962C8B-B14F-4D97-AF65-F5344CB8AC3E}">
        <p14:creationId xmlns:p14="http://schemas.microsoft.com/office/powerpoint/2010/main" val="3291116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3405-4921-4048-9199-B2B00069045B}"/>
              </a:ext>
            </a:extLst>
          </p:cNvPr>
          <p:cNvSpPr>
            <a:spLocks noGrp="1"/>
          </p:cNvSpPr>
          <p:nvPr>
            <p:ph type="title"/>
          </p:nvPr>
        </p:nvSpPr>
        <p:spPr>
          <a:xfrm>
            <a:off x="1206055" y="3281824"/>
            <a:ext cx="2514600" cy="599700"/>
          </a:xfrm>
        </p:spPr>
        <p:txBody>
          <a:bodyPr/>
          <a:lstStyle/>
          <a:p>
            <a:r>
              <a:rPr lang="en-US"/>
              <a:t>Nike You Can’t Stop Us</a:t>
            </a:r>
          </a:p>
        </p:txBody>
      </p:sp>
      <p:sp>
        <p:nvSpPr>
          <p:cNvPr id="4" name="Title 3">
            <a:extLst>
              <a:ext uri="{FF2B5EF4-FFF2-40B4-BE49-F238E27FC236}">
                <a16:creationId xmlns:a16="http://schemas.microsoft.com/office/drawing/2014/main" id="{0285020C-4A40-4260-B330-F8E4814EC54F}"/>
              </a:ext>
            </a:extLst>
          </p:cNvPr>
          <p:cNvSpPr>
            <a:spLocks noGrp="1"/>
          </p:cNvSpPr>
          <p:nvPr>
            <p:ph type="title" idx="2"/>
          </p:nvPr>
        </p:nvSpPr>
        <p:spPr>
          <a:xfrm>
            <a:off x="5462166" y="3281824"/>
            <a:ext cx="2514600" cy="599700"/>
          </a:xfrm>
        </p:spPr>
        <p:txBody>
          <a:bodyPr/>
          <a:lstStyle/>
          <a:p>
            <a:r>
              <a:rPr lang="en-US"/>
              <a:t>Adidas Ready For Sport</a:t>
            </a:r>
          </a:p>
        </p:txBody>
      </p:sp>
      <p:pic>
        <p:nvPicPr>
          <p:cNvPr id="6" name="Online Media 5" title="You Can’t Stop Us | Nike">
            <a:hlinkClick r:id="" action="ppaction://media"/>
            <a:extLst>
              <a:ext uri="{FF2B5EF4-FFF2-40B4-BE49-F238E27FC236}">
                <a16:creationId xmlns:a16="http://schemas.microsoft.com/office/drawing/2014/main" id="{B579DFB9-61D9-4647-B0B2-4DE122D4F7D9}"/>
              </a:ext>
            </a:extLst>
          </p:cNvPr>
          <p:cNvPicPr>
            <a:picLocks noRot="1" noChangeAspect="1"/>
          </p:cNvPicPr>
          <p:nvPr>
            <a:videoFile r:link="rId1"/>
          </p:nvPr>
        </p:nvPicPr>
        <p:blipFill>
          <a:blip r:embed="rId5"/>
          <a:stretch>
            <a:fillRect/>
          </a:stretch>
        </p:blipFill>
        <p:spPr>
          <a:xfrm>
            <a:off x="842335" y="1393455"/>
            <a:ext cx="3242042" cy="1831754"/>
          </a:xfrm>
          <a:prstGeom prst="rect">
            <a:avLst/>
          </a:prstGeom>
        </p:spPr>
      </p:pic>
      <p:pic>
        <p:nvPicPr>
          <p:cNvPr id="7" name="Online Media 6" title="adidas | Ready for Sport">
            <a:hlinkClick r:id="" action="ppaction://media"/>
            <a:extLst>
              <a:ext uri="{FF2B5EF4-FFF2-40B4-BE49-F238E27FC236}">
                <a16:creationId xmlns:a16="http://schemas.microsoft.com/office/drawing/2014/main" id="{9AA5645A-B2DD-4128-9405-B1610FE46960}"/>
              </a:ext>
            </a:extLst>
          </p:cNvPr>
          <p:cNvPicPr>
            <a:picLocks noRot="1" noChangeAspect="1"/>
          </p:cNvPicPr>
          <p:nvPr>
            <a:videoFile r:link="rId2"/>
          </p:nvPr>
        </p:nvPicPr>
        <p:blipFill>
          <a:blip r:embed="rId6"/>
          <a:stretch>
            <a:fillRect/>
          </a:stretch>
        </p:blipFill>
        <p:spPr>
          <a:xfrm>
            <a:off x="5130800" y="1393455"/>
            <a:ext cx="3242042" cy="1831754"/>
          </a:xfrm>
          <a:prstGeom prst="rect">
            <a:avLst/>
          </a:prstGeom>
        </p:spPr>
      </p:pic>
      <p:sp>
        <p:nvSpPr>
          <p:cNvPr id="8" name="Title 1">
            <a:extLst>
              <a:ext uri="{FF2B5EF4-FFF2-40B4-BE49-F238E27FC236}">
                <a16:creationId xmlns:a16="http://schemas.microsoft.com/office/drawing/2014/main" id="{7F82B09A-74B2-4040-9F23-8DA0AC9DE3DA}"/>
              </a:ext>
            </a:extLst>
          </p:cNvPr>
          <p:cNvSpPr txBox="1">
            <a:spLocks/>
          </p:cNvSpPr>
          <p:nvPr/>
        </p:nvSpPr>
        <p:spPr>
          <a:xfrm>
            <a:off x="0" y="459985"/>
            <a:ext cx="9231085"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Marketing efforts</a:t>
            </a:r>
          </a:p>
        </p:txBody>
      </p:sp>
      <p:sp>
        <p:nvSpPr>
          <p:cNvPr id="9" name="Google Shape;392;p43">
            <a:extLst>
              <a:ext uri="{FF2B5EF4-FFF2-40B4-BE49-F238E27FC236}">
                <a16:creationId xmlns:a16="http://schemas.microsoft.com/office/drawing/2014/main" id="{64827CE3-C89E-4604-B4F0-A547952F0EDD}"/>
              </a:ext>
            </a:extLst>
          </p:cNvPr>
          <p:cNvSpPr txBox="1">
            <a:spLocks noGrp="1"/>
          </p:cNvSpPr>
          <p:nvPr>
            <p:ph type="subTitle" idx="1"/>
          </p:nvPr>
        </p:nvSpPr>
        <p:spPr>
          <a:xfrm>
            <a:off x="760972" y="3810640"/>
            <a:ext cx="3404766" cy="1073248"/>
          </a:xfrm>
          <a:prstGeom prst="rect">
            <a:avLst/>
          </a:prstGeom>
        </p:spPr>
        <p:txBody>
          <a:bodyPr spcFirstLastPara="1" wrap="square" lIns="91425" tIns="91425" rIns="91425" bIns="91425" anchor="t" anchorCtr="0">
            <a:noAutofit/>
          </a:bodyPr>
          <a:lstStyle/>
          <a:p>
            <a:pPr marL="0" indent="0"/>
            <a:r>
              <a:rPr lang="en-US" sz="1100" b="0" i="0" u="none" strike="noStrike">
                <a:solidFill>
                  <a:schemeClr val="bg1"/>
                </a:solidFill>
                <a:effectLst/>
                <a:latin typeface="DM Sans" panose="020B0604020202020204" charset="0"/>
              </a:rPr>
              <a:t>A motivational video campaign released </a:t>
            </a:r>
            <a:r>
              <a:rPr lang="en-US" sz="1100">
                <a:solidFill>
                  <a:schemeClr val="bg1"/>
                </a:solidFill>
                <a:latin typeface="DM Sans" panose="020B0604020202020204" charset="0"/>
              </a:rPr>
              <a:t>i</a:t>
            </a:r>
            <a:r>
              <a:rPr lang="en-US" sz="1100" b="0" i="0" u="none" strike="noStrike">
                <a:solidFill>
                  <a:schemeClr val="bg1"/>
                </a:solidFill>
                <a:effectLst/>
                <a:latin typeface="DM Sans" panose="020B0604020202020204" charset="0"/>
              </a:rPr>
              <a:t>n July 2020 to coincide with NBA’s return. It was to celebrate the return of sports and motivate athletes to train harder despite the pandemic. </a:t>
            </a:r>
            <a:endParaRPr lang="en-US" sz="1100">
              <a:solidFill>
                <a:schemeClr val="bg1"/>
              </a:solidFill>
              <a:latin typeface="DM Sans" panose="020B0604020202020204" charset="0"/>
            </a:endParaRPr>
          </a:p>
        </p:txBody>
      </p:sp>
      <p:sp>
        <p:nvSpPr>
          <p:cNvPr id="10" name="Google Shape;392;p43">
            <a:extLst>
              <a:ext uri="{FF2B5EF4-FFF2-40B4-BE49-F238E27FC236}">
                <a16:creationId xmlns:a16="http://schemas.microsoft.com/office/drawing/2014/main" id="{FFD119C2-2079-4507-9AE4-F5C5F61ECE9D}"/>
              </a:ext>
            </a:extLst>
          </p:cNvPr>
          <p:cNvSpPr txBox="1">
            <a:spLocks/>
          </p:cNvSpPr>
          <p:nvPr/>
        </p:nvSpPr>
        <p:spPr>
          <a:xfrm>
            <a:off x="5017083" y="3786379"/>
            <a:ext cx="3404766" cy="10732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1pPr>
            <a:lvl2pPr marL="914400" marR="0" lvl="1"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2pPr>
            <a:lvl3pPr marL="1371600" marR="0" lvl="2"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3pPr>
            <a:lvl4pPr marL="1828800" marR="0" lvl="3"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4pPr>
            <a:lvl5pPr marL="2286000" marR="0" lvl="4"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5pPr>
            <a:lvl6pPr marL="2743200" marR="0" lvl="5"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6pPr>
            <a:lvl7pPr marL="3200400" marR="0" lvl="6"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7pPr>
            <a:lvl8pPr marL="3657600" marR="0" lvl="7"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8pPr>
            <a:lvl9pPr marL="4114800" marR="0" lvl="8" indent="-317500" algn="ctr"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9pPr>
          </a:lstStyle>
          <a:p>
            <a:pPr marL="0" indent="0"/>
            <a:r>
              <a:rPr lang="en-US" sz="1100">
                <a:solidFill>
                  <a:schemeClr val="bg1"/>
                </a:solidFill>
                <a:latin typeface="DM Sans" panose="020B0604020202020204" charset="0"/>
              </a:rPr>
              <a:t>A motivational video campaign released in April 2020. It was to inspire and encourage optimism and preparedness in athletes for the next round of tournaments.</a:t>
            </a:r>
          </a:p>
        </p:txBody>
      </p:sp>
    </p:spTree>
    <p:extLst>
      <p:ext uri="{BB962C8B-B14F-4D97-AF65-F5344CB8AC3E}">
        <p14:creationId xmlns:p14="http://schemas.microsoft.com/office/powerpoint/2010/main" val="51127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pic>
        <p:nvPicPr>
          <p:cNvPr id="11" name="Picture 10" descr="Adidas x Tom Dixon">
            <a:extLst>
              <a:ext uri="{FF2B5EF4-FFF2-40B4-BE49-F238E27FC236}">
                <a16:creationId xmlns:a16="http://schemas.microsoft.com/office/drawing/2014/main" id="{F96783C2-121A-4952-A2FC-50358594D1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8" t="1284" b="1284"/>
          <a:stretch/>
        </p:blipFill>
        <p:spPr bwMode="auto">
          <a:xfrm>
            <a:off x="7240658" y="3056844"/>
            <a:ext cx="1379601" cy="14014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didas Nizza Trefoil Shoes - Black | adidas Singapore">
            <a:extLst>
              <a:ext uri="{FF2B5EF4-FFF2-40B4-BE49-F238E27FC236}">
                <a16:creationId xmlns:a16="http://schemas.microsoft.com/office/drawing/2014/main" id="{83261AE7-1559-428C-A060-3EF1467C0E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53" t="31813" r="11957" b="32444"/>
          <a:stretch/>
        </p:blipFill>
        <p:spPr bwMode="auto">
          <a:xfrm>
            <a:off x="6350719" y="1638716"/>
            <a:ext cx="2460740" cy="1126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Nike Revolution 5 Men&amp;#39;s Road Running Shoes. Nike SG">
            <a:extLst>
              <a:ext uri="{FF2B5EF4-FFF2-40B4-BE49-F238E27FC236}">
                <a16:creationId xmlns:a16="http://schemas.microsoft.com/office/drawing/2014/main" id="{86B1EB28-80C5-4393-996A-0A2403C419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98" t="38942" r="5344" b="24995"/>
          <a:stretch/>
        </p:blipFill>
        <p:spPr bwMode="auto">
          <a:xfrm>
            <a:off x="224884" y="1684607"/>
            <a:ext cx="2318643" cy="11593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Motivational Nike Ad Sets the Tone for 2021">
            <a:extLst>
              <a:ext uri="{FF2B5EF4-FFF2-40B4-BE49-F238E27FC236}">
                <a16:creationId xmlns:a16="http://schemas.microsoft.com/office/drawing/2014/main" id="{82291D9B-AD1D-40FD-875D-9396BD719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1202" y="2462162"/>
            <a:ext cx="2033199" cy="1143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Nike says yes to giving it a shot even if the shot is garbage">
            <a:extLst>
              <a:ext uri="{FF2B5EF4-FFF2-40B4-BE49-F238E27FC236}">
                <a16:creationId xmlns:a16="http://schemas.microsoft.com/office/drawing/2014/main" id="{23D7E4C2-258B-4C12-9B44-27CCF21AEB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73" y="3217370"/>
            <a:ext cx="2181864" cy="12409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adidas Launch New &amp;#39;Impossible is Nothing&amp;#39; Campaign - SoccerBible">
            <a:extLst>
              <a:ext uri="{FF2B5EF4-FFF2-40B4-BE49-F238E27FC236}">
                <a16:creationId xmlns:a16="http://schemas.microsoft.com/office/drawing/2014/main" id="{1FEA8E26-F0B9-42A6-9463-45E90CBCDA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3216" y="2688754"/>
            <a:ext cx="2194329" cy="115202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4595A32-3C44-4666-BD64-AC3EA0ACE65E}"/>
              </a:ext>
            </a:extLst>
          </p:cNvPr>
          <p:cNvSpPr/>
          <p:nvPr/>
        </p:nvSpPr>
        <p:spPr>
          <a:xfrm>
            <a:off x="634646" y="4639507"/>
            <a:ext cx="3159980" cy="37616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0">
                <a:solidFill>
                  <a:schemeClr val="tx1"/>
                </a:solidFill>
                <a:effectLst/>
                <a:latin typeface="DM Sans" panose="020B0604020202020204" charset="0"/>
              </a:rPr>
              <a:t>Same logo for all products</a:t>
            </a:r>
          </a:p>
        </p:txBody>
      </p:sp>
      <p:sp>
        <p:nvSpPr>
          <p:cNvPr id="15" name="Rectangle 14">
            <a:extLst>
              <a:ext uri="{FF2B5EF4-FFF2-40B4-BE49-F238E27FC236}">
                <a16:creationId xmlns:a16="http://schemas.microsoft.com/office/drawing/2014/main" id="{1EFD2C91-6E01-446E-AEDE-FEAD1B8C7902}"/>
              </a:ext>
            </a:extLst>
          </p:cNvPr>
          <p:cNvSpPr/>
          <p:nvPr/>
        </p:nvSpPr>
        <p:spPr>
          <a:xfrm>
            <a:off x="5617521" y="4639506"/>
            <a:ext cx="3371962" cy="376167"/>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0">
                <a:solidFill>
                  <a:schemeClr val="tx1"/>
                </a:solidFill>
                <a:effectLst/>
                <a:latin typeface="DM Sans" panose="020B0604020202020204" charset="0"/>
              </a:rPr>
              <a:t>Different logo based on product line</a:t>
            </a:r>
          </a:p>
        </p:txBody>
      </p:sp>
      <p:sp>
        <p:nvSpPr>
          <p:cNvPr id="16" name="Google Shape;395;p43">
            <a:extLst>
              <a:ext uri="{FF2B5EF4-FFF2-40B4-BE49-F238E27FC236}">
                <a16:creationId xmlns:a16="http://schemas.microsoft.com/office/drawing/2014/main" id="{474FAF40-CEF8-42A0-BDDE-F86D4ED2E2BA}"/>
              </a:ext>
            </a:extLst>
          </p:cNvPr>
          <p:cNvSpPr/>
          <p:nvPr/>
        </p:nvSpPr>
        <p:spPr>
          <a:xfrm>
            <a:off x="1218702" y="700554"/>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4" descr="Logo&#10;&#10;Description automatically generated">
            <a:extLst>
              <a:ext uri="{FF2B5EF4-FFF2-40B4-BE49-F238E27FC236}">
                <a16:creationId xmlns:a16="http://schemas.microsoft.com/office/drawing/2014/main" id="{CC22D7D6-06A7-4D53-9460-66FF3275B49F}"/>
              </a:ext>
            </a:extLst>
          </p:cNvPr>
          <p:cNvPicPr>
            <a:picLocks noChangeAspect="1"/>
          </p:cNvPicPr>
          <p:nvPr/>
        </p:nvPicPr>
        <p:blipFill>
          <a:blip r:embed="rId9"/>
          <a:stretch>
            <a:fillRect/>
          </a:stretch>
        </p:blipFill>
        <p:spPr>
          <a:xfrm>
            <a:off x="1355330" y="960592"/>
            <a:ext cx="707400" cy="361611"/>
          </a:xfrm>
          <a:prstGeom prst="rect">
            <a:avLst/>
          </a:prstGeom>
        </p:spPr>
      </p:pic>
      <p:sp>
        <p:nvSpPr>
          <p:cNvPr id="18" name="Google Shape;395;p43">
            <a:extLst>
              <a:ext uri="{FF2B5EF4-FFF2-40B4-BE49-F238E27FC236}">
                <a16:creationId xmlns:a16="http://schemas.microsoft.com/office/drawing/2014/main" id="{8E05030E-B29E-4F7F-A077-97907DA0367D}"/>
              </a:ext>
            </a:extLst>
          </p:cNvPr>
          <p:cNvSpPr/>
          <p:nvPr/>
        </p:nvSpPr>
        <p:spPr>
          <a:xfrm>
            <a:off x="7103499" y="700554"/>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5" descr="Logo, company name&#10;&#10;Description automatically generated">
            <a:extLst>
              <a:ext uri="{FF2B5EF4-FFF2-40B4-BE49-F238E27FC236}">
                <a16:creationId xmlns:a16="http://schemas.microsoft.com/office/drawing/2014/main" id="{4666CFB4-17C8-4B3C-A68E-07D02C940AFE}"/>
              </a:ext>
            </a:extLst>
          </p:cNvPr>
          <p:cNvPicPr>
            <a:picLocks noChangeAspect="1"/>
          </p:cNvPicPr>
          <p:nvPr/>
        </p:nvPicPr>
        <p:blipFill>
          <a:blip r:embed="rId10"/>
          <a:stretch>
            <a:fillRect/>
          </a:stretch>
        </p:blipFill>
        <p:spPr>
          <a:xfrm>
            <a:off x="7240658" y="867803"/>
            <a:ext cx="668768" cy="428342"/>
          </a:xfrm>
          <a:prstGeom prst="rect">
            <a:avLst/>
          </a:prstGeom>
        </p:spPr>
      </p:pic>
      <p:sp>
        <p:nvSpPr>
          <p:cNvPr id="20" name="Google Shape;349;p39">
            <a:extLst>
              <a:ext uri="{FF2B5EF4-FFF2-40B4-BE49-F238E27FC236}">
                <a16:creationId xmlns:a16="http://schemas.microsoft.com/office/drawing/2014/main" id="{83BFDED8-48BD-46B0-8EEB-6BB85B1E4F50}"/>
              </a:ext>
            </a:extLst>
          </p:cNvPr>
          <p:cNvSpPr txBox="1">
            <a:spLocks/>
          </p:cNvSpPr>
          <p:nvPr/>
        </p:nvSpPr>
        <p:spPr>
          <a:xfrm>
            <a:off x="0" y="83026"/>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LOGOS ON PRODUCTS</a:t>
            </a:r>
            <a:endParaRPr lang="en-US" sz="3000">
              <a:solidFill>
                <a:schemeClr val="bg1"/>
              </a:solidFill>
            </a:endParaRPr>
          </a:p>
        </p:txBody>
      </p:sp>
    </p:spTree>
    <p:extLst>
      <p:ext uri="{BB962C8B-B14F-4D97-AF65-F5344CB8AC3E}">
        <p14:creationId xmlns:p14="http://schemas.microsoft.com/office/powerpoint/2010/main" val="1270025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850"/>
        <p:cNvGrpSpPr/>
        <p:nvPr/>
      </p:nvGrpSpPr>
      <p:grpSpPr>
        <a:xfrm>
          <a:off x="0" y="0"/>
          <a:ext cx="0" cy="0"/>
          <a:chOff x="0" y="0"/>
          <a:chExt cx="0" cy="0"/>
        </a:xfrm>
      </p:grpSpPr>
      <p:sp>
        <p:nvSpPr>
          <p:cNvPr id="852" name="Google Shape;852;p52"/>
          <p:cNvSpPr txBox="1">
            <a:spLocks noGrp="1"/>
          </p:cNvSpPr>
          <p:nvPr>
            <p:ph type="title" idx="2"/>
          </p:nvPr>
        </p:nvSpPr>
        <p:spPr>
          <a:xfrm>
            <a:off x="726735" y="2353446"/>
            <a:ext cx="3183272" cy="53818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Competitive sporting athletes</a:t>
            </a:r>
            <a:endParaRPr/>
          </a:p>
        </p:txBody>
      </p:sp>
      <p:sp>
        <p:nvSpPr>
          <p:cNvPr id="853" name="Google Shape;853;p52"/>
          <p:cNvSpPr txBox="1">
            <a:spLocks noGrp="1"/>
          </p:cNvSpPr>
          <p:nvPr>
            <p:ph type="subTitle" idx="1"/>
          </p:nvPr>
        </p:nvSpPr>
        <p:spPr>
          <a:xfrm>
            <a:off x="504442" y="2701897"/>
            <a:ext cx="4137095" cy="1173564"/>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Clr>
                <a:schemeClr val="dk1"/>
              </a:buClr>
              <a:buSzPts val="1100"/>
              <a:buFont typeface="Wingdings" panose="05000000000000000000" pitchFamily="2" charset="2"/>
              <a:buChar char="Ø"/>
            </a:pPr>
            <a:r>
              <a:rPr lang="en" sz="1200">
                <a:solidFill>
                  <a:schemeClr val="bg1"/>
                </a:solidFill>
              </a:rPr>
              <a:t>View maintaining physical abilities at higher priority</a:t>
            </a:r>
          </a:p>
          <a:p>
            <a:pPr marL="285750" lvl="0" indent="-285750" algn="l" rtl="0">
              <a:lnSpc>
                <a:spcPct val="150000"/>
              </a:lnSpc>
              <a:spcBef>
                <a:spcPts val="0"/>
              </a:spcBef>
              <a:spcAft>
                <a:spcPts val="0"/>
              </a:spcAft>
              <a:buClr>
                <a:schemeClr val="dk1"/>
              </a:buClr>
              <a:buSzPts val="1100"/>
              <a:buFont typeface="Wingdings" panose="05000000000000000000" pitchFamily="2" charset="2"/>
              <a:buChar char="Ø"/>
            </a:pPr>
            <a:r>
              <a:rPr lang="en" sz="1200">
                <a:solidFill>
                  <a:schemeClr val="bg1"/>
                </a:solidFill>
                <a:sym typeface="Wingdings" panose="05000000000000000000" pitchFamily="2" charset="2"/>
              </a:rPr>
              <a:t>Put more emphasis on compeition</a:t>
            </a:r>
          </a:p>
          <a:p>
            <a:pPr marL="285750" lvl="0" indent="-285750" algn="l" rtl="0">
              <a:lnSpc>
                <a:spcPct val="150000"/>
              </a:lnSpc>
              <a:spcBef>
                <a:spcPts val="0"/>
              </a:spcBef>
              <a:spcAft>
                <a:spcPts val="0"/>
              </a:spcAft>
              <a:buClr>
                <a:schemeClr val="dk1"/>
              </a:buClr>
              <a:buSzPts val="1100"/>
              <a:buFont typeface="Wingdings" panose="05000000000000000000" pitchFamily="2" charset="2"/>
              <a:buChar char="Ø"/>
            </a:pPr>
            <a:r>
              <a:rPr lang="en-US" sz="1200" b="0" i="0" u="none" strike="noStrike">
                <a:solidFill>
                  <a:schemeClr val="bg1"/>
                </a:solidFill>
                <a:effectLst/>
                <a:latin typeface="DM Sans" panose="020B0604020202020204" charset="0"/>
              </a:rPr>
              <a:t>In effect, success or failure will have a stronger influence on the self-concept of athletes  than those that are just causal sporting participants. </a:t>
            </a:r>
            <a:br>
              <a:rPr lang="en-US" sz="1200" b="0" i="0" u="none" strike="noStrike">
                <a:solidFill>
                  <a:srgbClr val="000000"/>
                </a:solidFill>
                <a:effectLst/>
                <a:latin typeface="Arial" panose="020B0604020202020204" pitchFamily="34" charset="0"/>
              </a:rPr>
            </a:br>
            <a:endParaRPr lang="en-US" sz="1000"/>
          </a:p>
        </p:txBody>
      </p:sp>
      <p:sp>
        <p:nvSpPr>
          <p:cNvPr id="855" name="Google Shape;855;p52"/>
          <p:cNvSpPr txBox="1">
            <a:spLocks noGrp="1"/>
          </p:cNvSpPr>
          <p:nvPr>
            <p:ph type="subTitle" idx="4"/>
          </p:nvPr>
        </p:nvSpPr>
        <p:spPr>
          <a:xfrm>
            <a:off x="4910244" y="2925283"/>
            <a:ext cx="3627054" cy="814689"/>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Clr>
                <a:schemeClr val="dk1"/>
              </a:buClr>
              <a:buSzPts val="1100"/>
              <a:buFont typeface="Wingdings" panose="05000000000000000000" pitchFamily="2" charset="2"/>
              <a:buChar char="Ø"/>
            </a:pPr>
            <a:r>
              <a:rPr lang="en-US" sz="1400">
                <a:solidFill>
                  <a:schemeClr val="bg1"/>
                </a:solidFill>
              </a:rPr>
              <a:t>Play sports for fun and leisure</a:t>
            </a:r>
          </a:p>
          <a:p>
            <a:pPr marL="285750" lvl="0" indent="-285750" algn="l" rtl="0">
              <a:lnSpc>
                <a:spcPct val="150000"/>
              </a:lnSpc>
              <a:spcBef>
                <a:spcPts val="0"/>
              </a:spcBef>
              <a:spcAft>
                <a:spcPts val="0"/>
              </a:spcAft>
              <a:buClr>
                <a:schemeClr val="dk1"/>
              </a:buClr>
              <a:buSzPts val="1100"/>
              <a:buFont typeface="Wingdings" panose="05000000000000000000" pitchFamily="2" charset="2"/>
              <a:buChar char="Ø"/>
            </a:pPr>
            <a:r>
              <a:rPr lang="en-US" sz="1400">
                <a:solidFill>
                  <a:schemeClr val="bg1"/>
                </a:solidFill>
              </a:rPr>
              <a:t>Less ego involvement in physical ability</a:t>
            </a:r>
          </a:p>
        </p:txBody>
      </p:sp>
      <p:sp>
        <p:nvSpPr>
          <p:cNvPr id="854" name="Google Shape;854;p52"/>
          <p:cNvSpPr txBox="1">
            <a:spLocks noGrp="1"/>
          </p:cNvSpPr>
          <p:nvPr>
            <p:ph type="title" idx="3"/>
          </p:nvPr>
        </p:nvSpPr>
        <p:spPr>
          <a:xfrm>
            <a:off x="5285208" y="2535271"/>
            <a:ext cx="2877126" cy="53818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SG">
                <a:solidFill>
                  <a:schemeClr val="accent5"/>
                </a:solidFill>
              </a:rPr>
              <a:t>Casual sporting individual</a:t>
            </a:r>
          </a:p>
        </p:txBody>
      </p:sp>
      <p:sp>
        <p:nvSpPr>
          <p:cNvPr id="862" name="Google Shape;862;p52"/>
          <p:cNvSpPr/>
          <p:nvPr/>
        </p:nvSpPr>
        <p:spPr>
          <a:xfrm>
            <a:off x="17999750" y="47230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5D0383D4-7DF1-41AA-8B0A-6B244B5EF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5208" y="685705"/>
            <a:ext cx="2877127" cy="1845543"/>
          </a:xfrm>
          <a:prstGeom prst="roundRect">
            <a:avLst>
              <a:gd name="adj" fmla="val 8594"/>
            </a:avLst>
          </a:prstGeom>
          <a:solidFill>
            <a:srgbClr val="FFFFFF">
              <a:shade val="85000"/>
            </a:srgbClr>
          </a:solidFill>
          <a:ln>
            <a:noFill/>
          </a:ln>
          <a:effectLst/>
        </p:spPr>
      </p:pic>
      <p:pic>
        <p:nvPicPr>
          <p:cNvPr id="2052" name="Picture 4">
            <a:extLst>
              <a:ext uri="{FF2B5EF4-FFF2-40B4-BE49-F238E27FC236}">
                <a16:creationId xmlns:a16="http://schemas.microsoft.com/office/drawing/2014/main" id="{E571F92E-E161-4EDC-B2C6-F15542B07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155" y="685705"/>
            <a:ext cx="2804981" cy="1751791"/>
          </a:xfrm>
          <a:prstGeom prst="roundRect">
            <a:avLst>
              <a:gd name="adj" fmla="val 8594"/>
            </a:avLst>
          </a:prstGeom>
          <a:solidFill>
            <a:srgbClr val="FFFFFF">
              <a:shade val="85000"/>
            </a:srgbClr>
          </a:solidFill>
          <a:ln>
            <a:noFill/>
          </a:ln>
          <a:effectLst/>
        </p:spPr>
      </p:pic>
      <p:sp>
        <p:nvSpPr>
          <p:cNvPr id="13" name="Google Shape;349;p39">
            <a:extLst>
              <a:ext uri="{FF2B5EF4-FFF2-40B4-BE49-F238E27FC236}">
                <a16:creationId xmlns:a16="http://schemas.microsoft.com/office/drawing/2014/main" id="{81DFAD1C-5F6B-49D2-A482-F3213271A2E8}"/>
              </a:ext>
            </a:extLst>
          </p:cNvPr>
          <p:cNvSpPr txBox="1">
            <a:spLocks/>
          </p:cNvSpPr>
          <p:nvPr/>
        </p:nvSpPr>
        <p:spPr>
          <a:xfrm>
            <a:off x="548595" y="34290"/>
            <a:ext cx="7613739"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 sz="3000">
                <a:solidFill>
                  <a:schemeClr val="bg1"/>
                </a:solidFill>
              </a:rPr>
              <a:t>Simiarities: Self-Concept - Ego</a:t>
            </a:r>
            <a:endParaRPr lang="en-US" sz="3000">
              <a:solidFill>
                <a:schemeClr val="bg1"/>
              </a:solidFill>
            </a:endParaRPr>
          </a:p>
        </p:txBody>
      </p:sp>
      <p:sp>
        <p:nvSpPr>
          <p:cNvPr id="12" name="Rectangle: Rounded Corners 11">
            <a:extLst>
              <a:ext uri="{FF2B5EF4-FFF2-40B4-BE49-F238E27FC236}">
                <a16:creationId xmlns:a16="http://schemas.microsoft.com/office/drawing/2014/main" id="{F1658AE0-CF81-40FC-9290-7B9BCC517DD9}"/>
              </a:ext>
            </a:extLst>
          </p:cNvPr>
          <p:cNvSpPr/>
          <p:nvPr/>
        </p:nvSpPr>
        <p:spPr>
          <a:xfrm>
            <a:off x="1192300" y="4359770"/>
            <a:ext cx="6898473" cy="60380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DM Sans" panose="020B0604020202020204" charset="0"/>
              </a:rPr>
              <a:t>Both campaigns have 2 types of target audience: One with a more egoistic self concept(competitive sporting athletes) and one with less egoistic self-concept(casual sporting individuals) </a:t>
            </a:r>
          </a:p>
        </p:txBody>
      </p:sp>
    </p:spTree>
    <p:extLst>
      <p:ext uri="{BB962C8B-B14F-4D97-AF65-F5344CB8AC3E}">
        <p14:creationId xmlns:p14="http://schemas.microsoft.com/office/powerpoint/2010/main" val="3224116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9" name="Google Shape;349;p39"/>
          <p:cNvSpPr txBox="1">
            <a:spLocks noGrp="1"/>
          </p:cNvSpPr>
          <p:nvPr>
            <p:ph type="title" idx="2"/>
          </p:nvPr>
        </p:nvSpPr>
        <p:spPr>
          <a:xfrm>
            <a:off x="0" y="184432"/>
            <a:ext cx="9143999" cy="599700"/>
          </a:xfr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chemeClr val="bg1"/>
                </a:solidFill>
              </a:rPr>
              <a:t>Similarities: Motivational Motive</a:t>
            </a:r>
            <a:endParaRPr lang="en-US" sz="3000">
              <a:solidFill>
                <a:schemeClr val="bg1"/>
              </a:solidFill>
            </a:endParaRPr>
          </a:p>
        </p:txBody>
      </p:sp>
      <p:sp>
        <p:nvSpPr>
          <p:cNvPr id="14" name="Google Shape;411;p44">
            <a:extLst>
              <a:ext uri="{FF2B5EF4-FFF2-40B4-BE49-F238E27FC236}">
                <a16:creationId xmlns:a16="http://schemas.microsoft.com/office/drawing/2014/main" id="{AC5C9B0C-367C-4ECA-B1FB-22328657AB30}"/>
              </a:ext>
            </a:extLst>
          </p:cNvPr>
          <p:cNvSpPr txBox="1">
            <a:spLocks/>
          </p:cNvSpPr>
          <p:nvPr/>
        </p:nvSpPr>
        <p:spPr>
          <a:xfrm>
            <a:off x="1128535" y="803041"/>
            <a:ext cx="2944083"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600">
                <a:solidFill>
                  <a:schemeClr val="accent5"/>
                </a:solidFill>
              </a:rPr>
              <a:t>Trio of Needs - Achievement</a:t>
            </a:r>
          </a:p>
        </p:txBody>
      </p:sp>
      <p:pic>
        <p:nvPicPr>
          <p:cNvPr id="15" name="Picture 2" descr="What is McClelland&amp;#39;s Needs Theory? definition and meaning - Business Jargons">
            <a:extLst>
              <a:ext uri="{FF2B5EF4-FFF2-40B4-BE49-F238E27FC236}">
                <a16:creationId xmlns:a16="http://schemas.microsoft.com/office/drawing/2014/main" id="{23831518-2EAD-4BFF-9C11-F75A8C28F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73" y="1278872"/>
            <a:ext cx="2289605" cy="1643950"/>
          </a:xfrm>
          <a:prstGeom prst="roundRect">
            <a:avLst>
              <a:gd name="adj" fmla="val 8594"/>
            </a:avLst>
          </a:prstGeom>
          <a:solidFill>
            <a:srgbClr val="FFFFFF">
              <a:shade val="85000"/>
            </a:srgbClr>
          </a:solidFill>
          <a:ln>
            <a:noFill/>
          </a:ln>
          <a:effectLst/>
        </p:spPr>
      </p:pic>
      <p:sp>
        <p:nvSpPr>
          <p:cNvPr id="19" name="Google Shape;411;p44">
            <a:extLst>
              <a:ext uri="{FF2B5EF4-FFF2-40B4-BE49-F238E27FC236}">
                <a16:creationId xmlns:a16="http://schemas.microsoft.com/office/drawing/2014/main" id="{0B201967-D477-4F9E-9A76-4F2F3D176CDB}"/>
              </a:ext>
            </a:extLst>
          </p:cNvPr>
          <p:cNvSpPr txBox="1">
            <a:spLocks/>
          </p:cNvSpPr>
          <p:nvPr/>
        </p:nvSpPr>
        <p:spPr>
          <a:xfrm>
            <a:off x="4868141" y="744461"/>
            <a:ext cx="3288622"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600">
                <a:solidFill>
                  <a:schemeClr val="accent5"/>
                </a:solidFill>
              </a:rPr>
              <a:t>Major Traits – Competitiveness</a:t>
            </a:r>
          </a:p>
        </p:txBody>
      </p:sp>
      <p:sp>
        <p:nvSpPr>
          <p:cNvPr id="22" name="Google Shape;853;p52">
            <a:extLst>
              <a:ext uri="{FF2B5EF4-FFF2-40B4-BE49-F238E27FC236}">
                <a16:creationId xmlns:a16="http://schemas.microsoft.com/office/drawing/2014/main" id="{DB051E51-0BBC-40D1-8DDD-9E94E8208814}"/>
              </a:ext>
            </a:extLst>
          </p:cNvPr>
          <p:cNvSpPr txBox="1">
            <a:spLocks noGrp="1"/>
          </p:cNvSpPr>
          <p:nvPr>
            <p:ph type="subTitle" idx="1"/>
          </p:nvPr>
        </p:nvSpPr>
        <p:spPr>
          <a:xfrm>
            <a:off x="761930" y="3067546"/>
            <a:ext cx="3677290" cy="1307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dk1"/>
              </a:buClr>
              <a:buSzPts val="1100"/>
              <a:buFont typeface="Wingdings" panose="05000000000000000000" pitchFamily="2" charset="2"/>
              <a:buChar char="Ø"/>
            </a:pPr>
            <a:r>
              <a:rPr lang="en-US" sz="1200">
                <a:solidFill>
                  <a:schemeClr val="bg1"/>
                </a:solidFill>
              </a:rPr>
              <a:t>Many motivational visual and speech</a:t>
            </a:r>
          </a:p>
          <a:p>
            <a:pPr marL="285750" lvl="0" indent="-285750" algn="l" rtl="0">
              <a:spcBef>
                <a:spcPts val="0"/>
              </a:spcBef>
              <a:spcAft>
                <a:spcPts val="0"/>
              </a:spcAft>
              <a:buClr>
                <a:schemeClr val="dk1"/>
              </a:buClr>
              <a:buSzPts val="1100"/>
              <a:buFont typeface="Wingdings" panose="05000000000000000000" pitchFamily="2" charset="2"/>
              <a:buChar char="Ø"/>
            </a:pPr>
            <a:r>
              <a:rPr lang="en-US" sz="1200">
                <a:solidFill>
                  <a:schemeClr val="bg1"/>
                </a:solidFill>
              </a:rPr>
              <a:t>Encourage everyone to stay strong and positive </a:t>
            </a:r>
          </a:p>
          <a:p>
            <a:pPr marL="285750" lvl="0" indent="-285750" algn="l" rtl="0">
              <a:spcBef>
                <a:spcPts val="0"/>
              </a:spcBef>
              <a:spcAft>
                <a:spcPts val="0"/>
              </a:spcAft>
              <a:buClr>
                <a:schemeClr val="dk1"/>
              </a:buClr>
              <a:buSzPts val="1100"/>
              <a:buFont typeface="Wingdings" panose="05000000000000000000" pitchFamily="2" charset="2"/>
              <a:buChar char="Ø"/>
            </a:pPr>
            <a:r>
              <a:rPr lang="en-US" sz="1200">
                <a:solidFill>
                  <a:schemeClr val="bg1"/>
                </a:solidFill>
              </a:rPr>
              <a:t>Achieve better results in the next comeback</a:t>
            </a:r>
            <a:endParaRPr sz="1200">
              <a:solidFill>
                <a:schemeClr val="bg1"/>
              </a:solidFill>
            </a:endParaRPr>
          </a:p>
        </p:txBody>
      </p:sp>
      <p:sp>
        <p:nvSpPr>
          <p:cNvPr id="23" name="Google Shape;853;p52">
            <a:extLst>
              <a:ext uri="{FF2B5EF4-FFF2-40B4-BE49-F238E27FC236}">
                <a16:creationId xmlns:a16="http://schemas.microsoft.com/office/drawing/2014/main" id="{DED0F7B7-1A01-4209-B20D-129F2D5B85C6}"/>
              </a:ext>
            </a:extLst>
          </p:cNvPr>
          <p:cNvSpPr txBox="1">
            <a:spLocks/>
          </p:cNvSpPr>
          <p:nvPr/>
        </p:nvSpPr>
        <p:spPr>
          <a:xfrm>
            <a:off x="4428342" y="3053817"/>
            <a:ext cx="4715658" cy="130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1pPr>
            <a:lvl2pPr marL="914400" marR="0" lvl="1"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2pPr>
            <a:lvl3pPr marL="1371600" marR="0" lvl="2"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3pPr>
            <a:lvl4pPr marL="1828800" marR="0" lvl="3"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4pPr>
            <a:lvl5pPr marL="2286000" marR="0" lvl="4"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5pPr>
            <a:lvl6pPr marL="2743200" marR="0" lvl="5"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6pPr>
            <a:lvl7pPr marL="3200400" marR="0" lvl="6"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7pPr>
            <a:lvl8pPr marL="3657600" marR="0" lvl="7"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8pPr>
            <a:lvl9pPr marL="4114800" marR="0" lvl="8" indent="-317500" algn="l" rtl="0">
              <a:lnSpc>
                <a:spcPct val="100000"/>
              </a:lnSpc>
              <a:spcBef>
                <a:spcPts val="0"/>
              </a:spcBef>
              <a:spcAft>
                <a:spcPts val="0"/>
              </a:spcAft>
              <a:buClr>
                <a:srgbClr val="EFEFEF"/>
              </a:buClr>
              <a:buSzPts val="1600"/>
              <a:buFont typeface="DM Sans"/>
              <a:buNone/>
              <a:defRPr sz="1600" b="0" i="0" u="none" strike="noStrike" cap="none">
                <a:solidFill>
                  <a:srgbClr val="EFEFEF"/>
                </a:solidFill>
                <a:latin typeface="DM Sans"/>
                <a:ea typeface="DM Sans"/>
                <a:cs typeface="DM Sans"/>
                <a:sym typeface="DM Sans"/>
              </a:defRPr>
            </a:lvl9pPr>
          </a:lstStyle>
          <a:p>
            <a:pPr marL="285750" indent="-285750">
              <a:buClr>
                <a:schemeClr val="dk1"/>
              </a:buClr>
              <a:buSzPts val="1100"/>
              <a:buFont typeface="Wingdings" panose="05000000000000000000" pitchFamily="2" charset="2"/>
              <a:buChar char="Ø"/>
            </a:pPr>
            <a:r>
              <a:rPr lang="en-US" sz="1200">
                <a:solidFill>
                  <a:schemeClr val="bg1"/>
                </a:solidFill>
              </a:rPr>
              <a:t>More targeted towards athletes competitively involved in sports achievement</a:t>
            </a:r>
          </a:p>
          <a:p>
            <a:pPr marL="285750" indent="-285750">
              <a:buClr>
                <a:schemeClr val="dk1"/>
              </a:buClr>
              <a:buSzPts val="1100"/>
              <a:buFont typeface="Wingdings" panose="05000000000000000000" pitchFamily="2" charset="2"/>
              <a:buChar char="Ø"/>
            </a:pPr>
            <a:r>
              <a:rPr lang="en-US" sz="1200">
                <a:solidFill>
                  <a:schemeClr val="bg1"/>
                </a:solidFill>
              </a:rPr>
              <a:t>Video boosts athletes’ ego and trigger competitiveness  to motivate them to train harder </a:t>
            </a:r>
          </a:p>
        </p:txBody>
      </p:sp>
      <p:sp>
        <p:nvSpPr>
          <p:cNvPr id="9" name="Rectangle: Rounded Corners 8">
            <a:extLst>
              <a:ext uri="{FF2B5EF4-FFF2-40B4-BE49-F238E27FC236}">
                <a16:creationId xmlns:a16="http://schemas.microsoft.com/office/drawing/2014/main" id="{E082AD45-8C8F-487F-AA95-8DF345EA0284}"/>
              </a:ext>
            </a:extLst>
          </p:cNvPr>
          <p:cNvSpPr/>
          <p:nvPr/>
        </p:nvSpPr>
        <p:spPr>
          <a:xfrm>
            <a:off x="1122763" y="4344257"/>
            <a:ext cx="6898474" cy="3875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a:solidFill>
                  <a:schemeClr val="bg1"/>
                </a:solidFill>
                <a:latin typeface="DM Sans" panose="020B0604020202020204" charset="0"/>
              </a:rPr>
              <a:t>Triggering potential to </a:t>
            </a:r>
            <a:r>
              <a:rPr lang="en-US" sz="1200" b="1" u="sng">
                <a:solidFill>
                  <a:schemeClr val="bg1"/>
                </a:solidFill>
                <a:latin typeface="DM Sans" panose="020B0604020202020204" charset="0"/>
              </a:rPr>
              <a:t>achieve</a:t>
            </a:r>
            <a:r>
              <a:rPr lang="en-US" sz="1200" u="sng">
                <a:solidFill>
                  <a:schemeClr val="bg1"/>
                </a:solidFill>
                <a:latin typeface="DM Sans" panose="020B0604020202020204" charset="0"/>
              </a:rPr>
              <a:t> more </a:t>
            </a:r>
            <a:r>
              <a:rPr lang="en-US" sz="1200">
                <a:solidFill>
                  <a:schemeClr val="bg1"/>
                </a:solidFill>
                <a:latin typeface="DM Sans" panose="020B0604020202020204" charset="0"/>
              </a:rPr>
              <a:t>+ </a:t>
            </a:r>
            <a:r>
              <a:rPr lang="en-US" sz="1200" u="sng">
                <a:solidFill>
                  <a:schemeClr val="bg1"/>
                </a:solidFill>
                <a:latin typeface="DM Sans" panose="020B0604020202020204" charset="0"/>
              </a:rPr>
              <a:t>triggering competitiveness  </a:t>
            </a:r>
            <a:r>
              <a:rPr lang="en-US" sz="1200">
                <a:solidFill>
                  <a:schemeClr val="bg1"/>
                </a:solidFill>
                <a:latin typeface="DM Sans" panose="020B0604020202020204" charset="0"/>
                <a:sym typeface="Wingdings" panose="05000000000000000000" pitchFamily="2" charset="2"/>
              </a:rPr>
              <a:t>= Motivational motive</a:t>
            </a:r>
            <a:endParaRPr lang="en-US" sz="1200">
              <a:solidFill>
                <a:schemeClr val="bg1"/>
              </a:solidFill>
              <a:latin typeface="DM Sans" panose="020B0604020202020204" charset="0"/>
            </a:endParaRPr>
          </a:p>
        </p:txBody>
      </p:sp>
      <p:pic>
        <p:nvPicPr>
          <p:cNvPr id="1026" name="Picture 2" descr="grayscale photo of people during marathon">
            <a:extLst>
              <a:ext uri="{FF2B5EF4-FFF2-40B4-BE49-F238E27FC236}">
                <a16:creationId xmlns:a16="http://schemas.microsoft.com/office/drawing/2014/main" id="{2FC1FF08-8E7A-40CF-9032-3D68C69F3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1282" y="1256544"/>
            <a:ext cx="2282339" cy="1666278"/>
          </a:xfrm>
          <a:prstGeom prst="roundRect">
            <a:avLst>
              <a:gd name="adj" fmla="val 8594"/>
            </a:avLst>
          </a:prstGeom>
          <a:solidFill>
            <a:srgbClr val="FFFFFF">
              <a:shade val="85000"/>
            </a:srgbClr>
          </a:solidFill>
          <a:ln>
            <a:noFill/>
          </a:ln>
          <a:effectLst/>
        </p:spPr>
      </p:pic>
      <p:sp>
        <p:nvSpPr>
          <p:cNvPr id="2" name="Oval 1">
            <a:extLst>
              <a:ext uri="{FF2B5EF4-FFF2-40B4-BE49-F238E27FC236}">
                <a16:creationId xmlns:a16="http://schemas.microsoft.com/office/drawing/2014/main" id="{18CB24F2-9286-46D6-A435-24594D8B9042}"/>
              </a:ext>
            </a:extLst>
          </p:cNvPr>
          <p:cNvSpPr/>
          <p:nvPr/>
        </p:nvSpPr>
        <p:spPr>
          <a:xfrm>
            <a:off x="2853355" y="1422487"/>
            <a:ext cx="905694" cy="704850"/>
          </a:xfrm>
          <a:prstGeom prst="ellipse">
            <a:avLst/>
          </a:prstGeom>
          <a:noFill/>
          <a:ln w="762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Tree>
    <p:extLst>
      <p:ext uri="{BB962C8B-B14F-4D97-AF65-F5344CB8AC3E}">
        <p14:creationId xmlns:p14="http://schemas.microsoft.com/office/powerpoint/2010/main" val="2186771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62" name="Google Shape;862;p52"/>
          <p:cNvSpPr/>
          <p:nvPr/>
        </p:nvSpPr>
        <p:spPr>
          <a:xfrm>
            <a:off x="17999750" y="472300"/>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49;p39">
            <a:extLst>
              <a:ext uri="{FF2B5EF4-FFF2-40B4-BE49-F238E27FC236}">
                <a16:creationId xmlns:a16="http://schemas.microsoft.com/office/drawing/2014/main" id="{252DA0E2-4A72-4D29-8CF4-6EACDBA11654}"/>
              </a:ext>
            </a:extLst>
          </p:cNvPr>
          <p:cNvSpPr txBox="1">
            <a:spLocks/>
          </p:cNvSpPr>
          <p:nvPr/>
        </p:nvSpPr>
        <p:spPr>
          <a:xfrm>
            <a:off x="0" y="131775"/>
            <a:ext cx="9144000" cy="599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3000">
                <a:solidFill>
                  <a:schemeClr val="bg1"/>
                </a:solidFill>
                <a:latin typeface="Anton" pitchFamily="2" charset="0"/>
              </a:rPr>
              <a:t>Similarities: Self-Congruency Theory &amp; Brand Connection</a:t>
            </a:r>
            <a:endParaRPr lang="en-US" sz="3000">
              <a:solidFill>
                <a:schemeClr val="bg1"/>
              </a:solidFill>
              <a:latin typeface="Anton" pitchFamily="2" charset="0"/>
            </a:endParaRPr>
          </a:p>
        </p:txBody>
      </p:sp>
      <p:sp>
        <p:nvSpPr>
          <p:cNvPr id="32" name="Rectangle: Rounded Corners 31">
            <a:extLst>
              <a:ext uri="{FF2B5EF4-FFF2-40B4-BE49-F238E27FC236}">
                <a16:creationId xmlns:a16="http://schemas.microsoft.com/office/drawing/2014/main" id="{FCE166DE-08F5-4167-9443-09EC96406AA8}"/>
              </a:ext>
            </a:extLst>
          </p:cNvPr>
          <p:cNvSpPr/>
          <p:nvPr/>
        </p:nvSpPr>
        <p:spPr>
          <a:xfrm>
            <a:off x="5005338" y="952263"/>
            <a:ext cx="3098427" cy="52655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Brand personality: Inspirational, Undefeated</a:t>
            </a:r>
          </a:p>
          <a:p>
            <a:pPr algn="ctr"/>
            <a:r>
              <a:rPr lang="en-US" sz="1100">
                <a:solidFill>
                  <a:schemeClr val="tx1"/>
                </a:solidFill>
                <a:latin typeface="DM Sans" panose="020B0604020202020204" charset="0"/>
              </a:rPr>
              <a:t>Campaign motive: Motivate to train harder</a:t>
            </a:r>
          </a:p>
        </p:txBody>
      </p:sp>
      <p:sp>
        <p:nvSpPr>
          <p:cNvPr id="33" name="Rectangle: Rounded Corners 32">
            <a:extLst>
              <a:ext uri="{FF2B5EF4-FFF2-40B4-BE49-F238E27FC236}">
                <a16:creationId xmlns:a16="http://schemas.microsoft.com/office/drawing/2014/main" id="{36EB6C88-E611-40E7-A6A1-003ACE4189D2}"/>
              </a:ext>
            </a:extLst>
          </p:cNvPr>
          <p:cNvSpPr/>
          <p:nvPr/>
        </p:nvSpPr>
        <p:spPr>
          <a:xfrm>
            <a:off x="5005336" y="1607929"/>
            <a:ext cx="3098426" cy="51938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Athletes' self-image: Competitive, Egoistic</a:t>
            </a:r>
          </a:p>
          <a:p>
            <a:pPr algn="ctr"/>
            <a:r>
              <a:rPr lang="en-US" sz="1100">
                <a:solidFill>
                  <a:schemeClr val="tx1"/>
                </a:solidFill>
                <a:latin typeface="DM Sans" panose="020B0604020202020204" charset="0"/>
              </a:rPr>
              <a:t>Athlete's end goal - success in tournaments. </a:t>
            </a:r>
          </a:p>
        </p:txBody>
      </p:sp>
      <p:sp>
        <p:nvSpPr>
          <p:cNvPr id="34" name="Rectangle: Rounded Corners 33">
            <a:extLst>
              <a:ext uri="{FF2B5EF4-FFF2-40B4-BE49-F238E27FC236}">
                <a16:creationId xmlns:a16="http://schemas.microsoft.com/office/drawing/2014/main" id="{23B48C87-45D0-41ED-BD9B-ADF0ADAED0F2}"/>
              </a:ext>
            </a:extLst>
          </p:cNvPr>
          <p:cNvSpPr/>
          <p:nvPr/>
        </p:nvSpPr>
        <p:spPr>
          <a:xfrm>
            <a:off x="5005333" y="3043975"/>
            <a:ext cx="3098428" cy="478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Further Empower and Motivate athletes</a:t>
            </a:r>
          </a:p>
        </p:txBody>
      </p:sp>
      <p:sp>
        <p:nvSpPr>
          <p:cNvPr id="35" name="Rectangle: Rounded Corners 34">
            <a:extLst>
              <a:ext uri="{FF2B5EF4-FFF2-40B4-BE49-F238E27FC236}">
                <a16:creationId xmlns:a16="http://schemas.microsoft.com/office/drawing/2014/main" id="{4AC4CC8B-ABEA-4EB2-8FCF-5C97C8A51222}"/>
              </a:ext>
            </a:extLst>
          </p:cNvPr>
          <p:cNvSpPr/>
          <p:nvPr/>
        </p:nvSpPr>
        <p:spPr>
          <a:xfrm>
            <a:off x="5005336" y="2308359"/>
            <a:ext cx="3098427" cy="53361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DM Sans" panose="020B0604020202020204" charset="0"/>
              </a:rPr>
              <a:t>Athletes' self-image &amp; end goal is in congruence with brand personality &amp; campaign motive</a:t>
            </a:r>
          </a:p>
        </p:txBody>
      </p:sp>
      <p:sp>
        <p:nvSpPr>
          <p:cNvPr id="36" name="Rectangle: Rounded Corners 35">
            <a:extLst>
              <a:ext uri="{FF2B5EF4-FFF2-40B4-BE49-F238E27FC236}">
                <a16:creationId xmlns:a16="http://schemas.microsoft.com/office/drawing/2014/main" id="{7E81FE0F-F686-4C44-AC69-2D7C8C9B1650}"/>
              </a:ext>
            </a:extLst>
          </p:cNvPr>
          <p:cNvSpPr/>
          <p:nvPr/>
        </p:nvSpPr>
        <p:spPr>
          <a:xfrm>
            <a:off x="5005333" y="3713065"/>
            <a:ext cx="3098428" cy="478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Athletes feel empathized, understood and motivated</a:t>
            </a:r>
          </a:p>
        </p:txBody>
      </p:sp>
      <p:sp>
        <p:nvSpPr>
          <p:cNvPr id="38" name="Arrow: Curved Down 37">
            <a:extLst>
              <a:ext uri="{FF2B5EF4-FFF2-40B4-BE49-F238E27FC236}">
                <a16:creationId xmlns:a16="http://schemas.microsoft.com/office/drawing/2014/main" id="{18136B15-333E-430C-ABB3-10D983BA7F8B}"/>
              </a:ext>
            </a:extLst>
          </p:cNvPr>
          <p:cNvSpPr/>
          <p:nvPr/>
        </p:nvSpPr>
        <p:spPr>
          <a:xfrm rot="5400000">
            <a:off x="7932380" y="1336705"/>
            <a:ext cx="817485" cy="474722"/>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39" name="Arrow: Curved Down 38">
            <a:extLst>
              <a:ext uri="{FF2B5EF4-FFF2-40B4-BE49-F238E27FC236}">
                <a16:creationId xmlns:a16="http://schemas.microsoft.com/office/drawing/2014/main" id="{5C009B0A-C342-4261-B8C0-223F9EAF33BE}"/>
              </a:ext>
            </a:extLst>
          </p:cNvPr>
          <p:cNvSpPr/>
          <p:nvPr/>
        </p:nvSpPr>
        <p:spPr>
          <a:xfrm rot="5400000">
            <a:off x="7970573" y="2053579"/>
            <a:ext cx="741100" cy="474722"/>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40" name="Arrow: Curved Down 39">
            <a:extLst>
              <a:ext uri="{FF2B5EF4-FFF2-40B4-BE49-F238E27FC236}">
                <a16:creationId xmlns:a16="http://schemas.microsoft.com/office/drawing/2014/main" id="{FE23C3E5-4669-4909-8C03-13270BCB92B8}"/>
              </a:ext>
            </a:extLst>
          </p:cNvPr>
          <p:cNvSpPr/>
          <p:nvPr/>
        </p:nvSpPr>
        <p:spPr>
          <a:xfrm rot="5400000">
            <a:off x="7970572" y="2736590"/>
            <a:ext cx="741100" cy="474722"/>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41" name="Arrow: Curved Down 40">
            <a:extLst>
              <a:ext uri="{FF2B5EF4-FFF2-40B4-BE49-F238E27FC236}">
                <a16:creationId xmlns:a16="http://schemas.microsoft.com/office/drawing/2014/main" id="{7F9946DF-ABBA-4A86-A514-B730EC6C5595}"/>
              </a:ext>
            </a:extLst>
          </p:cNvPr>
          <p:cNvSpPr/>
          <p:nvPr/>
        </p:nvSpPr>
        <p:spPr>
          <a:xfrm rot="5400000">
            <a:off x="7959694" y="3426148"/>
            <a:ext cx="762854" cy="474722"/>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pic>
        <p:nvPicPr>
          <p:cNvPr id="2050" name="Picture 2">
            <a:extLst>
              <a:ext uri="{FF2B5EF4-FFF2-40B4-BE49-F238E27FC236}">
                <a16:creationId xmlns:a16="http://schemas.microsoft.com/office/drawing/2014/main" id="{642FCDBE-FE18-41BD-A6AA-0703236A1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20" y="1267180"/>
            <a:ext cx="3867443" cy="2578295"/>
          </a:xfrm>
          <a:prstGeom prst="roundRect">
            <a:avLst>
              <a:gd name="adj" fmla="val 8594"/>
            </a:avLst>
          </a:prstGeom>
          <a:solidFill>
            <a:srgbClr val="FFFFFF">
              <a:shade val="85000"/>
            </a:srgbClr>
          </a:solidFill>
          <a:ln>
            <a:noFill/>
          </a:ln>
          <a:effectLst/>
        </p:spPr>
      </p:pic>
      <p:sp>
        <p:nvSpPr>
          <p:cNvPr id="14" name="Rectangle: Rounded Corners 13">
            <a:extLst>
              <a:ext uri="{FF2B5EF4-FFF2-40B4-BE49-F238E27FC236}">
                <a16:creationId xmlns:a16="http://schemas.microsoft.com/office/drawing/2014/main" id="{B8C0DC59-A95B-4ECD-9BA1-41FCA459193A}"/>
              </a:ext>
            </a:extLst>
          </p:cNvPr>
          <p:cNvSpPr/>
          <p:nvPr/>
        </p:nvSpPr>
        <p:spPr>
          <a:xfrm>
            <a:off x="5019671" y="4347540"/>
            <a:ext cx="3098428" cy="47817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DM Sans" panose="020B0604020202020204" charset="0"/>
              </a:rPr>
              <a:t>Creating stronger brand connection and relationship with athletes</a:t>
            </a:r>
          </a:p>
        </p:txBody>
      </p:sp>
      <p:sp>
        <p:nvSpPr>
          <p:cNvPr id="15" name="Arrow: Curved Down 14">
            <a:extLst>
              <a:ext uri="{FF2B5EF4-FFF2-40B4-BE49-F238E27FC236}">
                <a16:creationId xmlns:a16="http://schemas.microsoft.com/office/drawing/2014/main" id="{58AA3C2A-61A0-410A-9AB0-E905420481FC}"/>
              </a:ext>
            </a:extLst>
          </p:cNvPr>
          <p:cNvSpPr/>
          <p:nvPr/>
        </p:nvSpPr>
        <p:spPr>
          <a:xfrm rot="5400000">
            <a:off x="7974033" y="4122243"/>
            <a:ext cx="762854" cy="474722"/>
          </a:xfrm>
          <a:prstGeom prst="curved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14533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49;p39">
            <a:extLst>
              <a:ext uri="{FF2B5EF4-FFF2-40B4-BE49-F238E27FC236}">
                <a16:creationId xmlns:a16="http://schemas.microsoft.com/office/drawing/2014/main" id="{733341D4-A880-439F-9475-0CD421BD866F}"/>
              </a:ext>
            </a:extLst>
          </p:cNvPr>
          <p:cNvSpPr txBox="1">
            <a:spLocks/>
          </p:cNvSpPr>
          <p:nvPr/>
        </p:nvSpPr>
        <p:spPr>
          <a:xfrm>
            <a:off x="0" y="199720"/>
            <a:ext cx="9220200" cy="599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a:solidFill>
                  <a:schemeClr val="bg1"/>
                </a:solidFill>
                <a:latin typeface="Anton" pitchFamily="2" charset="0"/>
              </a:rPr>
              <a:t>Similarities: Message Source Factors-Likeability</a:t>
            </a:r>
            <a:endParaRPr lang="en-US" sz="3000">
              <a:solidFill>
                <a:schemeClr val="bg1"/>
              </a:solidFill>
              <a:latin typeface="Anton" pitchFamily="2" charset="0"/>
            </a:endParaRPr>
          </a:p>
        </p:txBody>
      </p:sp>
      <p:sp>
        <p:nvSpPr>
          <p:cNvPr id="9" name="Title 1">
            <a:extLst>
              <a:ext uri="{FF2B5EF4-FFF2-40B4-BE49-F238E27FC236}">
                <a16:creationId xmlns:a16="http://schemas.microsoft.com/office/drawing/2014/main" id="{CF9AFACE-160F-4BFC-9B7C-3D80EE9BD236}"/>
              </a:ext>
            </a:extLst>
          </p:cNvPr>
          <p:cNvSpPr>
            <a:spLocks noGrp="1"/>
          </p:cNvSpPr>
          <p:nvPr>
            <p:ph type="title"/>
          </p:nvPr>
        </p:nvSpPr>
        <p:spPr>
          <a:xfrm>
            <a:off x="426521" y="3232464"/>
            <a:ext cx="2965895" cy="599700"/>
          </a:xfrm>
        </p:spPr>
        <p:txBody>
          <a:bodyPr/>
          <a:lstStyle/>
          <a:p>
            <a:r>
              <a:rPr lang="en-US" sz="2000"/>
              <a:t>Nike You Can’t Stop Us</a:t>
            </a:r>
          </a:p>
        </p:txBody>
      </p:sp>
      <p:sp>
        <p:nvSpPr>
          <p:cNvPr id="11" name="Title 3">
            <a:extLst>
              <a:ext uri="{FF2B5EF4-FFF2-40B4-BE49-F238E27FC236}">
                <a16:creationId xmlns:a16="http://schemas.microsoft.com/office/drawing/2014/main" id="{02BF393E-1819-4402-B4D3-42F82D6B2F10}"/>
              </a:ext>
            </a:extLst>
          </p:cNvPr>
          <p:cNvSpPr txBox="1">
            <a:spLocks/>
          </p:cNvSpPr>
          <p:nvPr/>
        </p:nvSpPr>
        <p:spPr>
          <a:xfrm>
            <a:off x="3979429" y="3493892"/>
            <a:ext cx="3110334" cy="599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a:solidFill>
                  <a:schemeClr val="accent1"/>
                </a:solidFill>
                <a:latin typeface="Anton" pitchFamily="2" charset="0"/>
              </a:rPr>
              <a:t>Adidas Ready For Sport</a:t>
            </a:r>
          </a:p>
        </p:txBody>
      </p:sp>
      <p:pic>
        <p:nvPicPr>
          <p:cNvPr id="5122" name="Picture 2" descr="Rockets' James Harden: Five things you might not know about star">
            <a:extLst>
              <a:ext uri="{FF2B5EF4-FFF2-40B4-BE49-F238E27FC236}">
                <a16:creationId xmlns:a16="http://schemas.microsoft.com/office/drawing/2014/main" id="{3F2D210E-916D-4939-B45C-989A1B407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497" y="1139033"/>
            <a:ext cx="1975840" cy="1493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Megan Rapinoe: Sportswomen Would Love To 'Just Shut Up And Dribble'">
            <a:extLst>
              <a:ext uri="{FF2B5EF4-FFF2-40B4-BE49-F238E27FC236}">
                <a16:creationId xmlns:a16="http://schemas.microsoft.com/office/drawing/2014/main" id="{32281DC0-6476-4403-B13B-4745E64FE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035" y="745758"/>
            <a:ext cx="2069817" cy="1599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4D01B06F-0680-4B83-AB26-D1A680A78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585" y="1005064"/>
            <a:ext cx="1993721" cy="1599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30" name="Picture 10" descr="Cristiano Ronaldo Says &quot;Was Very Nervous&quot; Ahead Of Manchester United Return  | Football News">
            <a:extLst>
              <a:ext uri="{FF2B5EF4-FFF2-40B4-BE49-F238E27FC236}">
                <a16:creationId xmlns:a16="http://schemas.microsoft.com/office/drawing/2014/main" id="{6CAF4B42-DAB5-4E23-8AF1-2D02805A8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773" y="1857414"/>
            <a:ext cx="1993721" cy="14933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DA480EF-C2D2-4175-8707-53F8FC648E7D}"/>
              </a:ext>
            </a:extLst>
          </p:cNvPr>
          <p:cNvSpPr txBox="1"/>
          <p:nvPr/>
        </p:nvSpPr>
        <p:spPr>
          <a:xfrm>
            <a:off x="171449" y="3752644"/>
            <a:ext cx="3621832" cy="707886"/>
          </a:xfrm>
          <a:prstGeom prst="rect">
            <a:avLst/>
          </a:prstGeom>
          <a:noFill/>
        </p:spPr>
        <p:txBody>
          <a:bodyPr wrap="square">
            <a:spAutoFit/>
          </a:bodyPr>
          <a:lstStyle/>
          <a:p>
            <a:pPr algn="ctr"/>
            <a:r>
              <a:rPr lang="en-US" sz="1000" b="0" i="0">
                <a:solidFill>
                  <a:schemeClr val="accent6"/>
                </a:solidFill>
                <a:effectLst/>
                <a:latin typeface="DM Sans" panose="020B0604020202020204" charset="0"/>
              </a:rPr>
              <a:t>Of the 53 athletes featured there </a:t>
            </a:r>
            <a:r>
              <a:rPr lang="en-US" sz="1000">
                <a:solidFill>
                  <a:schemeClr val="accent6"/>
                </a:solidFill>
                <a:latin typeface="DM Sans" panose="020B0604020202020204" charset="0"/>
              </a:rPr>
              <a:t>many pro-athletes </a:t>
            </a:r>
            <a:r>
              <a:rPr lang="en-US" sz="1000" b="0" i="0">
                <a:solidFill>
                  <a:schemeClr val="accent6"/>
                </a:solidFill>
                <a:effectLst/>
                <a:latin typeface="DM Sans" panose="020B0604020202020204" charset="0"/>
              </a:rPr>
              <a:t>including Megan Rapinoe, LeBron James, Naomi Osaka, Eliud Kipchoge, Caster Semenya, Cristiano Ronaldo, and </a:t>
            </a:r>
            <a:r>
              <a:rPr lang="en-US" sz="1000" b="0" i="0" err="1">
                <a:solidFill>
                  <a:schemeClr val="accent6"/>
                </a:solidFill>
                <a:effectLst/>
                <a:latin typeface="DM Sans" panose="020B0604020202020204" charset="0"/>
              </a:rPr>
              <a:t>Kylian</a:t>
            </a:r>
            <a:r>
              <a:rPr lang="en-US" sz="1000" b="0" i="0">
                <a:solidFill>
                  <a:schemeClr val="accent6"/>
                </a:solidFill>
                <a:effectLst/>
                <a:latin typeface="DM Sans" panose="020B0604020202020204" charset="0"/>
              </a:rPr>
              <a:t> </a:t>
            </a:r>
            <a:r>
              <a:rPr lang="en-US" sz="1000" b="0" i="0" err="1">
                <a:solidFill>
                  <a:schemeClr val="accent6"/>
                </a:solidFill>
                <a:effectLst/>
                <a:latin typeface="DM Sans" panose="020B0604020202020204" charset="0"/>
              </a:rPr>
              <a:t>Mbappé</a:t>
            </a:r>
            <a:r>
              <a:rPr lang="en-US" sz="1000" b="0" i="0">
                <a:solidFill>
                  <a:schemeClr val="accent6"/>
                </a:solidFill>
                <a:effectLst/>
                <a:latin typeface="DM Sans" panose="020B0604020202020204" charset="0"/>
              </a:rPr>
              <a:t>.</a:t>
            </a:r>
            <a:endParaRPr lang="en-US" sz="1000">
              <a:solidFill>
                <a:schemeClr val="accent6"/>
              </a:solidFill>
              <a:latin typeface="DM Sans" panose="020B0604020202020204" charset="0"/>
            </a:endParaRPr>
          </a:p>
        </p:txBody>
      </p:sp>
      <p:pic>
        <p:nvPicPr>
          <p:cNvPr id="5132" name="Picture 12" descr="I need that thrill of winning trophies' - McTominay dreaming of silverware  with Manchester United | Goal.com">
            <a:extLst>
              <a:ext uri="{FF2B5EF4-FFF2-40B4-BE49-F238E27FC236}">
                <a16:creationId xmlns:a16="http://schemas.microsoft.com/office/drawing/2014/main" id="{BF5B15D3-E9C4-4AE5-8726-99691BAAE9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7044" y="2313668"/>
            <a:ext cx="2061511" cy="1154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4B0B2E-D11F-44F7-AD60-12D9E6AF29F8}"/>
              </a:ext>
            </a:extLst>
          </p:cNvPr>
          <p:cNvSpPr txBox="1"/>
          <p:nvPr/>
        </p:nvSpPr>
        <p:spPr>
          <a:xfrm>
            <a:off x="3614685" y="3804200"/>
            <a:ext cx="3228980" cy="415498"/>
          </a:xfrm>
          <a:prstGeom prst="rect">
            <a:avLst/>
          </a:prstGeom>
          <a:noFill/>
        </p:spPr>
        <p:txBody>
          <a:bodyPr wrap="square">
            <a:spAutoFit/>
          </a:bodyPr>
          <a:lstStyle/>
          <a:p>
            <a:pPr algn="ctr"/>
            <a:r>
              <a:rPr lang="en-US" sz="1050">
                <a:solidFill>
                  <a:schemeClr val="accent6"/>
                </a:solidFill>
                <a:latin typeface="DM Sans" panose="020B0604020202020204" charset="0"/>
              </a:rPr>
              <a:t>Pro-athletes such as Scott </a:t>
            </a:r>
            <a:r>
              <a:rPr lang="en-US" sz="1050" err="1">
                <a:solidFill>
                  <a:schemeClr val="accent6"/>
                </a:solidFill>
                <a:latin typeface="DM Sans" panose="020B0604020202020204" charset="0"/>
              </a:rPr>
              <a:t>Mctominay</a:t>
            </a:r>
            <a:r>
              <a:rPr lang="en-US" sz="1050">
                <a:solidFill>
                  <a:schemeClr val="accent6"/>
                </a:solidFill>
                <a:latin typeface="DM Sans" panose="020B0604020202020204" charset="0"/>
              </a:rPr>
              <a:t>,</a:t>
            </a:r>
          </a:p>
          <a:p>
            <a:pPr algn="ctr"/>
            <a:r>
              <a:rPr lang="en-US" sz="1050">
                <a:solidFill>
                  <a:schemeClr val="accent6"/>
                </a:solidFill>
                <a:latin typeface="DM Sans" panose="020B0604020202020204" charset="0"/>
              </a:rPr>
              <a:t> James Harden were featured in the video</a:t>
            </a:r>
          </a:p>
        </p:txBody>
      </p:sp>
      <p:sp>
        <p:nvSpPr>
          <p:cNvPr id="13" name="Rectangle: Rounded Corners 12">
            <a:extLst>
              <a:ext uri="{FF2B5EF4-FFF2-40B4-BE49-F238E27FC236}">
                <a16:creationId xmlns:a16="http://schemas.microsoft.com/office/drawing/2014/main" id="{58AE9F92-75A6-4BD5-AFCC-684EDACAE217}"/>
              </a:ext>
            </a:extLst>
          </p:cNvPr>
          <p:cNvSpPr/>
          <p:nvPr/>
        </p:nvSpPr>
        <p:spPr>
          <a:xfrm>
            <a:off x="6809977" y="1049908"/>
            <a:ext cx="2128886" cy="59969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DM Sans" panose="020B0604020202020204" charset="0"/>
              </a:rPr>
              <a:t>Featuring of famous pro-</a:t>
            </a:r>
            <a:r>
              <a:rPr lang="en-US" sz="1050" err="1">
                <a:solidFill>
                  <a:schemeClr val="tx1"/>
                </a:solidFill>
                <a:latin typeface="DM Sans" panose="020B0604020202020204" charset="0"/>
              </a:rPr>
              <a:t>atheltes</a:t>
            </a:r>
            <a:r>
              <a:rPr lang="en-US" sz="1050">
                <a:solidFill>
                  <a:schemeClr val="tx1"/>
                </a:solidFill>
                <a:latin typeface="DM Sans" panose="020B0604020202020204" charset="0"/>
              </a:rPr>
              <a:t> that have won many tournaments </a:t>
            </a:r>
          </a:p>
        </p:txBody>
      </p:sp>
      <p:sp>
        <p:nvSpPr>
          <p:cNvPr id="14" name="Rectangle: Rounded Corners 13">
            <a:extLst>
              <a:ext uri="{FF2B5EF4-FFF2-40B4-BE49-F238E27FC236}">
                <a16:creationId xmlns:a16="http://schemas.microsoft.com/office/drawing/2014/main" id="{E026F752-574F-4A98-B0B8-5E3F6F158C16}"/>
              </a:ext>
            </a:extLst>
          </p:cNvPr>
          <p:cNvSpPr/>
          <p:nvPr/>
        </p:nvSpPr>
        <p:spPr>
          <a:xfrm>
            <a:off x="6843665" y="1871808"/>
            <a:ext cx="2128886" cy="68272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DM Sans" panose="020B0604020202020204" charset="0"/>
              </a:rPr>
              <a:t>Audiences who are fans of the pro-</a:t>
            </a:r>
            <a:r>
              <a:rPr lang="en-US" sz="1050" err="1">
                <a:solidFill>
                  <a:schemeClr val="tx1"/>
                </a:solidFill>
                <a:latin typeface="DM Sans" panose="020B0604020202020204" charset="0"/>
              </a:rPr>
              <a:t>athetes</a:t>
            </a:r>
            <a:r>
              <a:rPr lang="en-US" sz="1050">
                <a:solidFill>
                  <a:schemeClr val="tx1"/>
                </a:solidFill>
                <a:latin typeface="DM Sans" panose="020B0604020202020204" charset="0"/>
              </a:rPr>
              <a:t> will find video attractive given presence of idol</a:t>
            </a:r>
          </a:p>
        </p:txBody>
      </p:sp>
      <p:sp>
        <p:nvSpPr>
          <p:cNvPr id="15" name="Rectangle: Rounded Corners 14">
            <a:extLst>
              <a:ext uri="{FF2B5EF4-FFF2-40B4-BE49-F238E27FC236}">
                <a16:creationId xmlns:a16="http://schemas.microsoft.com/office/drawing/2014/main" id="{AEA27AAB-A732-4063-8DCD-EDEF65E9C9BB}"/>
              </a:ext>
            </a:extLst>
          </p:cNvPr>
          <p:cNvSpPr/>
          <p:nvPr/>
        </p:nvSpPr>
        <p:spPr>
          <a:xfrm>
            <a:off x="6854098" y="2805127"/>
            <a:ext cx="2128886" cy="59969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DM Sans" panose="020B0604020202020204" charset="0"/>
              </a:rPr>
              <a:t>Message Source Factors – Increase in video likeability </a:t>
            </a:r>
          </a:p>
        </p:txBody>
      </p:sp>
      <p:sp>
        <p:nvSpPr>
          <p:cNvPr id="16" name="Rectangle: Rounded Corners 15">
            <a:extLst>
              <a:ext uri="{FF2B5EF4-FFF2-40B4-BE49-F238E27FC236}">
                <a16:creationId xmlns:a16="http://schemas.microsoft.com/office/drawing/2014/main" id="{725BE439-965B-4E2F-8A06-E61EED85DD25}"/>
              </a:ext>
            </a:extLst>
          </p:cNvPr>
          <p:cNvSpPr/>
          <p:nvPr/>
        </p:nvSpPr>
        <p:spPr>
          <a:xfrm>
            <a:off x="6854846" y="3655425"/>
            <a:ext cx="2128886" cy="58694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DM Sans" panose="020B0604020202020204" charset="0"/>
              </a:rPr>
              <a:t>Fans worldwide more inclined  to buy their shoes </a:t>
            </a:r>
          </a:p>
        </p:txBody>
      </p:sp>
      <p:sp>
        <p:nvSpPr>
          <p:cNvPr id="2" name="Arrow: Down 1">
            <a:extLst>
              <a:ext uri="{FF2B5EF4-FFF2-40B4-BE49-F238E27FC236}">
                <a16:creationId xmlns:a16="http://schemas.microsoft.com/office/drawing/2014/main" id="{E1CD2F5D-58E2-43BC-93ED-CD78B54627A1}"/>
              </a:ext>
            </a:extLst>
          </p:cNvPr>
          <p:cNvSpPr/>
          <p:nvPr/>
        </p:nvSpPr>
        <p:spPr>
          <a:xfrm>
            <a:off x="7752602" y="1637870"/>
            <a:ext cx="333375" cy="26222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9C2CC63B-ABC3-4631-B809-E7799DC27030}"/>
              </a:ext>
            </a:extLst>
          </p:cNvPr>
          <p:cNvSpPr/>
          <p:nvPr/>
        </p:nvSpPr>
        <p:spPr>
          <a:xfrm>
            <a:off x="7752602" y="2554528"/>
            <a:ext cx="333375" cy="26222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DCD2CE62-D9FB-45CF-8C3B-1CBD907E0EE3}"/>
              </a:ext>
            </a:extLst>
          </p:cNvPr>
          <p:cNvSpPr/>
          <p:nvPr/>
        </p:nvSpPr>
        <p:spPr>
          <a:xfrm>
            <a:off x="7752602" y="3401201"/>
            <a:ext cx="333375" cy="26222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9668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0" y="540199"/>
            <a:ext cx="9013371"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 sz="3000" b="0" i="0" u="none" strike="noStrike" cap="none">
                <a:solidFill>
                  <a:srgbClr val="EFEFEF"/>
                </a:solidFill>
                <a:latin typeface="Anton"/>
                <a:ea typeface="Anton"/>
                <a:cs typeface="Anton"/>
                <a:sym typeface="Anton"/>
              </a:rPr>
              <a:t>Difference in Emotional Involvement &amp;  Consumer comprehension</a:t>
            </a:r>
            <a:endParaRPr lang="en-US" sz="3000" b="0" i="0" u="none" strike="noStrike" cap="none">
              <a:solidFill>
                <a:srgbClr val="EFEFEF"/>
              </a:solidFill>
              <a:latin typeface="Anton"/>
              <a:ea typeface="Anton"/>
              <a:cs typeface="Anton"/>
              <a:sym typeface="Anton"/>
            </a:endParaRPr>
          </a:p>
        </p:txBody>
      </p:sp>
      <p:sp>
        <p:nvSpPr>
          <p:cNvPr id="15" name="Google Shape;395;p43">
            <a:extLst>
              <a:ext uri="{FF2B5EF4-FFF2-40B4-BE49-F238E27FC236}">
                <a16:creationId xmlns:a16="http://schemas.microsoft.com/office/drawing/2014/main" id="{2506C390-F563-4B43-A276-673C0E744ACC}"/>
              </a:ext>
            </a:extLst>
          </p:cNvPr>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6" descr="Adidas releases 'Ready for Sport' in integration with its employees -  Social Samosa">
            <a:extLst>
              <a:ext uri="{FF2B5EF4-FFF2-40B4-BE49-F238E27FC236}">
                <a16:creationId xmlns:a16="http://schemas.microsoft.com/office/drawing/2014/main" id="{A2DEAADE-4218-4AB4-B1A7-020D20FFC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277" y="1771456"/>
            <a:ext cx="3016999" cy="2011200"/>
          </a:xfrm>
          <a:prstGeom prst="roundRect">
            <a:avLst>
              <a:gd name="adj" fmla="val 8594"/>
            </a:avLst>
          </a:prstGeom>
          <a:solidFill>
            <a:srgbClr val="FFFFFF">
              <a:shade val="85000"/>
            </a:srgbClr>
          </a:solidFill>
          <a:ln>
            <a:noFill/>
          </a:ln>
          <a:effectLst/>
        </p:spPr>
      </p:pic>
      <p:pic>
        <p:nvPicPr>
          <p:cNvPr id="17" name="Picture 2" descr="Nike&amp;#39;s You can&amp;#39;t stop us is a masterclass in advertising">
            <a:extLst>
              <a:ext uri="{FF2B5EF4-FFF2-40B4-BE49-F238E27FC236}">
                <a16:creationId xmlns:a16="http://schemas.microsoft.com/office/drawing/2014/main" id="{415A9BFB-DAAC-45EB-9A9A-AD04F4186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197" y="1370724"/>
            <a:ext cx="1832920" cy="271696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31350439-5834-4036-AB7D-F5B8BB0D044B}"/>
              </a:ext>
            </a:extLst>
          </p:cNvPr>
          <p:cNvSpPr txBox="1"/>
          <p:nvPr/>
        </p:nvSpPr>
        <p:spPr>
          <a:xfrm>
            <a:off x="4197096" y="2176891"/>
            <a:ext cx="1609344" cy="1200329"/>
          </a:xfrm>
          <a:prstGeom prst="rect">
            <a:avLst/>
          </a:prstGeom>
          <a:noFill/>
        </p:spPr>
        <p:txBody>
          <a:bodyPr wrap="square" rtlCol="0">
            <a:spAutoFit/>
          </a:bodyPr>
          <a:lstStyle/>
          <a:p>
            <a:r>
              <a:rPr lang="en-US" sz="7200">
                <a:solidFill>
                  <a:schemeClr val="accent1"/>
                </a:solidFill>
                <a:latin typeface="Anton" pitchFamily="2" charset="0"/>
              </a:rPr>
              <a:t>Vs</a:t>
            </a:r>
          </a:p>
        </p:txBody>
      </p:sp>
    </p:spTree>
    <p:extLst>
      <p:ext uri="{BB962C8B-B14F-4D97-AF65-F5344CB8AC3E}">
        <p14:creationId xmlns:p14="http://schemas.microsoft.com/office/powerpoint/2010/main" val="3619054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5447" y="249666"/>
            <a:ext cx="9530283"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 sz="2500" b="0" i="0" u="none" strike="noStrike" cap="none">
                <a:solidFill>
                  <a:srgbClr val="EFEFEF"/>
                </a:solidFill>
                <a:latin typeface="Anton"/>
                <a:ea typeface="Anton"/>
                <a:cs typeface="Anton"/>
                <a:sym typeface="Anton"/>
              </a:rPr>
              <a:t>Factors affecting Consumer comprehension</a:t>
            </a:r>
            <a:r>
              <a:rPr lang="en-US" sz="2500">
                <a:solidFill>
                  <a:srgbClr val="EFEFEF"/>
                </a:solidFill>
                <a:latin typeface="Anton"/>
                <a:ea typeface="Anton"/>
                <a:cs typeface="Anton"/>
                <a:sym typeface="Anton"/>
              </a:rPr>
              <a:t> -Physical  Characteristics</a:t>
            </a:r>
          </a:p>
        </p:txBody>
      </p:sp>
      <p:pic>
        <p:nvPicPr>
          <p:cNvPr id="13" name="Picture 12">
            <a:extLst>
              <a:ext uri="{FF2B5EF4-FFF2-40B4-BE49-F238E27FC236}">
                <a16:creationId xmlns:a16="http://schemas.microsoft.com/office/drawing/2014/main" id="{6F4C34A0-520E-4BD2-83AA-6E497FE162DC}"/>
              </a:ext>
            </a:extLst>
          </p:cNvPr>
          <p:cNvPicPr>
            <a:picLocks noChangeAspect="1"/>
          </p:cNvPicPr>
          <p:nvPr/>
        </p:nvPicPr>
        <p:blipFill>
          <a:blip r:embed="rId3"/>
          <a:stretch>
            <a:fillRect/>
          </a:stretch>
        </p:blipFill>
        <p:spPr>
          <a:xfrm>
            <a:off x="1710407" y="1650929"/>
            <a:ext cx="2434872" cy="1028551"/>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868B6642-87E0-43C1-9070-F5AF0BBC306C}"/>
              </a:ext>
            </a:extLst>
          </p:cNvPr>
          <p:cNvPicPr>
            <a:picLocks noChangeAspect="1"/>
          </p:cNvPicPr>
          <p:nvPr/>
        </p:nvPicPr>
        <p:blipFill>
          <a:blip r:embed="rId4"/>
          <a:stretch>
            <a:fillRect/>
          </a:stretch>
        </p:blipFill>
        <p:spPr>
          <a:xfrm>
            <a:off x="1710407" y="2779578"/>
            <a:ext cx="2434873" cy="1018509"/>
          </a:xfrm>
          <a:prstGeom prst="roundRect">
            <a:avLst>
              <a:gd name="adj" fmla="val 8594"/>
            </a:avLst>
          </a:prstGeom>
          <a:solidFill>
            <a:srgbClr val="FFFFFF">
              <a:shade val="85000"/>
            </a:srgbClr>
          </a:solidFill>
          <a:ln>
            <a:noFill/>
          </a:ln>
          <a:effectLst/>
        </p:spPr>
      </p:pic>
      <p:pic>
        <p:nvPicPr>
          <p:cNvPr id="21" name="Picture 4">
            <a:extLst>
              <a:ext uri="{FF2B5EF4-FFF2-40B4-BE49-F238E27FC236}">
                <a16:creationId xmlns:a16="http://schemas.microsoft.com/office/drawing/2014/main" id="{259DBC11-D0ED-43C1-8EB7-F2D0DCDE41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0407" y="3925663"/>
            <a:ext cx="2434871" cy="1184825"/>
          </a:xfrm>
          <a:prstGeom prst="roundRect">
            <a:avLst>
              <a:gd name="adj" fmla="val 8594"/>
            </a:avLst>
          </a:prstGeom>
          <a:solidFill>
            <a:srgbClr val="FFFFFF">
              <a:shade val="85000"/>
            </a:srgbClr>
          </a:solidFill>
          <a:ln>
            <a:noFill/>
          </a:ln>
          <a:effectLst/>
        </p:spPr>
      </p:pic>
      <p:sp>
        <p:nvSpPr>
          <p:cNvPr id="22" name="Title 1">
            <a:extLst>
              <a:ext uri="{FF2B5EF4-FFF2-40B4-BE49-F238E27FC236}">
                <a16:creationId xmlns:a16="http://schemas.microsoft.com/office/drawing/2014/main" id="{FDA81CBC-6709-4A15-92AD-0F603727010E}"/>
              </a:ext>
            </a:extLst>
          </p:cNvPr>
          <p:cNvSpPr txBox="1">
            <a:spLocks/>
          </p:cNvSpPr>
          <p:nvPr/>
        </p:nvSpPr>
        <p:spPr>
          <a:xfrm>
            <a:off x="247780" y="2016359"/>
            <a:ext cx="146932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sz="2400"/>
              <a:t>Pre-Covid</a:t>
            </a:r>
          </a:p>
        </p:txBody>
      </p:sp>
      <p:sp>
        <p:nvSpPr>
          <p:cNvPr id="23" name="Title 1">
            <a:extLst>
              <a:ext uri="{FF2B5EF4-FFF2-40B4-BE49-F238E27FC236}">
                <a16:creationId xmlns:a16="http://schemas.microsoft.com/office/drawing/2014/main" id="{F092959B-B893-4403-9A82-22D3F91ED70F}"/>
              </a:ext>
            </a:extLst>
          </p:cNvPr>
          <p:cNvSpPr txBox="1">
            <a:spLocks/>
          </p:cNvSpPr>
          <p:nvPr/>
        </p:nvSpPr>
        <p:spPr>
          <a:xfrm>
            <a:off x="241084" y="4486223"/>
            <a:ext cx="146932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sz="2400"/>
              <a:t>Overcome</a:t>
            </a:r>
          </a:p>
          <a:p>
            <a:r>
              <a:rPr lang="en-US" sz="2400"/>
              <a:t>Covid</a:t>
            </a:r>
          </a:p>
        </p:txBody>
      </p:sp>
      <p:sp>
        <p:nvSpPr>
          <p:cNvPr id="25" name="Title 1">
            <a:extLst>
              <a:ext uri="{FF2B5EF4-FFF2-40B4-BE49-F238E27FC236}">
                <a16:creationId xmlns:a16="http://schemas.microsoft.com/office/drawing/2014/main" id="{26C0E240-728C-4D10-96DC-B0764E976BAB}"/>
              </a:ext>
            </a:extLst>
          </p:cNvPr>
          <p:cNvSpPr txBox="1">
            <a:spLocks/>
          </p:cNvSpPr>
          <p:nvPr/>
        </p:nvSpPr>
        <p:spPr>
          <a:xfrm>
            <a:off x="241084" y="3301397"/>
            <a:ext cx="1469322"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sz="2400"/>
              <a:t>During</a:t>
            </a:r>
          </a:p>
          <a:p>
            <a:r>
              <a:rPr lang="en-US" sz="2400"/>
              <a:t>Covid</a:t>
            </a:r>
          </a:p>
        </p:txBody>
      </p:sp>
      <p:pic>
        <p:nvPicPr>
          <p:cNvPr id="16" name="Picture 2">
            <a:extLst>
              <a:ext uri="{FF2B5EF4-FFF2-40B4-BE49-F238E27FC236}">
                <a16:creationId xmlns:a16="http://schemas.microsoft.com/office/drawing/2014/main" id="{54FEBD11-7FFA-414F-8AF7-3A32D2AD1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647" y="1702060"/>
            <a:ext cx="3057263" cy="1564087"/>
          </a:xfrm>
          <a:prstGeom prst="roundRect">
            <a:avLst>
              <a:gd name="adj" fmla="val 8594"/>
            </a:avLst>
          </a:prstGeom>
          <a:solidFill>
            <a:srgbClr val="FFFFFF">
              <a:shade val="85000"/>
            </a:srgbClr>
          </a:solidFill>
          <a:ln>
            <a:noFill/>
          </a:ln>
          <a:effectLst/>
        </p:spPr>
      </p:pic>
      <p:pic>
        <p:nvPicPr>
          <p:cNvPr id="20" name="Picture 19">
            <a:extLst>
              <a:ext uri="{FF2B5EF4-FFF2-40B4-BE49-F238E27FC236}">
                <a16:creationId xmlns:a16="http://schemas.microsoft.com/office/drawing/2014/main" id="{F27B0A56-E193-413E-B677-A98B12AE288C}"/>
              </a:ext>
            </a:extLst>
          </p:cNvPr>
          <p:cNvPicPr>
            <a:picLocks noChangeAspect="1"/>
          </p:cNvPicPr>
          <p:nvPr/>
        </p:nvPicPr>
        <p:blipFill>
          <a:blip r:embed="rId7"/>
          <a:stretch>
            <a:fillRect/>
          </a:stretch>
        </p:blipFill>
        <p:spPr>
          <a:xfrm>
            <a:off x="5839647" y="3466465"/>
            <a:ext cx="3072640" cy="1503349"/>
          </a:xfrm>
          <a:prstGeom prst="roundRect">
            <a:avLst>
              <a:gd name="adj" fmla="val 8594"/>
            </a:avLst>
          </a:prstGeom>
          <a:solidFill>
            <a:srgbClr val="FFFFFF">
              <a:shade val="85000"/>
            </a:srgbClr>
          </a:solidFill>
          <a:ln>
            <a:noFill/>
          </a:ln>
          <a:effectLst/>
        </p:spPr>
      </p:pic>
      <p:sp>
        <p:nvSpPr>
          <p:cNvPr id="24" name="Title 1">
            <a:extLst>
              <a:ext uri="{FF2B5EF4-FFF2-40B4-BE49-F238E27FC236}">
                <a16:creationId xmlns:a16="http://schemas.microsoft.com/office/drawing/2014/main" id="{75D23A34-B49A-4623-9DAF-D8EBE81CEFED}"/>
              </a:ext>
            </a:extLst>
          </p:cNvPr>
          <p:cNvSpPr txBox="1">
            <a:spLocks/>
          </p:cNvSpPr>
          <p:nvPr/>
        </p:nvSpPr>
        <p:spPr>
          <a:xfrm>
            <a:off x="4539552" y="2589059"/>
            <a:ext cx="1371703"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a:t>During-Covid</a:t>
            </a:r>
          </a:p>
        </p:txBody>
      </p:sp>
      <p:sp>
        <p:nvSpPr>
          <p:cNvPr id="26" name="Title 1">
            <a:extLst>
              <a:ext uri="{FF2B5EF4-FFF2-40B4-BE49-F238E27FC236}">
                <a16:creationId xmlns:a16="http://schemas.microsoft.com/office/drawing/2014/main" id="{0DF2A0CC-F9EB-4C39-A74D-D6048FAD317A}"/>
              </a:ext>
            </a:extLst>
          </p:cNvPr>
          <p:cNvSpPr txBox="1">
            <a:spLocks/>
          </p:cNvSpPr>
          <p:nvPr/>
        </p:nvSpPr>
        <p:spPr>
          <a:xfrm>
            <a:off x="4539343" y="4222105"/>
            <a:ext cx="1371703"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r>
              <a:rPr lang="en-US"/>
              <a:t>Pre-Covid</a:t>
            </a:r>
          </a:p>
        </p:txBody>
      </p:sp>
    </p:spTree>
    <p:extLst>
      <p:ext uri="{BB962C8B-B14F-4D97-AF65-F5344CB8AC3E}">
        <p14:creationId xmlns:p14="http://schemas.microsoft.com/office/powerpoint/2010/main" val="2107104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395;p43">
            <a:extLst>
              <a:ext uri="{FF2B5EF4-FFF2-40B4-BE49-F238E27FC236}">
                <a16:creationId xmlns:a16="http://schemas.microsoft.com/office/drawing/2014/main" id="{215B7A47-B88B-4976-A222-2A90A6D9C235}"/>
              </a:ext>
            </a:extLst>
          </p:cNvPr>
          <p:cNvSpPr/>
          <p:nvPr/>
        </p:nvSpPr>
        <p:spPr>
          <a:xfrm>
            <a:off x="4414020" y="795143"/>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 name="Picture 15" descr="Logo, company name&#10;&#10;Description automatically generated">
            <a:extLst>
              <a:ext uri="{FF2B5EF4-FFF2-40B4-BE49-F238E27FC236}">
                <a16:creationId xmlns:a16="http://schemas.microsoft.com/office/drawing/2014/main" id="{B027414B-1751-40FC-8F9D-43A29893F9EB}"/>
              </a:ext>
            </a:extLst>
          </p:cNvPr>
          <p:cNvPicPr>
            <a:picLocks noChangeAspect="1"/>
          </p:cNvPicPr>
          <p:nvPr/>
        </p:nvPicPr>
        <p:blipFill>
          <a:blip r:embed="rId3"/>
          <a:stretch>
            <a:fillRect/>
          </a:stretch>
        </p:blipFill>
        <p:spPr>
          <a:xfrm>
            <a:off x="4551180" y="919292"/>
            <a:ext cx="668768" cy="428342"/>
          </a:xfrm>
          <a:prstGeom prst="rect">
            <a:avLst/>
          </a:prstGeom>
        </p:spPr>
      </p:pic>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615203" y="138325"/>
            <a:ext cx="8121600" cy="57270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r>
              <a:rPr lang="en" sz="2800" b="0" i="0" u="none" strike="noStrike" cap="none">
                <a:solidFill>
                  <a:srgbClr val="EFEFEF"/>
                </a:solidFill>
                <a:latin typeface="Anton"/>
                <a:ea typeface="Anton"/>
                <a:cs typeface="Anton"/>
                <a:sym typeface="Anton"/>
              </a:rPr>
              <a:t>Factors affecting Consumer comprehension</a:t>
            </a:r>
            <a:r>
              <a:rPr lang="en-US" sz="2800">
                <a:solidFill>
                  <a:srgbClr val="EFEFEF"/>
                </a:solidFill>
                <a:latin typeface="Anton"/>
                <a:ea typeface="Anton"/>
                <a:cs typeface="Anton"/>
                <a:sym typeface="Anton"/>
              </a:rPr>
              <a:t> -Physical  Characteristics</a:t>
            </a:r>
          </a:p>
        </p:txBody>
      </p:sp>
      <p:sp>
        <p:nvSpPr>
          <p:cNvPr id="9" name="Rectangle: Rounded Corners 8">
            <a:extLst>
              <a:ext uri="{FF2B5EF4-FFF2-40B4-BE49-F238E27FC236}">
                <a16:creationId xmlns:a16="http://schemas.microsoft.com/office/drawing/2014/main" id="{9BCF35A3-D732-4A5D-9EA8-AEF0DD23E356}"/>
              </a:ext>
            </a:extLst>
          </p:cNvPr>
          <p:cNvSpPr/>
          <p:nvPr/>
        </p:nvSpPr>
        <p:spPr>
          <a:xfrm>
            <a:off x="1113546" y="1735236"/>
            <a:ext cx="2730504" cy="70655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DM Sans" panose="020B0604020202020204" charset="0"/>
              </a:rPr>
              <a:t>Showcases what sports was like before and during pandemic</a:t>
            </a:r>
          </a:p>
        </p:txBody>
      </p:sp>
      <p:sp>
        <p:nvSpPr>
          <p:cNvPr id="12" name="Rectangle: Rounded Corners 11">
            <a:extLst>
              <a:ext uri="{FF2B5EF4-FFF2-40B4-BE49-F238E27FC236}">
                <a16:creationId xmlns:a16="http://schemas.microsoft.com/office/drawing/2014/main" id="{B8F9EEDA-24AD-45F4-ABF6-0C0B76F8D0CB}"/>
              </a:ext>
            </a:extLst>
          </p:cNvPr>
          <p:cNvSpPr/>
          <p:nvPr/>
        </p:nvSpPr>
        <p:spPr>
          <a:xfrm>
            <a:off x="1113547" y="2658695"/>
            <a:ext cx="2730503" cy="706549"/>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DM Sans" panose="020B0604020202020204" charset="0"/>
              </a:rPr>
              <a:t>Show how people can push through obstacles and continue training</a:t>
            </a:r>
          </a:p>
        </p:txBody>
      </p:sp>
      <p:sp>
        <p:nvSpPr>
          <p:cNvPr id="17" name="Rectangle: Rounded Corners 16">
            <a:extLst>
              <a:ext uri="{FF2B5EF4-FFF2-40B4-BE49-F238E27FC236}">
                <a16:creationId xmlns:a16="http://schemas.microsoft.com/office/drawing/2014/main" id="{34D4520A-0B77-4531-B2E7-B8F4075399BC}"/>
              </a:ext>
            </a:extLst>
          </p:cNvPr>
          <p:cNvSpPr/>
          <p:nvPr/>
        </p:nvSpPr>
        <p:spPr>
          <a:xfrm>
            <a:off x="1113546" y="3533411"/>
            <a:ext cx="2730503" cy="105524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solidFill>
                <a:latin typeface="DM Sans" panose="020B0604020202020204" charset="0"/>
              </a:rPr>
              <a:t>Emphasizes video message  </a:t>
            </a:r>
            <a:r>
              <a:rPr lang="en-US" b="1" i="1">
                <a:solidFill>
                  <a:schemeClr val="accent4"/>
                </a:solidFill>
                <a:latin typeface="DM Sans" panose="020B0604020202020204" charset="0"/>
              </a:rPr>
              <a:t>“We know things won’t go our way, but whatever it is, we will find a way.”</a:t>
            </a:r>
          </a:p>
        </p:txBody>
      </p:sp>
      <p:sp>
        <p:nvSpPr>
          <p:cNvPr id="18" name="Arrow: Curved Down 17">
            <a:extLst>
              <a:ext uri="{FF2B5EF4-FFF2-40B4-BE49-F238E27FC236}">
                <a16:creationId xmlns:a16="http://schemas.microsoft.com/office/drawing/2014/main" id="{917159AB-3625-4EBF-AF97-8AA4B1EF3019}"/>
              </a:ext>
            </a:extLst>
          </p:cNvPr>
          <p:cNvSpPr/>
          <p:nvPr/>
        </p:nvSpPr>
        <p:spPr>
          <a:xfrm rot="5400000">
            <a:off x="3621089" y="2296061"/>
            <a:ext cx="920642" cy="474722"/>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a16="http://schemas.microsoft.com/office/drawing/2014/main" id="{64750D92-42B2-4691-914A-BCF4AABFBF7F}"/>
              </a:ext>
            </a:extLst>
          </p:cNvPr>
          <p:cNvSpPr/>
          <p:nvPr/>
        </p:nvSpPr>
        <p:spPr>
          <a:xfrm rot="5400000">
            <a:off x="3621089" y="3296050"/>
            <a:ext cx="920642" cy="474722"/>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Rounded Corners 15">
            <a:extLst>
              <a:ext uri="{FF2B5EF4-FFF2-40B4-BE49-F238E27FC236}">
                <a16:creationId xmlns:a16="http://schemas.microsoft.com/office/drawing/2014/main" id="{374E6998-3099-4BD3-A93F-C63C4E1AEBAE}"/>
              </a:ext>
            </a:extLst>
          </p:cNvPr>
          <p:cNvSpPr/>
          <p:nvPr/>
        </p:nvSpPr>
        <p:spPr>
          <a:xfrm>
            <a:off x="4984623" y="1245297"/>
            <a:ext cx="3341866" cy="70655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DM Sans" panose="020B0604020202020204" charset="0"/>
              </a:rPr>
              <a:t>Showcases empty stadiums and many past scenes of athletes winning competition</a:t>
            </a:r>
          </a:p>
        </p:txBody>
      </p:sp>
      <p:sp>
        <p:nvSpPr>
          <p:cNvPr id="20" name="Rectangle: Rounded Corners 19">
            <a:extLst>
              <a:ext uri="{FF2B5EF4-FFF2-40B4-BE49-F238E27FC236}">
                <a16:creationId xmlns:a16="http://schemas.microsoft.com/office/drawing/2014/main" id="{3826C3EA-92B3-49A3-862F-098B526B276F}"/>
              </a:ext>
            </a:extLst>
          </p:cNvPr>
          <p:cNvSpPr/>
          <p:nvPr/>
        </p:nvSpPr>
        <p:spPr>
          <a:xfrm>
            <a:off x="4984624" y="2101517"/>
            <a:ext cx="3341865" cy="70654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DM Sans" panose="020B0604020202020204" charset="0"/>
              </a:rPr>
              <a:t>More emphasize on current state of how sporting event are affected</a:t>
            </a:r>
          </a:p>
        </p:txBody>
      </p:sp>
      <p:sp>
        <p:nvSpPr>
          <p:cNvPr id="24" name="Rectangle: Rounded Corners 23">
            <a:extLst>
              <a:ext uri="{FF2B5EF4-FFF2-40B4-BE49-F238E27FC236}">
                <a16:creationId xmlns:a16="http://schemas.microsoft.com/office/drawing/2014/main" id="{84D58502-951F-4806-A42E-123FE5984234}"/>
              </a:ext>
            </a:extLst>
          </p:cNvPr>
          <p:cNvSpPr/>
          <p:nvPr/>
        </p:nvSpPr>
        <p:spPr>
          <a:xfrm>
            <a:off x="4984623" y="3949928"/>
            <a:ext cx="3341865" cy="105524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4"/>
                </a:solidFill>
                <a:latin typeface="DM Sans" panose="020B0604020202020204" charset="0"/>
              </a:rPr>
              <a:t>Less resonation and impactful on how athletes should push through obstacles and train harder</a:t>
            </a:r>
          </a:p>
        </p:txBody>
      </p:sp>
      <p:sp>
        <p:nvSpPr>
          <p:cNvPr id="26" name="Arrow: Curved Down 25">
            <a:extLst>
              <a:ext uri="{FF2B5EF4-FFF2-40B4-BE49-F238E27FC236}">
                <a16:creationId xmlns:a16="http://schemas.microsoft.com/office/drawing/2014/main" id="{C3434573-7811-4139-B7B3-7C7EFE9EFDB7}"/>
              </a:ext>
            </a:extLst>
          </p:cNvPr>
          <p:cNvSpPr/>
          <p:nvPr/>
        </p:nvSpPr>
        <p:spPr>
          <a:xfrm rot="5400000">
            <a:off x="8103529" y="1804897"/>
            <a:ext cx="920642" cy="474722"/>
          </a:xfrm>
          <a:prstGeom prst="curved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Down 26">
            <a:extLst>
              <a:ext uri="{FF2B5EF4-FFF2-40B4-BE49-F238E27FC236}">
                <a16:creationId xmlns:a16="http://schemas.microsoft.com/office/drawing/2014/main" id="{73B4B49E-D15E-4C7B-BFF7-8DB246E1A163}"/>
              </a:ext>
            </a:extLst>
          </p:cNvPr>
          <p:cNvSpPr/>
          <p:nvPr/>
        </p:nvSpPr>
        <p:spPr>
          <a:xfrm rot="5400000">
            <a:off x="8103529" y="2701268"/>
            <a:ext cx="920642" cy="474722"/>
          </a:xfrm>
          <a:prstGeom prst="curved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Rounded Corners 27">
            <a:extLst>
              <a:ext uri="{FF2B5EF4-FFF2-40B4-BE49-F238E27FC236}">
                <a16:creationId xmlns:a16="http://schemas.microsoft.com/office/drawing/2014/main" id="{0A4B6172-27D4-4A95-88C4-05172BACE9F6}"/>
              </a:ext>
            </a:extLst>
          </p:cNvPr>
          <p:cNvSpPr/>
          <p:nvPr/>
        </p:nvSpPr>
        <p:spPr>
          <a:xfrm>
            <a:off x="4984624" y="3017486"/>
            <a:ext cx="3341865" cy="70654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DM Sans" panose="020B0604020202020204" charset="0"/>
              </a:rPr>
              <a:t>Unlike Nike, does not show how athletes fins another way to train in pandemic times</a:t>
            </a:r>
          </a:p>
        </p:txBody>
      </p:sp>
      <p:sp>
        <p:nvSpPr>
          <p:cNvPr id="29" name="Arrow: Curved Down 28">
            <a:extLst>
              <a:ext uri="{FF2B5EF4-FFF2-40B4-BE49-F238E27FC236}">
                <a16:creationId xmlns:a16="http://schemas.microsoft.com/office/drawing/2014/main" id="{622D63E9-3959-410E-89AA-90BF211220A5}"/>
              </a:ext>
            </a:extLst>
          </p:cNvPr>
          <p:cNvSpPr/>
          <p:nvPr/>
        </p:nvSpPr>
        <p:spPr>
          <a:xfrm rot="5400000">
            <a:off x="8166282" y="3622998"/>
            <a:ext cx="859167" cy="538755"/>
          </a:xfrm>
          <a:prstGeom prst="curved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Google Shape;395;p43">
            <a:extLst>
              <a:ext uri="{FF2B5EF4-FFF2-40B4-BE49-F238E27FC236}">
                <a16:creationId xmlns:a16="http://schemas.microsoft.com/office/drawing/2014/main" id="{A8B778B3-99FC-4A42-B28F-26BB78A8D5FE}"/>
              </a:ext>
            </a:extLst>
          </p:cNvPr>
          <p:cNvSpPr/>
          <p:nvPr/>
        </p:nvSpPr>
        <p:spPr>
          <a:xfrm>
            <a:off x="582468" y="88537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14" descr="Logo&#10;&#10;Description automatically generated">
            <a:extLst>
              <a:ext uri="{FF2B5EF4-FFF2-40B4-BE49-F238E27FC236}">
                <a16:creationId xmlns:a16="http://schemas.microsoft.com/office/drawing/2014/main" id="{64B1BBC2-6483-42D0-9280-A29CE40D965F}"/>
              </a:ext>
            </a:extLst>
          </p:cNvPr>
          <p:cNvPicPr>
            <a:picLocks noChangeAspect="1"/>
          </p:cNvPicPr>
          <p:nvPr/>
        </p:nvPicPr>
        <p:blipFill>
          <a:blip r:embed="rId4"/>
          <a:stretch>
            <a:fillRect/>
          </a:stretch>
        </p:blipFill>
        <p:spPr>
          <a:xfrm>
            <a:off x="719096" y="1145415"/>
            <a:ext cx="707400" cy="361611"/>
          </a:xfrm>
          <a:prstGeom prst="rect">
            <a:avLst/>
          </a:prstGeom>
        </p:spPr>
      </p:pic>
    </p:spTree>
    <p:extLst>
      <p:ext uri="{BB962C8B-B14F-4D97-AF65-F5344CB8AC3E}">
        <p14:creationId xmlns:p14="http://schemas.microsoft.com/office/powerpoint/2010/main" val="387889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615203" y="138325"/>
            <a:ext cx="8121600" cy="57270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r>
              <a:rPr lang="en" sz="2800" b="0" i="0" u="none" strike="noStrike" cap="none">
                <a:solidFill>
                  <a:srgbClr val="EFEFEF"/>
                </a:solidFill>
                <a:latin typeface="Anton"/>
                <a:ea typeface="Anton"/>
                <a:cs typeface="Anton"/>
                <a:sym typeface="Anton"/>
              </a:rPr>
              <a:t>Factors affecting Consumer comprehension</a:t>
            </a:r>
            <a:r>
              <a:rPr lang="en-US" sz="2800">
                <a:solidFill>
                  <a:srgbClr val="EFEFEF"/>
                </a:solidFill>
                <a:latin typeface="Anton"/>
                <a:ea typeface="Anton"/>
                <a:cs typeface="Anton"/>
                <a:sym typeface="Anton"/>
              </a:rPr>
              <a:t> -Physical  Characteristics</a:t>
            </a:r>
          </a:p>
        </p:txBody>
      </p:sp>
      <p:pic>
        <p:nvPicPr>
          <p:cNvPr id="2050" name="Picture 2">
            <a:extLst>
              <a:ext uri="{FF2B5EF4-FFF2-40B4-BE49-F238E27FC236}">
                <a16:creationId xmlns:a16="http://schemas.microsoft.com/office/drawing/2014/main" id="{2845E3F2-C214-47D3-8647-CAE9DC903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08" y="1844222"/>
            <a:ext cx="3308845" cy="2131988"/>
          </a:xfrm>
          <a:prstGeom prst="roundRect">
            <a:avLst>
              <a:gd name="adj" fmla="val 8594"/>
            </a:avLst>
          </a:prstGeom>
          <a:solidFill>
            <a:srgbClr val="FFFFFF">
              <a:shade val="85000"/>
            </a:srgbClr>
          </a:solidFill>
          <a:ln>
            <a:noFill/>
          </a:ln>
          <a:effectLst/>
        </p:spPr>
      </p:pic>
      <p:pic>
        <p:nvPicPr>
          <p:cNvPr id="4" name="Picture 3">
            <a:extLst>
              <a:ext uri="{FF2B5EF4-FFF2-40B4-BE49-F238E27FC236}">
                <a16:creationId xmlns:a16="http://schemas.microsoft.com/office/drawing/2014/main" id="{665387FA-05F3-4664-8A14-159A698FBB6B}"/>
              </a:ext>
            </a:extLst>
          </p:cNvPr>
          <p:cNvPicPr>
            <a:picLocks noChangeAspect="1"/>
          </p:cNvPicPr>
          <p:nvPr/>
        </p:nvPicPr>
        <p:blipFill>
          <a:blip r:embed="rId4"/>
          <a:stretch>
            <a:fillRect/>
          </a:stretch>
        </p:blipFill>
        <p:spPr>
          <a:xfrm>
            <a:off x="4993061" y="1810518"/>
            <a:ext cx="3465139" cy="2165692"/>
          </a:xfrm>
          <a:prstGeom prst="roundRect">
            <a:avLst>
              <a:gd name="adj" fmla="val 8594"/>
            </a:avLst>
          </a:prstGeom>
          <a:solidFill>
            <a:srgbClr val="FFFFFF">
              <a:shade val="85000"/>
            </a:srgbClr>
          </a:solidFill>
          <a:ln>
            <a:noFill/>
          </a:ln>
          <a:effectLst/>
        </p:spPr>
      </p:pic>
      <p:sp>
        <p:nvSpPr>
          <p:cNvPr id="24" name="Rectangle: Rounded Corners 23">
            <a:extLst>
              <a:ext uri="{FF2B5EF4-FFF2-40B4-BE49-F238E27FC236}">
                <a16:creationId xmlns:a16="http://schemas.microsoft.com/office/drawing/2014/main" id="{AC2D51F3-7548-40B1-9C41-F1800DB7C708}"/>
              </a:ext>
            </a:extLst>
          </p:cNvPr>
          <p:cNvSpPr/>
          <p:nvPr/>
        </p:nvSpPr>
        <p:spPr>
          <a:xfrm>
            <a:off x="854877" y="4264582"/>
            <a:ext cx="3098427" cy="47817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Use of split-screen</a:t>
            </a:r>
          </a:p>
        </p:txBody>
      </p:sp>
      <p:sp>
        <p:nvSpPr>
          <p:cNvPr id="25" name="Rectangle: Rounded Corners 24">
            <a:extLst>
              <a:ext uri="{FF2B5EF4-FFF2-40B4-BE49-F238E27FC236}">
                <a16:creationId xmlns:a16="http://schemas.microsoft.com/office/drawing/2014/main" id="{A80FE65F-917A-4155-82A8-4AB9F5D5D745}"/>
              </a:ext>
            </a:extLst>
          </p:cNvPr>
          <p:cNvSpPr/>
          <p:nvPr/>
        </p:nvSpPr>
        <p:spPr>
          <a:xfrm>
            <a:off x="5176416" y="4264582"/>
            <a:ext cx="3098427" cy="478172"/>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DM Sans" panose="020B0604020202020204" charset="0"/>
              </a:rPr>
              <a:t>Normal Visuals</a:t>
            </a:r>
          </a:p>
        </p:txBody>
      </p:sp>
      <p:sp>
        <p:nvSpPr>
          <p:cNvPr id="13" name="Google Shape;395;p43">
            <a:extLst>
              <a:ext uri="{FF2B5EF4-FFF2-40B4-BE49-F238E27FC236}">
                <a16:creationId xmlns:a16="http://schemas.microsoft.com/office/drawing/2014/main" id="{12F7FF0A-E7F7-40DB-9F99-346412C2E632}"/>
              </a:ext>
            </a:extLst>
          </p:cNvPr>
          <p:cNvSpPr/>
          <p:nvPr/>
        </p:nvSpPr>
        <p:spPr>
          <a:xfrm>
            <a:off x="137570" y="1305943"/>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4" descr="Logo&#10;&#10;Description automatically generated">
            <a:extLst>
              <a:ext uri="{FF2B5EF4-FFF2-40B4-BE49-F238E27FC236}">
                <a16:creationId xmlns:a16="http://schemas.microsoft.com/office/drawing/2014/main" id="{6A4BEC13-2F53-454A-9247-1F7CB190F033}"/>
              </a:ext>
            </a:extLst>
          </p:cNvPr>
          <p:cNvPicPr>
            <a:picLocks noChangeAspect="1"/>
          </p:cNvPicPr>
          <p:nvPr/>
        </p:nvPicPr>
        <p:blipFill>
          <a:blip r:embed="rId5"/>
          <a:stretch>
            <a:fillRect/>
          </a:stretch>
        </p:blipFill>
        <p:spPr>
          <a:xfrm>
            <a:off x="313108" y="1552827"/>
            <a:ext cx="707400" cy="361611"/>
          </a:xfrm>
          <a:prstGeom prst="rect">
            <a:avLst/>
          </a:prstGeom>
        </p:spPr>
      </p:pic>
      <p:sp>
        <p:nvSpPr>
          <p:cNvPr id="17" name="Google Shape;395;p43">
            <a:extLst>
              <a:ext uri="{FF2B5EF4-FFF2-40B4-BE49-F238E27FC236}">
                <a16:creationId xmlns:a16="http://schemas.microsoft.com/office/drawing/2014/main" id="{0C1C27E3-349F-4428-A6EF-68A0F0455CCE}"/>
              </a:ext>
            </a:extLst>
          </p:cNvPr>
          <p:cNvSpPr/>
          <p:nvPr/>
        </p:nvSpPr>
        <p:spPr>
          <a:xfrm>
            <a:off x="4704872" y="1305943"/>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5" descr="Logo, company name&#10;&#10;Description automatically generated">
            <a:extLst>
              <a:ext uri="{FF2B5EF4-FFF2-40B4-BE49-F238E27FC236}">
                <a16:creationId xmlns:a16="http://schemas.microsoft.com/office/drawing/2014/main" id="{9A8D2BBE-ACCA-467A-8377-3A4C42F612A5}"/>
              </a:ext>
            </a:extLst>
          </p:cNvPr>
          <p:cNvPicPr>
            <a:picLocks noChangeAspect="1"/>
          </p:cNvPicPr>
          <p:nvPr/>
        </p:nvPicPr>
        <p:blipFill>
          <a:blip r:embed="rId6"/>
          <a:stretch>
            <a:fillRect/>
          </a:stretch>
        </p:blipFill>
        <p:spPr>
          <a:xfrm>
            <a:off x="4842032" y="1430092"/>
            <a:ext cx="668768" cy="428342"/>
          </a:xfrm>
          <a:prstGeom prst="rect">
            <a:avLst/>
          </a:prstGeom>
        </p:spPr>
      </p:pic>
    </p:spTree>
    <p:extLst>
      <p:ext uri="{BB962C8B-B14F-4D97-AF65-F5344CB8AC3E}">
        <p14:creationId xmlns:p14="http://schemas.microsoft.com/office/powerpoint/2010/main" val="999582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557248" y="160814"/>
            <a:ext cx="8121600" cy="572700"/>
          </a:xfrm>
          <a:prstGeom prst="rect">
            <a:avLst/>
          </a:prstGeom>
          <a:noFill/>
          <a:ln>
            <a:noFill/>
          </a:ln>
        </p:spPr>
        <p:txBody>
          <a:bodyPr spcFirstLastPara="1" wrap="square" lIns="91425" tIns="91425" rIns="91425" bIns="91425" anchor="b"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r>
              <a:rPr lang="en" sz="2800" b="0" i="0" u="none" strike="noStrike" cap="none">
                <a:solidFill>
                  <a:srgbClr val="EFEFEF"/>
                </a:solidFill>
                <a:latin typeface="Anton"/>
                <a:ea typeface="Anton"/>
                <a:cs typeface="Anton"/>
                <a:sym typeface="Anton"/>
              </a:rPr>
              <a:t>Factors affecting Consumer comprehension</a:t>
            </a:r>
            <a:r>
              <a:rPr lang="en-US" sz="2800">
                <a:solidFill>
                  <a:srgbClr val="EFEFEF"/>
                </a:solidFill>
                <a:latin typeface="Anton"/>
                <a:ea typeface="Anton"/>
                <a:cs typeface="Anton"/>
                <a:sym typeface="Anton"/>
              </a:rPr>
              <a:t> -Physical  Characteristics</a:t>
            </a:r>
          </a:p>
        </p:txBody>
      </p:sp>
      <p:sp>
        <p:nvSpPr>
          <p:cNvPr id="29" name="Title 1">
            <a:extLst>
              <a:ext uri="{FF2B5EF4-FFF2-40B4-BE49-F238E27FC236}">
                <a16:creationId xmlns:a16="http://schemas.microsoft.com/office/drawing/2014/main" id="{246E1A71-0257-4C2C-83C7-A92ADEC935D7}"/>
              </a:ext>
            </a:extLst>
          </p:cNvPr>
          <p:cNvSpPr>
            <a:spLocks noGrp="1"/>
          </p:cNvSpPr>
          <p:nvPr>
            <p:ph type="title"/>
          </p:nvPr>
        </p:nvSpPr>
        <p:spPr>
          <a:xfrm>
            <a:off x="1044503" y="964212"/>
            <a:ext cx="3872473" cy="572700"/>
          </a:xfrm>
        </p:spPr>
        <p:txBody>
          <a:bodyPr/>
          <a:lstStyle/>
          <a:p>
            <a:r>
              <a:rPr lang="en-US"/>
              <a:t>Split-screen effect </a:t>
            </a:r>
          </a:p>
        </p:txBody>
      </p:sp>
      <p:sp>
        <p:nvSpPr>
          <p:cNvPr id="30" name="Rectangle: Rounded Corners 29">
            <a:extLst>
              <a:ext uri="{FF2B5EF4-FFF2-40B4-BE49-F238E27FC236}">
                <a16:creationId xmlns:a16="http://schemas.microsoft.com/office/drawing/2014/main" id="{09DD5666-8BAD-44D2-A72D-F3EBC5C4067C}"/>
              </a:ext>
            </a:extLst>
          </p:cNvPr>
          <p:cNvSpPr/>
          <p:nvPr/>
        </p:nvSpPr>
        <p:spPr>
          <a:xfrm>
            <a:off x="5299951" y="948273"/>
            <a:ext cx="2730504" cy="5727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Split screen film details 36 pairs of athletes with </a:t>
            </a:r>
          </a:p>
          <a:p>
            <a:pPr algn="ctr"/>
            <a:r>
              <a:rPr lang="en-US" sz="1200" b="1">
                <a:solidFill>
                  <a:schemeClr val="tx1"/>
                </a:solidFill>
                <a:latin typeface="DM Sans" panose="020B0604020202020204" charset="0"/>
              </a:rPr>
              <a:t>4000 shots side-by-side</a:t>
            </a:r>
          </a:p>
        </p:txBody>
      </p:sp>
      <p:pic>
        <p:nvPicPr>
          <p:cNvPr id="31" name="Picture 2">
            <a:extLst>
              <a:ext uri="{FF2B5EF4-FFF2-40B4-BE49-F238E27FC236}">
                <a16:creationId xmlns:a16="http://schemas.microsoft.com/office/drawing/2014/main" id="{1BCC967D-A901-49CD-9DF0-AF906EA15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08" y="1844222"/>
            <a:ext cx="3308845" cy="2131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Rounded Corners 31">
            <a:extLst>
              <a:ext uri="{FF2B5EF4-FFF2-40B4-BE49-F238E27FC236}">
                <a16:creationId xmlns:a16="http://schemas.microsoft.com/office/drawing/2014/main" id="{3795DD58-1C59-4155-90F0-3EB307F08EB7}"/>
              </a:ext>
            </a:extLst>
          </p:cNvPr>
          <p:cNvSpPr/>
          <p:nvPr/>
        </p:nvSpPr>
        <p:spPr>
          <a:xfrm>
            <a:off x="5299950" y="1762019"/>
            <a:ext cx="2730503" cy="572699"/>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Relates kinetic movement of one sport to another </a:t>
            </a:r>
          </a:p>
        </p:txBody>
      </p:sp>
      <p:sp>
        <p:nvSpPr>
          <p:cNvPr id="33" name="Rectangle: Rounded Corners 32">
            <a:extLst>
              <a:ext uri="{FF2B5EF4-FFF2-40B4-BE49-F238E27FC236}">
                <a16:creationId xmlns:a16="http://schemas.microsoft.com/office/drawing/2014/main" id="{02B40256-D77C-40CC-9CEA-352B13165142}"/>
              </a:ext>
            </a:extLst>
          </p:cNvPr>
          <p:cNvSpPr/>
          <p:nvPr/>
        </p:nvSpPr>
        <p:spPr>
          <a:xfrm>
            <a:off x="5299950" y="2549478"/>
            <a:ext cx="2730503" cy="57270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Complete frame that looks like one shot</a:t>
            </a:r>
          </a:p>
        </p:txBody>
      </p:sp>
      <p:sp>
        <p:nvSpPr>
          <p:cNvPr id="34" name="Rectangle: Rounded Corners 33">
            <a:extLst>
              <a:ext uri="{FF2B5EF4-FFF2-40B4-BE49-F238E27FC236}">
                <a16:creationId xmlns:a16="http://schemas.microsoft.com/office/drawing/2014/main" id="{EB95C78E-98AD-494E-B679-F25473416B36}"/>
              </a:ext>
            </a:extLst>
          </p:cNvPr>
          <p:cNvSpPr/>
          <p:nvPr/>
        </p:nvSpPr>
        <p:spPr>
          <a:xfrm>
            <a:off x="5299949" y="3328348"/>
            <a:ext cx="2730503" cy="61545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DM Sans" panose="020B0604020202020204" charset="0"/>
              </a:rPr>
              <a:t>Emphasizes video message  </a:t>
            </a:r>
            <a:r>
              <a:rPr lang="en-US" sz="1200" b="1" i="1">
                <a:solidFill>
                  <a:schemeClr val="accent1"/>
                </a:solidFill>
                <a:latin typeface="DM Sans" panose="020B0604020202020204" charset="0"/>
              </a:rPr>
              <a:t>“nothing can stop what we do together”</a:t>
            </a:r>
          </a:p>
        </p:txBody>
      </p:sp>
      <p:sp>
        <p:nvSpPr>
          <p:cNvPr id="35" name="Arrow: Curved Down 34">
            <a:extLst>
              <a:ext uri="{FF2B5EF4-FFF2-40B4-BE49-F238E27FC236}">
                <a16:creationId xmlns:a16="http://schemas.microsoft.com/office/drawing/2014/main" id="{40EB0995-4AB1-4091-992B-0E0F0F073607}"/>
              </a:ext>
            </a:extLst>
          </p:cNvPr>
          <p:cNvSpPr/>
          <p:nvPr/>
        </p:nvSpPr>
        <p:spPr>
          <a:xfrm rot="5400000">
            <a:off x="7854641" y="1363318"/>
            <a:ext cx="826513" cy="474722"/>
          </a:xfrm>
          <a:prstGeom prst="curved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Arrow: Curved Down 35">
            <a:extLst>
              <a:ext uri="{FF2B5EF4-FFF2-40B4-BE49-F238E27FC236}">
                <a16:creationId xmlns:a16="http://schemas.microsoft.com/office/drawing/2014/main" id="{BAEE24D1-EA94-4062-ADAD-4E8EB5ED1542}"/>
              </a:ext>
            </a:extLst>
          </p:cNvPr>
          <p:cNvSpPr/>
          <p:nvPr/>
        </p:nvSpPr>
        <p:spPr>
          <a:xfrm rot="5400000">
            <a:off x="7854556" y="2194834"/>
            <a:ext cx="826513" cy="474722"/>
          </a:xfrm>
          <a:prstGeom prst="curved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Arrow: Curved Down 36">
            <a:extLst>
              <a:ext uri="{FF2B5EF4-FFF2-40B4-BE49-F238E27FC236}">
                <a16:creationId xmlns:a16="http://schemas.microsoft.com/office/drawing/2014/main" id="{EF74F3D4-1AE4-4090-BC38-1A7480BD141B}"/>
              </a:ext>
            </a:extLst>
          </p:cNvPr>
          <p:cNvSpPr/>
          <p:nvPr/>
        </p:nvSpPr>
        <p:spPr>
          <a:xfrm rot="5400000">
            <a:off x="7817188" y="3019158"/>
            <a:ext cx="826513" cy="474722"/>
          </a:xfrm>
          <a:prstGeom prst="curved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Rounded Corners 12">
            <a:extLst>
              <a:ext uri="{FF2B5EF4-FFF2-40B4-BE49-F238E27FC236}">
                <a16:creationId xmlns:a16="http://schemas.microsoft.com/office/drawing/2014/main" id="{C115B085-1A98-43EC-A640-D60E85277146}"/>
              </a:ext>
            </a:extLst>
          </p:cNvPr>
          <p:cNvSpPr/>
          <p:nvPr/>
        </p:nvSpPr>
        <p:spPr>
          <a:xfrm>
            <a:off x="5299949" y="4149968"/>
            <a:ext cx="2730503" cy="5727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1"/>
                </a:solidFill>
                <a:latin typeface="DM Sans" panose="020B0604020202020204" charset="0"/>
              </a:rPr>
              <a:t>Reminds athletes to be strong and united in tough times and not to give up on their sports</a:t>
            </a:r>
          </a:p>
        </p:txBody>
      </p:sp>
      <p:sp>
        <p:nvSpPr>
          <p:cNvPr id="14" name="Arrow: Curved Down 13">
            <a:extLst>
              <a:ext uri="{FF2B5EF4-FFF2-40B4-BE49-F238E27FC236}">
                <a16:creationId xmlns:a16="http://schemas.microsoft.com/office/drawing/2014/main" id="{200B108F-901D-4F31-BBEA-85A8D6487FDF}"/>
              </a:ext>
            </a:extLst>
          </p:cNvPr>
          <p:cNvSpPr/>
          <p:nvPr/>
        </p:nvSpPr>
        <p:spPr>
          <a:xfrm rot="5400000">
            <a:off x="7817188" y="3832903"/>
            <a:ext cx="826513" cy="474722"/>
          </a:xfrm>
          <a:prstGeom prst="curved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Google Shape;395;p43">
            <a:extLst>
              <a:ext uri="{FF2B5EF4-FFF2-40B4-BE49-F238E27FC236}">
                <a16:creationId xmlns:a16="http://schemas.microsoft.com/office/drawing/2014/main" id="{BD1777A9-2048-48E4-94F3-82F7F1D2D358}"/>
              </a:ext>
            </a:extLst>
          </p:cNvPr>
          <p:cNvSpPr/>
          <p:nvPr/>
        </p:nvSpPr>
        <p:spPr>
          <a:xfrm>
            <a:off x="85704" y="80971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4" descr="Logo&#10;&#10;Description automatically generated">
            <a:extLst>
              <a:ext uri="{FF2B5EF4-FFF2-40B4-BE49-F238E27FC236}">
                <a16:creationId xmlns:a16="http://schemas.microsoft.com/office/drawing/2014/main" id="{258D8996-0FB2-4CD2-AF63-9E87C0EBB25C}"/>
              </a:ext>
            </a:extLst>
          </p:cNvPr>
          <p:cNvPicPr>
            <a:picLocks noChangeAspect="1"/>
          </p:cNvPicPr>
          <p:nvPr/>
        </p:nvPicPr>
        <p:blipFill>
          <a:blip r:embed="rId4"/>
          <a:stretch>
            <a:fillRect/>
          </a:stretch>
        </p:blipFill>
        <p:spPr>
          <a:xfrm>
            <a:off x="222332" y="1069757"/>
            <a:ext cx="707400" cy="361611"/>
          </a:xfrm>
          <a:prstGeom prst="rect">
            <a:avLst/>
          </a:prstGeom>
        </p:spPr>
      </p:pic>
    </p:spTree>
    <p:extLst>
      <p:ext uri="{BB962C8B-B14F-4D97-AF65-F5344CB8AC3E}">
        <p14:creationId xmlns:p14="http://schemas.microsoft.com/office/powerpoint/2010/main" val="19763687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0" y="225713"/>
            <a:ext cx="9144000" cy="572700"/>
          </a:xfrm>
          <a:prstGeom prst="rect">
            <a:avLst/>
          </a:prstGeom>
          <a:noFill/>
          <a:ln>
            <a:noFill/>
          </a:ln>
        </p:spPr>
        <p:txBody>
          <a:bodyPr spcFirstLastPara="1" wrap="square" lIns="91425" tIns="91425" rIns="91425" bIns="91425"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 sz="2800" b="0" i="0" u="none" strike="noStrike" cap="none">
                <a:solidFill>
                  <a:srgbClr val="EFEFEF"/>
                </a:solidFill>
                <a:latin typeface="Anton"/>
                <a:ea typeface="Anton"/>
                <a:cs typeface="Anton"/>
                <a:sym typeface="Anton"/>
              </a:rPr>
              <a:t>Factors affecting Consumer comprehension</a:t>
            </a:r>
            <a:r>
              <a:rPr lang="en-US" sz="2800">
                <a:solidFill>
                  <a:srgbClr val="EFEFEF"/>
                </a:solidFill>
                <a:latin typeface="Anton"/>
                <a:ea typeface="Anton"/>
                <a:cs typeface="Anton"/>
                <a:sym typeface="Anton"/>
              </a:rPr>
              <a:t> –Message </a:t>
            </a:r>
          </a:p>
        </p:txBody>
      </p:sp>
      <p:sp>
        <p:nvSpPr>
          <p:cNvPr id="17" name="Rectangle 16">
            <a:extLst>
              <a:ext uri="{FF2B5EF4-FFF2-40B4-BE49-F238E27FC236}">
                <a16:creationId xmlns:a16="http://schemas.microsoft.com/office/drawing/2014/main" id="{DADDACF9-1ED1-4BD7-A8EE-D1EFA2E63205}"/>
              </a:ext>
            </a:extLst>
          </p:cNvPr>
          <p:cNvSpPr/>
          <p:nvPr/>
        </p:nvSpPr>
        <p:spPr>
          <a:xfrm>
            <a:off x="715208" y="2950480"/>
            <a:ext cx="3159980" cy="5849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200" b="1" i="1" u="none" strike="noStrike">
                <a:solidFill>
                  <a:schemeClr val="tx1"/>
                </a:solidFill>
                <a:effectLst/>
                <a:latin typeface="DM Sans" panose="020B0604020202020204" charset="0"/>
              </a:rPr>
              <a:t>“We know things wont always go our way, but whatever it is, we will find a way”</a:t>
            </a:r>
            <a:endParaRPr lang="en-US" sz="1200" b="0">
              <a:solidFill>
                <a:schemeClr val="tx1"/>
              </a:solidFill>
              <a:effectLst/>
              <a:latin typeface="DM Sans" panose="020B0604020202020204" charset="0"/>
            </a:endParaRPr>
          </a:p>
        </p:txBody>
      </p:sp>
      <p:sp>
        <p:nvSpPr>
          <p:cNvPr id="18" name="Rectangle 17">
            <a:extLst>
              <a:ext uri="{FF2B5EF4-FFF2-40B4-BE49-F238E27FC236}">
                <a16:creationId xmlns:a16="http://schemas.microsoft.com/office/drawing/2014/main" id="{29AF2144-14CE-4C95-B058-1161CFFF2EA3}"/>
              </a:ext>
            </a:extLst>
          </p:cNvPr>
          <p:cNvSpPr/>
          <p:nvPr/>
        </p:nvSpPr>
        <p:spPr>
          <a:xfrm>
            <a:off x="703691" y="2226430"/>
            <a:ext cx="3159980" cy="5849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200" b="1" i="1" u="none" strike="noStrike">
                <a:solidFill>
                  <a:schemeClr val="tx1"/>
                </a:solidFill>
                <a:effectLst/>
                <a:latin typeface="DM Sans" panose="020B0604020202020204" charset="0"/>
              </a:rPr>
              <a:t>“No matter how bad it gets, we will always comeback stronger’</a:t>
            </a:r>
            <a:endParaRPr lang="en-US" sz="1200" b="0">
              <a:solidFill>
                <a:schemeClr val="tx1"/>
              </a:solidFill>
              <a:effectLst/>
              <a:latin typeface="DM Sans" panose="020B0604020202020204" charset="0"/>
            </a:endParaRPr>
          </a:p>
        </p:txBody>
      </p:sp>
      <p:sp>
        <p:nvSpPr>
          <p:cNvPr id="21" name="Google Shape;411;p44">
            <a:extLst>
              <a:ext uri="{FF2B5EF4-FFF2-40B4-BE49-F238E27FC236}">
                <a16:creationId xmlns:a16="http://schemas.microsoft.com/office/drawing/2014/main" id="{9677C0A6-1650-4213-AC2E-23ED62E8D810}"/>
              </a:ext>
            </a:extLst>
          </p:cNvPr>
          <p:cNvSpPr txBox="1">
            <a:spLocks/>
          </p:cNvSpPr>
          <p:nvPr/>
        </p:nvSpPr>
        <p:spPr>
          <a:xfrm>
            <a:off x="1695450" y="4572800"/>
            <a:ext cx="6390148" cy="41784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b="1">
                <a:solidFill>
                  <a:schemeClr val="accent1"/>
                </a:solidFill>
                <a:latin typeface="DM Sans" panose="020B0604020202020204" charset="0"/>
              </a:rPr>
              <a:t>Nike did not ignore the current bad situation</a:t>
            </a:r>
            <a:r>
              <a:rPr lang="en-US" b="1">
                <a:solidFill>
                  <a:schemeClr val="accent1"/>
                </a:solidFill>
                <a:latin typeface="DM Sans" panose="020B0604020202020204" charset="0"/>
                <a:sym typeface="Wingdings" panose="05000000000000000000" pitchFamily="2" charset="2"/>
              </a:rPr>
              <a:t> More emphasis on people can overcome obstacles make athletes more motivated and strive better </a:t>
            </a:r>
            <a:endParaRPr lang="en-US" b="1">
              <a:solidFill>
                <a:schemeClr val="accent1"/>
              </a:solidFill>
              <a:latin typeface="DM Sans" panose="020B0604020202020204" charset="0"/>
            </a:endParaRPr>
          </a:p>
        </p:txBody>
      </p:sp>
      <p:sp>
        <p:nvSpPr>
          <p:cNvPr id="12" name="Rectangle 11">
            <a:extLst>
              <a:ext uri="{FF2B5EF4-FFF2-40B4-BE49-F238E27FC236}">
                <a16:creationId xmlns:a16="http://schemas.microsoft.com/office/drawing/2014/main" id="{47DD9DC7-3344-43B4-932A-C039EE3C830E}"/>
              </a:ext>
            </a:extLst>
          </p:cNvPr>
          <p:cNvSpPr/>
          <p:nvPr/>
        </p:nvSpPr>
        <p:spPr>
          <a:xfrm>
            <a:off x="5268813" y="2923759"/>
            <a:ext cx="3159980" cy="5849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200" b="1" i="1" u="none" strike="noStrike">
                <a:solidFill>
                  <a:schemeClr val="tx1"/>
                </a:solidFill>
                <a:effectLst/>
                <a:latin typeface="DM Sans" panose="020B0604020202020204" charset="0"/>
              </a:rPr>
              <a:t>“And when the time comes, we will be ready ”</a:t>
            </a:r>
            <a:endParaRPr lang="en-US" sz="1200" b="0">
              <a:solidFill>
                <a:schemeClr val="tx1"/>
              </a:solidFill>
              <a:effectLst/>
              <a:latin typeface="DM Sans" panose="020B0604020202020204" charset="0"/>
            </a:endParaRPr>
          </a:p>
        </p:txBody>
      </p:sp>
      <p:sp>
        <p:nvSpPr>
          <p:cNvPr id="13" name="Rectangle 12">
            <a:extLst>
              <a:ext uri="{FF2B5EF4-FFF2-40B4-BE49-F238E27FC236}">
                <a16:creationId xmlns:a16="http://schemas.microsoft.com/office/drawing/2014/main" id="{87E7AE5B-FF53-4785-A13F-28043E837D94}"/>
              </a:ext>
            </a:extLst>
          </p:cNvPr>
          <p:cNvSpPr/>
          <p:nvPr/>
        </p:nvSpPr>
        <p:spPr>
          <a:xfrm>
            <a:off x="5280329" y="2226429"/>
            <a:ext cx="3159980" cy="58491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200" b="1" i="1" u="none" strike="noStrike">
                <a:solidFill>
                  <a:schemeClr val="tx1"/>
                </a:solidFill>
                <a:effectLst/>
                <a:latin typeface="DM Sans" panose="020B0604020202020204" charset="0"/>
              </a:rPr>
              <a:t>“We will create again’</a:t>
            </a:r>
            <a:endParaRPr lang="en-US" sz="1200" b="0">
              <a:solidFill>
                <a:schemeClr val="tx1"/>
              </a:solidFill>
              <a:effectLst/>
              <a:latin typeface="DM Sans" panose="020B0604020202020204" charset="0"/>
            </a:endParaRPr>
          </a:p>
        </p:txBody>
      </p:sp>
      <p:sp>
        <p:nvSpPr>
          <p:cNvPr id="16" name="Arrow: Chevron 15">
            <a:extLst>
              <a:ext uri="{FF2B5EF4-FFF2-40B4-BE49-F238E27FC236}">
                <a16:creationId xmlns:a16="http://schemas.microsoft.com/office/drawing/2014/main" id="{25E967A2-30BA-422D-9120-1EB6E14B4E24}"/>
              </a:ext>
            </a:extLst>
          </p:cNvPr>
          <p:cNvSpPr/>
          <p:nvPr/>
        </p:nvSpPr>
        <p:spPr>
          <a:xfrm>
            <a:off x="4247459" y="2233865"/>
            <a:ext cx="816429" cy="10613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a:extLst>
              <a:ext uri="{FF2B5EF4-FFF2-40B4-BE49-F238E27FC236}">
                <a16:creationId xmlns:a16="http://schemas.microsoft.com/office/drawing/2014/main" id="{0A7737C8-863E-474B-87F8-17206EEF2533}"/>
              </a:ext>
            </a:extLst>
          </p:cNvPr>
          <p:cNvSpPr/>
          <p:nvPr/>
        </p:nvSpPr>
        <p:spPr>
          <a:xfrm>
            <a:off x="715208" y="3627726"/>
            <a:ext cx="3159980" cy="5849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0"/>
              </a:spcAft>
            </a:pPr>
            <a:r>
              <a:rPr lang="en-US" sz="1200" b="1" i="1" u="none" strike="noStrike">
                <a:solidFill>
                  <a:schemeClr val="tx1"/>
                </a:solidFill>
                <a:effectLst/>
                <a:latin typeface="DM Sans" panose="020B0604020202020204" charset="0"/>
              </a:rPr>
              <a:t>Format of message: &lt;current bad situation&gt; Vs &lt;how to overcome&gt;</a:t>
            </a:r>
            <a:endParaRPr lang="en-US" sz="1200" b="0">
              <a:solidFill>
                <a:schemeClr val="tx1"/>
              </a:solidFill>
              <a:effectLst/>
              <a:latin typeface="DM Sans" panose="020B0604020202020204" charset="0"/>
            </a:endParaRPr>
          </a:p>
        </p:txBody>
      </p:sp>
      <p:sp>
        <p:nvSpPr>
          <p:cNvPr id="23" name="Google Shape;395;p43">
            <a:extLst>
              <a:ext uri="{FF2B5EF4-FFF2-40B4-BE49-F238E27FC236}">
                <a16:creationId xmlns:a16="http://schemas.microsoft.com/office/drawing/2014/main" id="{1A317A34-2644-4FF5-AA6C-DCE14CDE6E56}"/>
              </a:ext>
            </a:extLst>
          </p:cNvPr>
          <p:cNvSpPr/>
          <p:nvPr/>
        </p:nvSpPr>
        <p:spPr>
          <a:xfrm>
            <a:off x="582468" y="88537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14" descr="Logo&#10;&#10;Description automatically generated">
            <a:extLst>
              <a:ext uri="{FF2B5EF4-FFF2-40B4-BE49-F238E27FC236}">
                <a16:creationId xmlns:a16="http://schemas.microsoft.com/office/drawing/2014/main" id="{69C20620-ADC8-4E2F-B383-51B893ABB94D}"/>
              </a:ext>
            </a:extLst>
          </p:cNvPr>
          <p:cNvPicPr>
            <a:picLocks noChangeAspect="1"/>
          </p:cNvPicPr>
          <p:nvPr/>
        </p:nvPicPr>
        <p:blipFill>
          <a:blip r:embed="rId3"/>
          <a:stretch>
            <a:fillRect/>
          </a:stretch>
        </p:blipFill>
        <p:spPr>
          <a:xfrm>
            <a:off x="719096" y="1145415"/>
            <a:ext cx="707400" cy="361611"/>
          </a:xfrm>
          <a:prstGeom prst="rect">
            <a:avLst/>
          </a:prstGeom>
        </p:spPr>
      </p:pic>
      <p:sp>
        <p:nvSpPr>
          <p:cNvPr id="25" name="Google Shape;395;p43">
            <a:extLst>
              <a:ext uri="{FF2B5EF4-FFF2-40B4-BE49-F238E27FC236}">
                <a16:creationId xmlns:a16="http://schemas.microsoft.com/office/drawing/2014/main" id="{DC53B1C8-854E-4A07-A5DE-E6F1D452FFBF}"/>
              </a:ext>
            </a:extLst>
          </p:cNvPr>
          <p:cNvSpPr/>
          <p:nvPr/>
        </p:nvSpPr>
        <p:spPr>
          <a:xfrm>
            <a:off x="4890524" y="92904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15" descr="Logo, company name&#10;&#10;Description automatically generated">
            <a:extLst>
              <a:ext uri="{FF2B5EF4-FFF2-40B4-BE49-F238E27FC236}">
                <a16:creationId xmlns:a16="http://schemas.microsoft.com/office/drawing/2014/main" id="{9BEB1DC2-BA5D-4119-814B-FBA51E851D8A}"/>
              </a:ext>
            </a:extLst>
          </p:cNvPr>
          <p:cNvPicPr>
            <a:picLocks noChangeAspect="1"/>
          </p:cNvPicPr>
          <p:nvPr/>
        </p:nvPicPr>
        <p:blipFill>
          <a:blip r:embed="rId4"/>
          <a:stretch>
            <a:fillRect/>
          </a:stretch>
        </p:blipFill>
        <p:spPr>
          <a:xfrm>
            <a:off x="5027683" y="1059291"/>
            <a:ext cx="668768" cy="428342"/>
          </a:xfrm>
          <a:prstGeom prst="rect">
            <a:avLst/>
          </a:prstGeom>
        </p:spPr>
      </p:pic>
      <p:sp>
        <p:nvSpPr>
          <p:cNvPr id="4" name="Rectangle 3">
            <a:extLst>
              <a:ext uri="{FF2B5EF4-FFF2-40B4-BE49-F238E27FC236}">
                <a16:creationId xmlns:a16="http://schemas.microsoft.com/office/drawing/2014/main" id="{A74213E9-A4B3-4865-97B5-C6E302422932}"/>
              </a:ext>
            </a:extLst>
          </p:cNvPr>
          <p:cNvSpPr/>
          <p:nvPr/>
        </p:nvSpPr>
        <p:spPr>
          <a:xfrm>
            <a:off x="703691" y="1487731"/>
            <a:ext cx="3159980" cy="59956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u="none" strike="noStrike">
                <a:solidFill>
                  <a:schemeClr val="tx1"/>
                </a:solidFill>
                <a:effectLst/>
                <a:latin typeface="DM Sans" panose="020B0604020202020204" charset="0"/>
              </a:rPr>
              <a:t>“When we’re held back, we will go farther and harder”</a:t>
            </a:r>
            <a:endParaRPr lang="en-US" sz="1200" b="0">
              <a:solidFill>
                <a:schemeClr val="tx1"/>
              </a:solidFill>
              <a:effectLst/>
              <a:latin typeface="DM Sans" panose="020B0604020202020204" charset="0"/>
            </a:endParaRPr>
          </a:p>
        </p:txBody>
      </p:sp>
      <p:sp>
        <p:nvSpPr>
          <p:cNvPr id="10" name="Rectangle 9">
            <a:extLst>
              <a:ext uri="{FF2B5EF4-FFF2-40B4-BE49-F238E27FC236}">
                <a16:creationId xmlns:a16="http://schemas.microsoft.com/office/drawing/2014/main" id="{F0E5C9BB-2B63-4DDA-AF1D-D32C374B3520}"/>
              </a:ext>
            </a:extLst>
          </p:cNvPr>
          <p:cNvSpPr/>
          <p:nvPr/>
        </p:nvSpPr>
        <p:spPr>
          <a:xfrm>
            <a:off x="5280329" y="1487731"/>
            <a:ext cx="3159980" cy="59956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u="none" strike="noStrike">
                <a:solidFill>
                  <a:schemeClr val="tx1"/>
                </a:solidFill>
                <a:effectLst/>
                <a:latin typeface="DM Sans" panose="020B0604020202020204" charset="0"/>
              </a:rPr>
              <a:t>“We will compete again”</a:t>
            </a:r>
            <a:endParaRPr lang="en-US" sz="1200" b="0">
              <a:solidFill>
                <a:schemeClr val="tx1"/>
              </a:solidFill>
              <a:effectLst/>
              <a:latin typeface="DM Sans" panose="020B0604020202020204" charset="0"/>
            </a:endParaRPr>
          </a:p>
        </p:txBody>
      </p:sp>
    </p:spTree>
    <p:extLst>
      <p:ext uri="{BB962C8B-B14F-4D97-AF65-F5344CB8AC3E}">
        <p14:creationId xmlns:p14="http://schemas.microsoft.com/office/powerpoint/2010/main" val="323330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390"/>
        <p:cNvGrpSpPr/>
        <p:nvPr/>
      </p:nvGrpSpPr>
      <p:grpSpPr>
        <a:xfrm>
          <a:off x="0" y="0"/>
          <a:ext cx="0" cy="0"/>
          <a:chOff x="0" y="0"/>
          <a:chExt cx="0" cy="0"/>
        </a:xfrm>
      </p:grpSpPr>
      <p:sp>
        <p:nvSpPr>
          <p:cNvPr id="395" name="Google Shape;395;p43"/>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1;p43">
            <a:extLst>
              <a:ext uri="{FF2B5EF4-FFF2-40B4-BE49-F238E27FC236}">
                <a16:creationId xmlns:a16="http://schemas.microsoft.com/office/drawing/2014/main" id="{D4CC90AB-1EE5-41D6-853E-91B1B9B84D01}"/>
              </a:ext>
            </a:extLst>
          </p:cNvPr>
          <p:cNvSpPr txBox="1">
            <a:spLocks noGrp="1"/>
          </p:cNvSpPr>
          <p:nvPr>
            <p:ph type="title"/>
          </p:nvPr>
        </p:nvSpPr>
        <p:spPr>
          <a:xfrm>
            <a:off x="0" y="76193"/>
            <a:ext cx="9144000" cy="667902"/>
          </a:xfrm>
          <a:prstGeom prst="rect">
            <a:avLst/>
          </a:prstGeom>
        </p:spPr>
        <p:txBody>
          <a:bodyPr spcFirstLastPara="1" wrap="square" lIns="91425" tIns="91425" rIns="91425" bIns="91425" anchor="b" anchorCtr="0">
            <a:noAutofit/>
          </a:bodyPr>
          <a:lstStyle/>
          <a:p>
            <a:r>
              <a:rPr lang="en-US" sz="3000">
                <a:solidFill>
                  <a:schemeClr val="bg1"/>
                </a:solidFill>
              </a:rPr>
              <a:t>Similarities: Perceived Quality</a:t>
            </a:r>
          </a:p>
        </p:txBody>
      </p:sp>
      <p:sp>
        <p:nvSpPr>
          <p:cNvPr id="11" name="Rectangle: Rounded Corners 10">
            <a:extLst>
              <a:ext uri="{FF2B5EF4-FFF2-40B4-BE49-F238E27FC236}">
                <a16:creationId xmlns:a16="http://schemas.microsoft.com/office/drawing/2014/main" id="{4B9C25E8-738A-47F7-A56B-F24CB35A0F40}"/>
              </a:ext>
            </a:extLst>
          </p:cNvPr>
          <p:cNvSpPr/>
          <p:nvPr/>
        </p:nvSpPr>
        <p:spPr>
          <a:xfrm>
            <a:off x="2977475" y="1868476"/>
            <a:ext cx="3159980" cy="56391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Extrinsic: Brand Image</a:t>
            </a:r>
          </a:p>
          <a:p>
            <a:pPr algn="ctr"/>
            <a:r>
              <a:rPr lang="en-US" sz="1200">
                <a:solidFill>
                  <a:schemeClr val="tx1"/>
                </a:solidFill>
                <a:latin typeface="DM Sans" panose="020B0604020202020204" charset="0"/>
              </a:rPr>
              <a:t>Nike &amp; Adidas are well-established brand with a good brand image </a:t>
            </a:r>
          </a:p>
        </p:txBody>
      </p:sp>
      <p:sp>
        <p:nvSpPr>
          <p:cNvPr id="12" name="Rectangle 11">
            <a:extLst>
              <a:ext uri="{FF2B5EF4-FFF2-40B4-BE49-F238E27FC236}">
                <a16:creationId xmlns:a16="http://schemas.microsoft.com/office/drawing/2014/main" id="{20A39192-7168-420F-8BEE-2CD139C0D1FB}"/>
              </a:ext>
            </a:extLst>
          </p:cNvPr>
          <p:cNvSpPr/>
          <p:nvPr/>
        </p:nvSpPr>
        <p:spPr>
          <a:xfrm>
            <a:off x="2977475" y="93944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Consumer Imagery</a:t>
            </a:r>
          </a:p>
          <a:p>
            <a:pPr algn="ctr">
              <a:lnSpc>
                <a:spcPct val="150000"/>
              </a:lnSpc>
            </a:pPr>
            <a:r>
              <a:rPr lang="en-US" sz="1500" b="1">
                <a:solidFill>
                  <a:schemeClr val="tx1"/>
                </a:solidFill>
                <a:effectLst/>
                <a:latin typeface="DM Sans" panose="020B0604020202020204" charset="0"/>
              </a:rPr>
              <a:t>Perceived Quality</a:t>
            </a:r>
            <a:endParaRPr lang="en-US" sz="1500" b="0">
              <a:solidFill>
                <a:schemeClr val="tx1"/>
              </a:solidFill>
              <a:effectLst/>
              <a:latin typeface="DM Sans" panose="020B0604020202020204" charset="0"/>
            </a:endParaRPr>
          </a:p>
        </p:txBody>
      </p:sp>
      <p:sp>
        <p:nvSpPr>
          <p:cNvPr id="23" name="Rectangle: Rounded Corners 22">
            <a:extLst>
              <a:ext uri="{FF2B5EF4-FFF2-40B4-BE49-F238E27FC236}">
                <a16:creationId xmlns:a16="http://schemas.microsoft.com/office/drawing/2014/main" id="{2B23B107-17E1-4D1A-B43E-5A526ADF7058}"/>
              </a:ext>
            </a:extLst>
          </p:cNvPr>
          <p:cNvSpPr/>
          <p:nvPr/>
        </p:nvSpPr>
        <p:spPr>
          <a:xfrm>
            <a:off x="5019048" y="3224516"/>
            <a:ext cx="3011289" cy="389970"/>
          </a:xfrm>
          <a:prstGeom prst="roundRect">
            <a:avLst/>
          </a:prstGeom>
          <a:solidFill>
            <a:srgbClr val="CFF7FB"/>
          </a:solidFill>
          <a:ln>
            <a:solidFill>
              <a:srgbClr val="CFF7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Positive Brand Image</a:t>
            </a:r>
          </a:p>
        </p:txBody>
      </p:sp>
      <p:sp>
        <p:nvSpPr>
          <p:cNvPr id="25" name="Arrow: Down 24">
            <a:extLst>
              <a:ext uri="{FF2B5EF4-FFF2-40B4-BE49-F238E27FC236}">
                <a16:creationId xmlns:a16="http://schemas.microsoft.com/office/drawing/2014/main" id="{11FABFAB-0A00-4408-A943-9BB79E143936}"/>
              </a:ext>
            </a:extLst>
          </p:cNvPr>
          <p:cNvSpPr/>
          <p:nvPr/>
        </p:nvSpPr>
        <p:spPr>
          <a:xfrm rot="18491504">
            <a:off x="4750177" y="272988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Rectangle: Rounded Corners 25">
            <a:extLst>
              <a:ext uri="{FF2B5EF4-FFF2-40B4-BE49-F238E27FC236}">
                <a16:creationId xmlns:a16="http://schemas.microsoft.com/office/drawing/2014/main" id="{31C12177-BF89-4850-A7C0-917D808166F6}"/>
              </a:ext>
            </a:extLst>
          </p:cNvPr>
          <p:cNvSpPr/>
          <p:nvPr/>
        </p:nvSpPr>
        <p:spPr>
          <a:xfrm>
            <a:off x="5019048" y="4482762"/>
            <a:ext cx="3034413" cy="322325"/>
          </a:xfrm>
          <a:prstGeom prst="roundRect">
            <a:avLst/>
          </a:prstGeom>
          <a:solidFill>
            <a:srgbClr val="CFF7FB"/>
          </a:solidFill>
          <a:ln>
            <a:solidFill>
              <a:srgbClr val="CFF7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likely to purchase product</a:t>
            </a:r>
          </a:p>
        </p:txBody>
      </p:sp>
      <p:sp>
        <p:nvSpPr>
          <p:cNvPr id="13" name="Arrow: Down 12">
            <a:extLst>
              <a:ext uri="{FF2B5EF4-FFF2-40B4-BE49-F238E27FC236}">
                <a16:creationId xmlns:a16="http://schemas.microsoft.com/office/drawing/2014/main" id="{1C15D5E1-8CC6-4FCB-849E-25EE42CA8E17}"/>
              </a:ext>
            </a:extLst>
          </p:cNvPr>
          <p:cNvSpPr/>
          <p:nvPr/>
        </p:nvSpPr>
        <p:spPr>
          <a:xfrm>
            <a:off x="6434091" y="3926459"/>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Rectangle: Rounded Corners 14">
            <a:extLst>
              <a:ext uri="{FF2B5EF4-FFF2-40B4-BE49-F238E27FC236}">
                <a16:creationId xmlns:a16="http://schemas.microsoft.com/office/drawing/2014/main" id="{48402DC9-22F9-4A10-89E5-7BA79E1CE2DC}"/>
              </a:ext>
            </a:extLst>
          </p:cNvPr>
          <p:cNvSpPr/>
          <p:nvPr/>
        </p:nvSpPr>
        <p:spPr>
          <a:xfrm>
            <a:off x="1316670" y="3149254"/>
            <a:ext cx="2730504" cy="389970"/>
          </a:xfrm>
          <a:prstGeom prst="roundRect">
            <a:avLst/>
          </a:prstGeom>
          <a:solidFill>
            <a:srgbClr val="FDCDD7"/>
          </a:solidFill>
          <a:ln>
            <a:solidFill>
              <a:srgbClr val="FDC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Negative Brand Image</a:t>
            </a:r>
          </a:p>
        </p:txBody>
      </p:sp>
      <p:sp>
        <p:nvSpPr>
          <p:cNvPr id="16" name="Arrow: Down 15">
            <a:extLst>
              <a:ext uri="{FF2B5EF4-FFF2-40B4-BE49-F238E27FC236}">
                <a16:creationId xmlns:a16="http://schemas.microsoft.com/office/drawing/2014/main" id="{111A68DD-B26C-4E5C-AFF3-541ADCFE72E1}"/>
              </a:ext>
            </a:extLst>
          </p:cNvPr>
          <p:cNvSpPr/>
          <p:nvPr/>
        </p:nvSpPr>
        <p:spPr>
          <a:xfrm rot="2870655">
            <a:off x="4133052" y="274035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Rectangle: Rounded Corners 18">
            <a:extLst>
              <a:ext uri="{FF2B5EF4-FFF2-40B4-BE49-F238E27FC236}">
                <a16:creationId xmlns:a16="http://schemas.microsoft.com/office/drawing/2014/main" id="{14A8D7EE-3B25-44D1-B536-78AAFD98EC29}"/>
              </a:ext>
            </a:extLst>
          </p:cNvPr>
          <p:cNvSpPr/>
          <p:nvPr/>
        </p:nvSpPr>
        <p:spPr>
          <a:xfrm>
            <a:off x="1316670" y="4482762"/>
            <a:ext cx="2643204" cy="322325"/>
          </a:xfrm>
          <a:prstGeom prst="roundRect">
            <a:avLst/>
          </a:prstGeom>
          <a:solidFill>
            <a:srgbClr val="FDCDD7"/>
          </a:solidFill>
          <a:ln>
            <a:solidFill>
              <a:srgbClr val="FDC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Less likely to purchase product</a:t>
            </a:r>
          </a:p>
        </p:txBody>
      </p:sp>
      <p:sp>
        <p:nvSpPr>
          <p:cNvPr id="20" name="Arrow: Down 19">
            <a:extLst>
              <a:ext uri="{FF2B5EF4-FFF2-40B4-BE49-F238E27FC236}">
                <a16:creationId xmlns:a16="http://schemas.microsoft.com/office/drawing/2014/main" id="{10BDDD81-C632-416B-97F5-1D50490B7D50}"/>
              </a:ext>
            </a:extLst>
          </p:cNvPr>
          <p:cNvSpPr/>
          <p:nvPr/>
        </p:nvSpPr>
        <p:spPr>
          <a:xfrm>
            <a:off x="2340504" y="3930926"/>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44695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379499" y="215900"/>
            <a:ext cx="8121600" cy="572700"/>
          </a:xfrm>
          <a:prstGeom prst="rect">
            <a:avLst/>
          </a:prstGeom>
          <a:noFill/>
          <a:ln>
            <a:noFill/>
          </a:ln>
        </p:spPr>
        <p:txBody>
          <a:bodyPr spcFirstLastPara="1" wrap="square" lIns="91425" tIns="91425" rIns="91425" bIns="91425"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US" sz="2800" b="0" i="0" u="none" strike="noStrike" cap="none">
                <a:solidFill>
                  <a:srgbClr val="EFEFEF"/>
                </a:solidFill>
                <a:latin typeface="Anton"/>
                <a:ea typeface="Anton"/>
                <a:cs typeface="Anton"/>
                <a:sym typeface="Anton"/>
              </a:rPr>
              <a:t>Message </a:t>
            </a:r>
            <a:r>
              <a:rPr lang="en-US" sz="2800" b="0" i="0" u="none" strike="noStrike" cap="none">
                <a:solidFill>
                  <a:srgbClr val="EFEFEF"/>
                </a:solidFill>
                <a:latin typeface="Anton"/>
                <a:ea typeface="Anton"/>
                <a:cs typeface="Anton"/>
                <a:sym typeface="Wingdings" panose="05000000000000000000" pitchFamily="2" charset="2"/>
              </a:rPr>
              <a:t> </a:t>
            </a:r>
            <a:r>
              <a:rPr lang="en-US" sz="2800" b="0" i="0" u="none" strike="noStrike" cap="none">
                <a:solidFill>
                  <a:srgbClr val="EFEFEF"/>
                </a:solidFill>
                <a:latin typeface="Anton"/>
                <a:ea typeface="Anton"/>
                <a:cs typeface="Anton"/>
                <a:sym typeface="Anton"/>
              </a:rPr>
              <a:t>Difference in emotional behavior</a:t>
            </a:r>
            <a:endParaRPr lang="en-US" sz="2800">
              <a:solidFill>
                <a:srgbClr val="EFEFEF"/>
              </a:solidFill>
              <a:latin typeface="Anton"/>
              <a:ea typeface="Anton"/>
              <a:cs typeface="Anton"/>
              <a:sym typeface="Anton"/>
            </a:endParaRPr>
          </a:p>
        </p:txBody>
      </p:sp>
      <p:graphicFrame>
        <p:nvGraphicFramePr>
          <p:cNvPr id="8" name="Table 8">
            <a:extLst>
              <a:ext uri="{FF2B5EF4-FFF2-40B4-BE49-F238E27FC236}">
                <a16:creationId xmlns:a16="http://schemas.microsoft.com/office/drawing/2014/main" id="{02552BFE-4AA9-451E-829F-29A9361EC01A}"/>
              </a:ext>
            </a:extLst>
          </p:cNvPr>
          <p:cNvGraphicFramePr>
            <a:graphicFrameLocks noGrp="1"/>
          </p:cNvGraphicFramePr>
          <p:nvPr>
            <p:extLst>
              <p:ext uri="{D42A27DB-BD31-4B8C-83A1-F6EECF244321}">
                <p14:modId xmlns:p14="http://schemas.microsoft.com/office/powerpoint/2010/main" val="2282746546"/>
              </p:ext>
            </p:extLst>
          </p:nvPr>
        </p:nvGraphicFramePr>
        <p:xfrm>
          <a:off x="511199" y="855808"/>
          <a:ext cx="8253300" cy="3973900"/>
        </p:xfrm>
        <a:graphic>
          <a:graphicData uri="http://schemas.openxmlformats.org/drawingml/2006/table">
            <a:tbl>
              <a:tblPr firstRow="1" bandRow="1">
                <a:tableStyleId>{5FD0F851-EC5A-4D38-B0AD-8093EC10F338}</a:tableStyleId>
              </a:tblPr>
              <a:tblGrid>
                <a:gridCol w="1299302">
                  <a:extLst>
                    <a:ext uri="{9D8B030D-6E8A-4147-A177-3AD203B41FA5}">
                      <a16:colId xmlns:a16="http://schemas.microsoft.com/office/drawing/2014/main" val="4149882216"/>
                    </a:ext>
                  </a:extLst>
                </a:gridCol>
                <a:gridCol w="978866">
                  <a:extLst>
                    <a:ext uri="{9D8B030D-6E8A-4147-A177-3AD203B41FA5}">
                      <a16:colId xmlns:a16="http://schemas.microsoft.com/office/drawing/2014/main" val="29843864"/>
                    </a:ext>
                  </a:extLst>
                </a:gridCol>
                <a:gridCol w="1006632">
                  <a:extLst>
                    <a:ext uri="{9D8B030D-6E8A-4147-A177-3AD203B41FA5}">
                      <a16:colId xmlns:a16="http://schemas.microsoft.com/office/drawing/2014/main" val="153813161"/>
                    </a:ext>
                  </a:extLst>
                </a:gridCol>
                <a:gridCol w="4968500">
                  <a:extLst>
                    <a:ext uri="{9D8B030D-6E8A-4147-A177-3AD203B41FA5}">
                      <a16:colId xmlns:a16="http://schemas.microsoft.com/office/drawing/2014/main" val="2204950708"/>
                    </a:ext>
                  </a:extLst>
                </a:gridCol>
              </a:tblGrid>
              <a:tr h="330735">
                <a:tc>
                  <a:txBody>
                    <a:bodyPr/>
                    <a:lstStyle/>
                    <a:p>
                      <a:endParaRPr lang="en-US" b="1">
                        <a:solidFill>
                          <a:schemeClr val="accent3"/>
                        </a:solidFill>
                        <a:latin typeface="DM Sans" panose="020B0604020202020204" charset="0"/>
                      </a:endParaRPr>
                    </a:p>
                  </a:txBody>
                  <a:tcPr/>
                </a:tc>
                <a:tc>
                  <a:txBody>
                    <a:bodyPr/>
                    <a:lstStyle/>
                    <a:p>
                      <a:r>
                        <a:rPr lang="en-US" b="1">
                          <a:solidFill>
                            <a:schemeClr val="accent3"/>
                          </a:solidFill>
                          <a:latin typeface="DM Sans" panose="020B0604020202020204" charset="0"/>
                        </a:rPr>
                        <a:t>Nike</a:t>
                      </a:r>
                    </a:p>
                  </a:txBody>
                  <a:tcPr/>
                </a:tc>
                <a:tc>
                  <a:txBody>
                    <a:bodyPr/>
                    <a:lstStyle/>
                    <a:p>
                      <a:r>
                        <a:rPr lang="en-US" b="1">
                          <a:solidFill>
                            <a:schemeClr val="accent3"/>
                          </a:solidFill>
                          <a:latin typeface="DM Sans" panose="020B0604020202020204" charset="0"/>
                        </a:rPr>
                        <a:t>Addidas</a:t>
                      </a:r>
                    </a:p>
                  </a:txBody>
                  <a:tcPr/>
                </a:tc>
                <a:tc>
                  <a:txBody>
                    <a:bodyPr/>
                    <a:lstStyle/>
                    <a:p>
                      <a:pPr algn="ctr"/>
                      <a:r>
                        <a:rPr lang="en-US" b="1">
                          <a:solidFill>
                            <a:schemeClr val="accent3"/>
                          </a:solidFill>
                          <a:latin typeface="DM Sans" panose="020B0604020202020204" charset="0"/>
                        </a:rPr>
                        <a:t>Reason</a:t>
                      </a:r>
                    </a:p>
                  </a:txBody>
                  <a:tcPr/>
                </a:tc>
                <a:extLst>
                  <a:ext uri="{0D108BD9-81ED-4DB2-BD59-A6C34878D82A}">
                    <a16:rowId xmlns:a16="http://schemas.microsoft.com/office/drawing/2014/main" val="385108009"/>
                  </a:ext>
                </a:extLst>
              </a:tr>
              <a:tr h="1830926">
                <a:tc>
                  <a:txBody>
                    <a:bodyPr/>
                    <a:lstStyle/>
                    <a:p>
                      <a:r>
                        <a:rPr lang="en-US" b="1">
                          <a:solidFill>
                            <a:schemeClr val="accent3"/>
                          </a:solidFill>
                          <a:latin typeface="DM Sans" panose="020B0604020202020204" charset="0"/>
                        </a:rPr>
                        <a:t>Emotional Intelligence</a:t>
                      </a:r>
                    </a:p>
                  </a:txBody>
                  <a:tcPr/>
                </a:tc>
                <a:tc>
                  <a:txBody>
                    <a:bodyPr/>
                    <a:lstStyle/>
                    <a:p>
                      <a:r>
                        <a:rPr lang="en-US" b="1" u="sng">
                          <a:solidFill>
                            <a:schemeClr val="accent3"/>
                          </a:solidFill>
                          <a:latin typeface="DM Sans" panose="020B0604020202020204" charset="0"/>
                        </a:rPr>
                        <a:t>Higher</a:t>
                      </a:r>
                    </a:p>
                  </a:txBody>
                  <a:tcPr/>
                </a:tc>
                <a:tc>
                  <a:txBody>
                    <a:bodyPr/>
                    <a:lstStyle/>
                    <a:p>
                      <a:r>
                        <a:rPr lang="en-US" b="0">
                          <a:solidFill>
                            <a:schemeClr val="accent3"/>
                          </a:solidFill>
                          <a:latin typeface="DM Sans" panose="020B0604020202020204" charset="0"/>
                        </a:rPr>
                        <a:t>Lower</a:t>
                      </a:r>
                    </a:p>
                  </a:txBody>
                  <a:tcPr/>
                </a:tc>
                <a:tc>
                  <a:txBody>
                    <a:bodyPr/>
                    <a:lstStyle/>
                    <a:p>
                      <a:pPr marR="0" algn="ctr" rtl="0">
                        <a:lnSpc>
                          <a:spcPct val="100000"/>
                        </a:lnSpc>
                        <a:spcBef>
                          <a:spcPts val="0"/>
                        </a:spcBef>
                        <a:spcAft>
                          <a:spcPts val="0"/>
                        </a:spcAft>
                      </a:pP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rPr>
                        <a:t>Made a strong comparison with what is happening now versus how athletes should react to the obstacles</a:t>
                      </a: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sym typeface="Wingdings" panose="05000000000000000000" pitchFamily="2" charset="2"/>
                        </a:rPr>
                        <a:t> </a:t>
                      </a:r>
                      <a:endParaRPr lang="en-US" sz="1200" b="0" i="1">
                        <a:solidFill>
                          <a:schemeClr val="accent3"/>
                        </a:solidFill>
                        <a:effectLst/>
                        <a:latin typeface="DM Sans" panose="020B0604020202020204" charset="0"/>
                      </a:endParaRPr>
                    </a:p>
                    <a:p>
                      <a:pPr marR="0" algn="ctr" rtl="0">
                        <a:lnSpc>
                          <a:spcPct val="100000"/>
                        </a:lnSpc>
                        <a:spcBef>
                          <a:spcPts val="0"/>
                        </a:spcBef>
                        <a:spcAft>
                          <a:spcPts val="0"/>
                        </a:spcAft>
                      </a:pP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rPr>
                        <a:t>Nike did not ignore the current pandemic</a:t>
                      </a: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sym typeface="Wingdings" panose="05000000000000000000" pitchFamily="2" charset="2"/>
                        </a:rPr>
                        <a:t> </a:t>
                      </a:r>
                      <a:endParaRPr lang="en-US" sz="1200" b="0" i="1">
                        <a:solidFill>
                          <a:schemeClr val="accent3"/>
                        </a:solidFill>
                        <a:effectLst/>
                        <a:latin typeface="DM Sans" panose="020B0604020202020204" charset="0"/>
                      </a:endParaRPr>
                    </a:p>
                    <a:p>
                      <a:pPr marR="0" algn="ctr" rtl="0">
                        <a:lnSpc>
                          <a:spcPct val="100000"/>
                        </a:lnSpc>
                        <a:spcBef>
                          <a:spcPts val="0"/>
                        </a:spcBef>
                        <a:spcAft>
                          <a:spcPts val="0"/>
                        </a:spcAft>
                      </a:pP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rPr>
                        <a:t>High level of awareness of and empathy for athletes</a:t>
                      </a: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sym typeface="Wingdings" panose="05000000000000000000" pitchFamily="2" charset="2"/>
                        </a:rPr>
                        <a:t> Message more impactful and motivating </a:t>
                      </a:r>
                      <a:endParaRPr lang="en-US" sz="1200" b="0" i="1">
                        <a:solidFill>
                          <a:schemeClr val="accent3"/>
                        </a:solidFill>
                        <a:effectLst/>
                        <a:latin typeface="DM Sans" panose="020B0604020202020204" charset="0"/>
                      </a:endParaRPr>
                    </a:p>
                    <a:p>
                      <a:pPr algn="ctr">
                        <a:lnSpc>
                          <a:spcPct val="100000"/>
                        </a:lnSpc>
                      </a:pPr>
                      <a:r>
                        <a:rPr lang="en-US" sz="1400" b="1" i="0" u="sng">
                          <a:solidFill>
                            <a:schemeClr val="accent3"/>
                          </a:solidFill>
                          <a:effectLst/>
                          <a:latin typeface="DM Sans" panose="020B0604020202020204" charset="0"/>
                          <a:ea typeface="Arial" panose="020B0604020202020204" pitchFamily="34" charset="0"/>
                          <a:cs typeface="Arial" panose="020B0604020202020204" pitchFamily="34" charset="0"/>
                        </a:rPr>
                        <a:t>Higher emotional Intelligence</a:t>
                      </a:r>
                      <a:endParaRPr lang="en-US" sz="1050" b="1" i="0" u="sng">
                        <a:solidFill>
                          <a:schemeClr val="accent3"/>
                        </a:solidFill>
                        <a:effectLst/>
                        <a:latin typeface="DM Sans" panose="020B0604020202020204" charset="0"/>
                      </a:endParaRPr>
                    </a:p>
                  </a:txBody>
                  <a:tcPr/>
                </a:tc>
                <a:extLst>
                  <a:ext uri="{0D108BD9-81ED-4DB2-BD59-A6C34878D82A}">
                    <a16:rowId xmlns:a16="http://schemas.microsoft.com/office/drawing/2014/main" val="1541748652"/>
                  </a:ext>
                </a:extLst>
              </a:tr>
              <a:tr h="1812239">
                <a:tc>
                  <a:txBody>
                    <a:bodyPr/>
                    <a:lstStyle/>
                    <a:p>
                      <a:r>
                        <a:rPr lang="en-US" b="1">
                          <a:solidFill>
                            <a:schemeClr val="accent3"/>
                          </a:solidFill>
                          <a:latin typeface="DM Sans" panose="020B0604020202020204" charset="0"/>
                        </a:rPr>
                        <a:t>Emotional Involvement</a:t>
                      </a:r>
                    </a:p>
                  </a:txBody>
                  <a:tcPr/>
                </a:tc>
                <a:tc>
                  <a:txBody>
                    <a:bodyPr/>
                    <a:lstStyle/>
                    <a:p>
                      <a:r>
                        <a:rPr lang="en-US" b="1" u="sng">
                          <a:solidFill>
                            <a:schemeClr val="accent3"/>
                          </a:solidFill>
                          <a:latin typeface="DM Sans" panose="020B0604020202020204" charset="0"/>
                        </a:rPr>
                        <a:t>Higher</a:t>
                      </a:r>
                    </a:p>
                  </a:txBody>
                  <a:tcPr/>
                </a:tc>
                <a:tc>
                  <a:txBody>
                    <a:bodyPr/>
                    <a:lstStyle/>
                    <a:p>
                      <a:r>
                        <a:rPr lang="en-US" b="0">
                          <a:solidFill>
                            <a:schemeClr val="accent3"/>
                          </a:solidFill>
                          <a:latin typeface="DM Sans" panose="020B0604020202020204" charset="0"/>
                        </a:rPr>
                        <a:t>Lower</a:t>
                      </a:r>
                    </a:p>
                  </a:txBody>
                  <a:tcPr/>
                </a:tc>
                <a:tc>
                  <a:txBody>
                    <a:bodyPr/>
                    <a:lstStyle/>
                    <a:p>
                      <a:pPr algn="ctr" rtl="0">
                        <a:lnSpc>
                          <a:spcPct val="100000"/>
                        </a:lnSpc>
                        <a:spcBef>
                          <a:spcPts val="0"/>
                        </a:spcBef>
                        <a:spcAft>
                          <a:spcPts val="0"/>
                        </a:spcAft>
                      </a:pPr>
                      <a:r>
                        <a:rPr lang="en-US" sz="1400" b="0" i="1">
                          <a:solidFill>
                            <a:schemeClr val="accent3"/>
                          </a:solidFill>
                          <a:effectLst/>
                          <a:latin typeface="DM Sans" panose="020B0604020202020204" charset="0"/>
                          <a:ea typeface="Arial" panose="020B0604020202020204" pitchFamily="34" charset="0"/>
                          <a:cs typeface="Arial" panose="020B0604020202020204" pitchFamily="34" charset="0"/>
                          <a:sym typeface="Wingdings" panose="05000000000000000000" pitchFamily="2" charset="2"/>
                        </a:rPr>
                        <a:t>Message more impactful and motivating  </a:t>
                      </a:r>
                    </a:p>
                    <a:p>
                      <a:pPr algn="ctr" rtl="0">
                        <a:lnSpc>
                          <a:spcPct val="100000"/>
                        </a:lnSpc>
                        <a:spcBef>
                          <a:spcPts val="0"/>
                        </a:spcBef>
                        <a:spcAft>
                          <a:spcPts val="0"/>
                        </a:spcAft>
                      </a:pPr>
                      <a:r>
                        <a:rPr lang="en-US" sz="1400" b="0" i="1" u="none" strike="noStrike">
                          <a:solidFill>
                            <a:schemeClr val="accent3"/>
                          </a:solidFill>
                          <a:effectLst/>
                          <a:latin typeface="DM Sans" panose="020B0604020202020204" charset="0"/>
                        </a:rPr>
                        <a:t>More motivated </a:t>
                      </a:r>
                      <a:r>
                        <a:rPr lang="en-US" sz="1400" b="0" i="1" u="none" strike="noStrike">
                          <a:solidFill>
                            <a:schemeClr val="accent3"/>
                          </a:solidFill>
                          <a:effectLst/>
                          <a:latin typeface="DM Sans" panose="020B0604020202020204" charset="0"/>
                          <a:sym typeface="Wingdings" panose="05000000000000000000" pitchFamily="2" charset="2"/>
                        </a:rPr>
                        <a:t> </a:t>
                      </a:r>
                      <a:endParaRPr lang="en-US" sz="1400" b="0" i="1">
                        <a:solidFill>
                          <a:schemeClr val="accent3"/>
                        </a:solidFill>
                        <a:latin typeface="DM Sans" panose="020B0604020202020204" charset="0"/>
                        <a:sym typeface="Wingdings" panose="05000000000000000000" pitchFamily="2" charset="2"/>
                      </a:endParaRPr>
                    </a:p>
                    <a:p>
                      <a:pPr algn="ctr" rtl="0">
                        <a:lnSpc>
                          <a:spcPct val="100000"/>
                        </a:lnSpc>
                        <a:spcBef>
                          <a:spcPts val="0"/>
                        </a:spcBef>
                        <a:spcAft>
                          <a:spcPts val="0"/>
                        </a:spcAft>
                      </a:pPr>
                      <a:r>
                        <a:rPr lang="en-US" sz="1400" b="0" i="1" u="none" strike="noStrike">
                          <a:solidFill>
                            <a:schemeClr val="accent3"/>
                          </a:solidFill>
                          <a:effectLst/>
                          <a:latin typeface="DM Sans" panose="020B0604020202020204" charset="0"/>
                          <a:sym typeface="Wingdings" panose="05000000000000000000" pitchFamily="2" charset="2"/>
                        </a:rPr>
                        <a:t>More energized/inspired to train harder  </a:t>
                      </a:r>
                    </a:p>
                    <a:p>
                      <a:pPr algn="ctr" rtl="0">
                        <a:lnSpc>
                          <a:spcPct val="100000"/>
                        </a:lnSpc>
                        <a:spcBef>
                          <a:spcPts val="0"/>
                        </a:spcBef>
                        <a:spcAft>
                          <a:spcPts val="0"/>
                        </a:spcAft>
                      </a:pPr>
                      <a:r>
                        <a:rPr lang="en-US" sz="1400" b="0" i="1" u="none" strike="noStrike">
                          <a:solidFill>
                            <a:schemeClr val="accent3"/>
                          </a:solidFill>
                          <a:effectLst/>
                          <a:latin typeface="DM Sans" panose="020B0604020202020204" charset="0"/>
                          <a:sym typeface="Wingdings" panose="05000000000000000000" pitchFamily="2" charset="2"/>
                        </a:rPr>
                        <a:t>Make do whatever resource they have create maximum potential out of it Concentrate/work harder on the sports </a:t>
                      </a:r>
                    </a:p>
                    <a:p>
                      <a:pPr algn="ctr" rtl="0">
                        <a:lnSpc>
                          <a:spcPct val="100000"/>
                        </a:lnSpc>
                        <a:spcBef>
                          <a:spcPts val="0"/>
                        </a:spcBef>
                        <a:spcAft>
                          <a:spcPts val="0"/>
                        </a:spcAft>
                      </a:pPr>
                      <a:r>
                        <a:rPr lang="en-US" sz="1400" b="1" u="sng">
                          <a:solidFill>
                            <a:schemeClr val="accent3"/>
                          </a:solidFill>
                          <a:latin typeface="DM Sans" panose="020B0604020202020204" charset="0"/>
                          <a:sym typeface="Wingdings" panose="05000000000000000000" pitchFamily="2" charset="2"/>
                        </a:rPr>
                        <a:t>H</a:t>
                      </a:r>
                      <a:r>
                        <a:rPr lang="en-US" sz="1400" b="1" u="sng" strike="noStrike">
                          <a:solidFill>
                            <a:schemeClr val="accent3"/>
                          </a:solidFill>
                          <a:effectLst/>
                          <a:latin typeface="DM Sans" panose="020B0604020202020204" charset="0"/>
                          <a:sym typeface="Wingdings" panose="05000000000000000000" pitchFamily="2" charset="2"/>
                        </a:rPr>
                        <a:t>igher emotional involvement</a:t>
                      </a:r>
                      <a:endParaRPr lang="en-US" b="1">
                        <a:solidFill>
                          <a:schemeClr val="accent3"/>
                        </a:solidFill>
                        <a:latin typeface="DM Sans" panose="020B0604020202020204" charset="0"/>
                      </a:endParaRPr>
                    </a:p>
                  </a:txBody>
                  <a:tcPr/>
                </a:tc>
                <a:extLst>
                  <a:ext uri="{0D108BD9-81ED-4DB2-BD59-A6C34878D82A}">
                    <a16:rowId xmlns:a16="http://schemas.microsoft.com/office/drawing/2014/main" val="1995000228"/>
                  </a:ext>
                </a:extLst>
              </a:tr>
            </a:tbl>
          </a:graphicData>
        </a:graphic>
      </p:graphicFrame>
    </p:spTree>
    <p:extLst>
      <p:ext uri="{BB962C8B-B14F-4D97-AF65-F5344CB8AC3E}">
        <p14:creationId xmlns:p14="http://schemas.microsoft.com/office/powerpoint/2010/main" val="3708976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521300" y="225713"/>
            <a:ext cx="8121600" cy="572700"/>
          </a:xfrm>
          <a:prstGeom prst="rect">
            <a:avLst/>
          </a:prstGeom>
          <a:noFill/>
          <a:ln>
            <a:noFill/>
          </a:ln>
        </p:spPr>
        <p:txBody>
          <a:bodyPr spcFirstLastPara="1" wrap="square" lIns="91425" tIns="91425" rIns="91425" bIns="91425"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buClr>
                <a:srgbClr val="EFEFEF"/>
              </a:buClr>
              <a:buSzPts val="2800"/>
            </a:pPr>
            <a:endParaRPr lang="en-US" sz="2800">
              <a:solidFill>
                <a:srgbClr val="EFEFEF"/>
              </a:solidFill>
              <a:latin typeface="Anton"/>
              <a:ea typeface="Anton"/>
              <a:cs typeface="Anton"/>
              <a:sym typeface="Anton"/>
            </a:endParaRPr>
          </a:p>
        </p:txBody>
      </p:sp>
      <p:graphicFrame>
        <p:nvGraphicFramePr>
          <p:cNvPr id="6" name="Table 6">
            <a:extLst>
              <a:ext uri="{FF2B5EF4-FFF2-40B4-BE49-F238E27FC236}">
                <a16:creationId xmlns:a16="http://schemas.microsoft.com/office/drawing/2014/main" id="{84065D9F-C78D-4DC8-99AA-D01952FD6EA3}"/>
              </a:ext>
            </a:extLst>
          </p:cNvPr>
          <p:cNvGraphicFramePr>
            <a:graphicFrameLocks noGrp="1"/>
          </p:cNvGraphicFramePr>
          <p:nvPr>
            <p:extLst>
              <p:ext uri="{D42A27DB-BD31-4B8C-83A1-F6EECF244321}">
                <p14:modId xmlns:p14="http://schemas.microsoft.com/office/powerpoint/2010/main" val="4060033857"/>
              </p:ext>
            </p:extLst>
          </p:nvPr>
        </p:nvGraphicFramePr>
        <p:xfrm>
          <a:off x="825100" y="583200"/>
          <a:ext cx="7656501" cy="3792021"/>
        </p:xfrm>
        <a:graphic>
          <a:graphicData uri="http://schemas.openxmlformats.org/drawingml/2006/table">
            <a:tbl>
              <a:tblPr firstRow="1" bandRow="1">
                <a:tableStyleId>{C083E6E3-FA7D-4D7B-A595-EF9225AFEA82}</a:tableStyleId>
              </a:tblPr>
              <a:tblGrid>
                <a:gridCol w="2419161">
                  <a:extLst>
                    <a:ext uri="{9D8B030D-6E8A-4147-A177-3AD203B41FA5}">
                      <a16:colId xmlns:a16="http://schemas.microsoft.com/office/drawing/2014/main" val="1357638095"/>
                    </a:ext>
                  </a:extLst>
                </a:gridCol>
                <a:gridCol w="2685173">
                  <a:extLst>
                    <a:ext uri="{9D8B030D-6E8A-4147-A177-3AD203B41FA5}">
                      <a16:colId xmlns:a16="http://schemas.microsoft.com/office/drawing/2014/main" val="949576963"/>
                    </a:ext>
                  </a:extLst>
                </a:gridCol>
                <a:gridCol w="2552167">
                  <a:extLst>
                    <a:ext uri="{9D8B030D-6E8A-4147-A177-3AD203B41FA5}">
                      <a16:colId xmlns:a16="http://schemas.microsoft.com/office/drawing/2014/main" val="3093626515"/>
                    </a:ext>
                  </a:extLst>
                </a:gridCol>
              </a:tblGrid>
              <a:tr h="678508">
                <a:tc>
                  <a:txBody>
                    <a:bodyPr/>
                    <a:lstStyle/>
                    <a:p>
                      <a:endParaRPr lang="en-US" sz="1600">
                        <a:solidFill>
                          <a:schemeClr val="accent3"/>
                        </a:solidFill>
                        <a:latin typeface="DM Sans" panose="020B0604020202020204" charset="0"/>
                      </a:endParaRPr>
                    </a:p>
                  </a:txBody>
                  <a:tcPr/>
                </a:tc>
                <a:tc>
                  <a:txBody>
                    <a:bodyPr/>
                    <a:lstStyle/>
                    <a:p>
                      <a:r>
                        <a:rPr lang="en-US" sz="1600">
                          <a:solidFill>
                            <a:schemeClr val="accent3"/>
                          </a:solidFill>
                          <a:latin typeface="DM Sans" panose="020B0604020202020204" charset="0"/>
                        </a:rPr>
                        <a:t>Nike</a:t>
                      </a:r>
                    </a:p>
                  </a:txBody>
                  <a:tcPr/>
                </a:tc>
                <a:tc>
                  <a:txBody>
                    <a:bodyPr/>
                    <a:lstStyle/>
                    <a:p>
                      <a:r>
                        <a:rPr lang="en-US" sz="1600">
                          <a:solidFill>
                            <a:schemeClr val="accent3"/>
                          </a:solidFill>
                          <a:latin typeface="DM Sans" panose="020B0604020202020204" charset="0"/>
                        </a:rPr>
                        <a:t>Adidas</a:t>
                      </a:r>
                    </a:p>
                  </a:txBody>
                  <a:tcPr/>
                </a:tc>
                <a:extLst>
                  <a:ext uri="{0D108BD9-81ED-4DB2-BD59-A6C34878D82A}">
                    <a16:rowId xmlns:a16="http://schemas.microsoft.com/office/drawing/2014/main" val="4004751394"/>
                  </a:ext>
                </a:extLst>
              </a:tr>
              <a:tr h="887132">
                <a:tc>
                  <a:txBody>
                    <a:bodyPr/>
                    <a:lstStyle/>
                    <a:p>
                      <a:r>
                        <a:rPr lang="en-US" sz="1600">
                          <a:solidFill>
                            <a:schemeClr val="accent3"/>
                          </a:solidFill>
                          <a:latin typeface="DM Sans" panose="020B0604020202020204" charset="0"/>
                        </a:rPr>
                        <a:t>Visual</a:t>
                      </a:r>
                    </a:p>
                  </a:txBody>
                  <a:tcPr/>
                </a:tc>
                <a:tc>
                  <a:txBody>
                    <a:bodyPr/>
                    <a:lstStyle/>
                    <a:p>
                      <a:r>
                        <a:rPr lang="en-US" sz="1600">
                          <a:solidFill>
                            <a:schemeClr val="accent3"/>
                          </a:solidFill>
                          <a:latin typeface="DM Sans" panose="020B0604020202020204" charset="0"/>
                        </a:rPr>
                        <a:t>More linkage to video message</a:t>
                      </a:r>
                    </a:p>
                    <a:p>
                      <a:r>
                        <a:rPr lang="en-US" sz="1600">
                          <a:solidFill>
                            <a:schemeClr val="accent3"/>
                          </a:solidFill>
                          <a:latin typeface="DM Sans" panose="020B0604020202020204" charset="0"/>
                        </a:rPr>
                        <a:t>More motivational</a:t>
                      </a:r>
                    </a:p>
                  </a:txBody>
                  <a:tcPr/>
                </a:tc>
                <a:tc>
                  <a:txBody>
                    <a:bodyPr/>
                    <a:lstStyle/>
                    <a:p>
                      <a:r>
                        <a:rPr lang="en-US" sz="1600">
                          <a:solidFill>
                            <a:schemeClr val="accent3"/>
                          </a:solidFill>
                          <a:latin typeface="DM Sans" panose="020B0604020202020204" charset="0"/>
                        </a:rPr>
                        <a:t>Less linkage</a:t>
                      </a:r>
                    </a:p>
                    <a:p>
                      <a:r>
                        <a:rPr lang="en-US" sz="1600">
                          <a:solidFill>
                            <a:schemeClr val="accent3"/>
                          </a:solidFill>
                          <a:latin typeface="DM Sans" panose="020B0604020202020204" charset="0"/>
                        </a:rPr>
                        <a:t>Less motivational </a:t>
                      </a:r>
                    </a:p>
                  </a:txBody>
                  <a:tcPr/>
                </a:tc>
                <a:extLst>
                  <a:ext uri="{0D108BD9-81ED-4DB2-BD59-A6C34878D82A}">
                    <a16:rowId xmlns:a16="http://schemas.microsoft.com/office/drawing/2014/main" val="2171065440"/>
                  </a:ext>
                </a:extLst>
              </a:tr>
              <a:tr h="678508">
                <a:tc>
                  <a:txBody>
                    <a:bodyPr/>
                    <a:lstStyle/>
                    <a:p>
                      <a:r>
                        <a:rPr lang="en-US" sz="1600">
                          <a:solidFill>
                            <a:schemeClr val="accent3"/>
                          </a:solidFill>
                          <a:latin typeface="DM Sans" panose="020B0604020202020204" charset="0"/>
                        </a:rPr>
                        <a:t>Message</a:t>
                      </a:r>
                    </a:p>
                  </a:txBody>
                  <a:tcPr/>
                </a:tc>
                <a:tc>
                  <a:txBody>
                    <a:bodyPr/>
                    <a:lstStyle/>
                    <a:p>
                      <a:r>
                        <a:rPr lang="en-US" sz="1600">
                          <a:solidFill>
                            <a:schemeClr val="accent3"/>
                          </a:solidFill>
                          <a:latin typeface="DM Sans" panose="020B0604020202020204" charset="0"/>
                        </a:rPr>
                        <a:t>More impactful</a:t>
                      </a:r>
                    </a:p>
                  </a:txBody>
                  <a:tcPr/>
                </a:tc>
                <a:tc>
                  <a:txBody>
                    <a:bodyPr/>
                    <a:lstStyle/>
                    <a:p>
                      <a:r>
                        <a:rPr lang="en-US" sz="1600">
                          <a:solidFill>
                            <a:schemeClr val="accent3"/>
                          </a:solidFill>
                          <a:latin typeface="DM Sans" panose="020B0604020202020204" charset="0"/>
                        </a:rPr>
                        <a:t>Less Impactful</a:t>
                      </a:r>
                    </a:p>
                  </a:txBody>
                  <a:tcPr/>
                </a:tc>
                <a:extLst>
                  <a:ext uri="{0D108BD9-81ED-4DB2-BD59-A6C34878D82A}">
                    <a16:rowId xmlns:a16="http://schemas.microsoft.com/office/drawing/2014/main" val="3409834606"/>
                  </a:ext>
                </a:extLst>
              </a:tr>
              <a:tr h="869365">
                <a:tc>
                  <a:txBody>
                    <a:bodyPr/>
                    <a:lstStyle/>
                    <a:p>
                      <a:r>
                        <a:rPr lang="en-US" sz="1600">
                          <a:solidFill>
                            <a:schemeClr val="accent3"/>
                          </a:solidFill>
                          <a:latin typeface="DM Sans" panose="020B0604020202020204" charset="0"/>
                        </a:rPr>
                        <a:t>Emotional Intelligence and Involvement</a:t>
                      </a:r>
                    </a:p>
                  </a:txBody>
                  <a:tcPr/>
                </a:tc>
                <a:tc>
                  <a:txBody>
                    <a:bodyPr/>
                    <a:lstStyle/>
                    <a:p>
                      <a:r>
                        <a:rPr lang="en-US" sz="1600">
                          <a:solidFill>
                            <a:schemeClr val="accent3"/>
                          </a:solidFill>
                          <a:latin typeface="DM Sans" panose="020B0604020202020204" charset="0"/>
                        </a:rPr>
                        <a:t>Higher</a:t>
                      </a:r>
                    </a:p>
                    <a:p>
                      <a:r>
                        <a:rPr lang="en-US" sz="1600">
                          <a:solidFill>
                            <a:schemeClr val="accent3"/>
                          </a:solidFill>
                          <a:latin typeface="DM Sans" panose="020B0604020202020204" charset="0"/>
                        </a:rPr>
                        <a:t>(More motivated, energized and inspired)</a:t>
                      </a:r>
                    </a:p>
                  </a:txBody>
                  <a:tcPr/>
                </a:tc>
                <a:tc>
                  <a:txBody>
                    <a:bodyPr/>
                    <a:lstStyle/>
                    <a:p>
                      <a:r>
                        <a:rPr lang="en-US" sz="1600">
                          <a:solidFill>
                            <a:schemeClr val="accent3"/>
                          </a:solidFill>
                          <a:latin typeface="DM Sans" panose="020B0604020202020204" charset="0"/>
                        </a:rPr>
                        <a:t>Lower</a:t>
                      </a:r>
                    </a:p>
                  </a:txBody>
                  <a:tcPr/>
                </a:tc>
                <a:extLst>
                  <a:ext uri="{0D108BD9-81ED-4DB2-BD59-A6C34878D82A}">
                    <a16:rowId xmlns:a16="http://schemas.microsoft.com/office/drawing/2014/main" val="2515552390"/>
                  </a:ext>
                </a:extLst>
              </a:tr>
              <a:tr h="678508">
                <a:tc>
                  <a:txBody>
                    <a:bodyPr/>
                    <a:lstStyle/>
                    <a:p>
                      <a:r>
                        <a:rPr lang="en-US" sz="1600">
                          <a:solidFill>
                            <a:schemeClr val="accent3"/>
                          </a:solidFill>
                          <a:latin typeface="DM Sans" panose="020B0604020202020204" charset="0"/>
                        </a:rPr>
                        <a:t>Consumer Comprehension</a:t>
                      </a:r>
                    </a:p>
                  </a:txBody>
                  <a:tcPr/>
                </a:tc>
                <a:tc>
                  <a:txBody>
                    <a:bodyPr/>
                    <a:lstStyle/>
                    <a:p>
                      <a:r>
                        <a:rPr lang="en-US" sz="1600">
                          <a:solidFill>
                            <a:schemeClr val="accent3"/>
                          </a:solidFill>
                          <a:latin typeface="DM Sans" panose="020B0604020202020204" charset="0"/>
                        </a:rPr>
                        <a:t>Push through obstacles and comeback stronger</a:t>
                      </a:r>
                    </a:p>
                  </a:txBody>
                  <a:tcPr/>
                </a:tc>
                <a:tc>
                  <a:txBody>
                    <a:bodyPr/>
                    <a:lstStyle/>
                    <a:p>
                      <a:r>
                        <a:rPr lang="en-US" sz="1600">
                          <a:solidFill>
                            <a:schemeClr val="accent3"/>
                          </a:solidFill>
                          <a:latin typeface="DM Sans" panose="020B0604020202020204" charset="0"/>
                        </a:rPr>
                        <a:t>Be optimistic and prepared </a:t>
                      </a:r>
                    </a:p>
                  </a:txBody>
                  <a:tcPr/>
                </a:tc>
                <a:extLst>
                  <a:ext uri="{0D108BD9-81ED-4DB2-BD59-A6C34878D82A}">
                    <a16:rowId xmlns:a16="http://schemas.microsoft.com/office/drawing/2014/main" val="3385259086"/>
                  </a:ext>
                </a:extLst>
              </a:tr>
            </a:tbl>
          </a:graphicData>
        </a:graphic>
      </p:graphicFrame>
    </p:spTree>
    <p:extLst>
      <p:ext uri="{BB962C8B-B14F-4D97-AF65-F5344CB8AC3E}">
        <p14:creationId xmlns:p14="http://schemas.microsoft.com/office/powerpoint/2010/main" val="213479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E714E99-10F4-48FD-9A5A-EB05203EA31E}"/>
              </a:ext>
            </a:extLst>
          </p:cNvPr>
          <p:cNvSpPr/>
          <p:nvPr/>
        </p:nvSpPr>
        <p:spPr>
          <a:xfrm>
            <a:off x="655200" y="1196550"/>
            <a:ext cx="2308800" cy="985050"/>
          </a:xfrm>
          <a:prstGeom prst="ellipse">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effectLst>
                  <a:outerShdw blurRad="38100" dist="38100" dir="2700000" algn="tl">
                    <a:srgbClr val="000000">
                      <a:alpha val="43137"/>
                    </a:srgbClr>
                  </a:outerShdw>
                </a:effectLst>
                <a:latin typeface="DM Sans" panose="020B0604020202020204" charset="0"/>
              </a:rPr>
              <a:t>Compare Visuals effects</a:t>
            </a:r>
          </a:p>
        </p:txBody>
      </p:sp>
      <p:sp>
        <p:nvSpPr>
          <p:cNvPr id="5" name="Oval 4">
            <a:extLst>
              <a:ext uri="{FF2B5EF4-FFF2-40B4-BE49-F238E27FC236}">
                <a16:creationId xmlns:a16="http://schemas.microsoft.com/office/drawing/2014/main" id="{0705B032-A6EA-4576-B605-4865157119E9}"/>
              </a:ext>
            </a:extLst>
          </p:cNvPr>
          <p:cNvSpPr/>
          <p:nvPr/>
        </p:nvSpPr>
        <p:spPr>
          <a:xfrm>
            <a:off x="3266400" y="1212300"/>
            <a:ext cx="2308800" cy="985050"/>
          </a:xfrm>
          <a:prstGeom prst="ellipse">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effectLst>
                  <a:outerShdw blurRad="38100" dist="38100" dir="2700000" algn="tl">
                    <a:srgbClr val="000000">
                      <a:alpha val="43137"/>
                    </a:srgbClr>
                  </a:outerShdw>
                </a:effectLst>
                <a:latin typeface="DM Sans" panose="020B0604020202020204" charset="0"/>
              </a:rPr>
              <a:t>Compare message effects</a:t>
            </a:r>
          </a:p>
        </p:txBody>
      </p:sp>
      <p:sp>
        <p:nvSpPr>
          <p:cNvPr id="6" name="Oval 5">
            <a:extLst>
              <a:ext uri="{FF2B5EF4-FFF2-40B4-BE49-F238E27FC236}">
                <a16:creationId xmlns:a16="http://schemas.microsoft.com/office/drawing/2014/main" id="{89725B32-50FB-44E4-B1F4-C0207EE2D717}"/>
              </a:ext>
            </a:extLst>
          </p:cNvPr>
          <p:cNvSpPr/>
          <p:nvPr/>
        </p:nvSpPr>
        <p:spPr>
          <a:xfrm>
            <a:off x="6683571" y="231192"/>
            <a:ext cx="2308800" cy="985050"/>
          </a:xfrm>
          <a:prstGeom prst="ellipse">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effectLst>
                  <a:outerShdw blurRad="38100" dist="38100" dir="2700000" algn="tl">
                    <a:srgbClr val="000000">
                      <a:alpha val="43137"/>
                    </a:srgbClr>
                  </a:outerShdw>
                </a:effectLst>
                <a:latin typeface="DM Sans" panose="020B0604020202020204" charset="0"/>
              </a:rPr>
              <a:t>Derive emotional involvement level</a:t>
            </a:r>
          </a:p>
        </p:txBody>
      </p:sp>
      <p:sp>
        <p:nvSpPr>
          <p:cNvPr id="7" name="Oval 6">
            <a:extLst>
              <a:ext uri="{FF2B5EF4-FFF2-40B4-BE49-F238E27FC236}">
                <a16:creationId xmlns:a16="http://schemas.microsoft.com/office/drawing/2014/main" id="{05A7599F-D0D8-4AAE-AFB6-B311A29061AB}"/>
              </a:ext>
            </a:extLst>
          </p:cNvPr>
          <p:cNvSpPr/>
          <p:nvPr/>
        </p:nvSpPr>
        <p:spPr>
          <a:xfrm>
            <a:off x="6768416" y="2386057"/>
            <a:ext cx="2308800" cy="985050"/>
          </a:xfrm>
          <a:prstGeom prst="ellipse">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effectLst>
                  <a:outerShdw blurRad="38100" dist="38100" dir="2700000" algn="tl">
                    <a:srgbClr val="000000">
                      <a:alpha val="43137"/>
                    </a:srgbClr>
                  </a:outerShdw>
                </a:effectLst>
                <a:latin typeface="DM Sans" panose="020B0604020202020204" charset="0"/>
              </a:rPr>
              <a:t>Derive consumer comprehension</a:t>
            </a:r>
          </a:p>
        </p:txBody>
      </p:sp>
      <p:sp>
        <p:nvSpPr>
          <p:cNvPr id="8" name="Rectangle 7">
            <a:extLst>
              <a:ext uri="{FF2B5EF4-FFF2-40B4-BE49-F238E27FC236}">
                <a16:creationId xmlns:a16="http://schemas.microsoft.com/office/drawing/2014/main" id="{E0340DFD-A4BE-49E6-80A1-9960DBBAC081}"/>
              </a:ext>
            </a:extLst>
          </p:cNvPr>
          <p:cNvSpPr/>
          <p:nvPr/>
        </p:nvSpPr>
        <p:spPr>
          <a:xfrm>
            <a:off x="655200" y="2388766"/>
            <a:ext cx="2308800" cy="883846"/>
          </a:xfrm>
          <a:prstGeom prst="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latin typeface="DM Sans" panose="020B0604020202020204" charset="0"/>
              </a:rPr>
              <a:t>Factors affecting consumer comprehension</a:t>
            </a:r>
          </a:p>
        </p:txBody>
      </p:sp>
      <p:sp>
        <p:nvSpPr>
          <p:cNvPr id="9" name="Rectangle 8">
            <a:extLst>
              <a:ext uri="{FF2B5EF4-FFF2-40B4-BE49-F238E27FC236}">
                <a16:creationId xmlns:a16="http://schemas.microsoft.com/office/drawing/2014/main" id="{B67FA071-C0F9-4748-A7C4-AEE3C2428552}"/>
              </a:ext>
            </a:extLst>
          </p:cNvPr>
          <p:cNvSpPr/>
          <p:nvPr/>
        </p:nvSpPr>
        <p:spPr>
          <a:xfrm>
            <a:off x="3395760" y="2388766"/>
            <a:ext cx="2308800" cy="883846"/>
          </a:xfrm>
          <a:prstGeom prst="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latin typeface="DM Sans" panose="020B0604020202020204" charset="0"/>
              </a:rPr>
              <a:t>Basic Communication Model- Message</a:t>
            </a:r>
          </a:p>
        </p:txBody>
      </p:sp>
      <p:sp>
        <p:nvSpPr>
          <p:cNvPr id="10" name="Rectangle 9">
            <a:extLst>
              <a:ext uri="{FF2B5EF4-FFF2-40B4-BE49-F238E27FC236}">
                <a16:creationId xmlns:a16="http://schemas.microsoft.com/office/drawing/2014/main" id="{D720C2FC-5FAB-42F8-B1B0-12CF024F8B92}"/>
              </a:ext>
            </a:extLst>
          </p:cNvPr>
          <p:cNvSpPr/>
          <p:nvPr/>
        </p:nvSpPr>
        <p:spPr>
          <a:xfrm>
            <a:off x="3395760" y="3464028"/>
            <a:ext cx="2308800" cy="883846"/>
          </a:xfrm>
          <a:prstGeom prst="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err="1">
                <a:latin typeface="DM Sans" panose="020B0604020202020204" charset="0"/>
              </a:rPr>
              <a:t>Repttition</a:t>
            </a:r>
            <a:r>
              <a:rPr lang="en-US" i="1">
                <a:latin typeface="DM Sans" panose="020B0604020202020204" charset="0"/>
              </a:rPr>
              <a:t> assist memory learning</a:t>
            </a:r>
          </a:p>
        </p:txBody>
      </p:sp>
      <p:sp>
        <p:nvSpPr>
          <p:cNvPr id="11" name="Arrow: Right 10">
            <a:extLst>
              <a:ext uri="{FF2B5EF4-FFF2-40B4-BE49-F238E27FC236}">
                <a16:creationId xmlns:a16="http://schemas.microsoft.com/office/drawing/2014/main" id="{E62F1D96-6AFE-4856-880E-2401C1720B26}"/>
              </a:ext>
            </a:extLst>
          </p:cNvPr>
          <p:cNvSpPr/>
          <p:nvPr/>
        </p:nvSpPr>
        <p:spPr>
          <a:xfrm>
            <a:off x="2836800" y="1552800"/>
            <a:ext cx="558960" cy="3180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u="sng">
              <a:effectLst>
                <a:outerShdw blurRad="38100" dist="38100" dir="2700000" algn="tl">
                  <a:srgbClr val="000000">
                    <a:alpha val="43137"/>
                  </a:srgbClr>
                </a:outerShdw>
              </a:effectLst>
              <a:latin typeface="DM Sans" panose="020B0604020202020204" charset="0"/>
            </a:endParaRPr>
          </a:p>
        </p:txBody>
      </p:sp>
      <p:sp>
        <p:nvSpPr>
          <p:cNvPr id="12" name="Arrow: Right 11">
            <a:extLst>
              <a:ext uri="{FF2B5EF4-FFF2-40B4-BE49-F238E27FC236}">
                <a16:creationId xmlns:a16="http://schemas.microsoft.com/office/drawing/2014/main" id="{C665B0F2-1D5F-4945-AFE4-4C88A6D37D8D}"/>
              </a:ext>
            </a:extLst>
          </p:cNvPr>
          <p:cNvSpPr/>
          <p:nvPr/>
        </p:nvSpPr>
        <p:spPr>
          <a:xfrm rot="20175421">
            <a:off x="5387879" y="1151146"/>
            <a:ext cx="1650077" cy="350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DM Sans" panose="020B0604020202020204" charset="0"/>
            </a:endParaRPr>
          </a:p>
        </p:txBody>
      </p:sp>
      <p:sp>
        <p:nvSpPr>
          <p:cNvPr id="13" name="Rectangle 12">
            <a:extLst>
              <a:ext uri="{FF2B5EF4-FFF2-40B4-BE49-F238E27FC236}">
                <a16:creationId xmlns:a16="http://schemas.microsoft.com/office/drawing/2014/main" id="{53E69989-DECA-4095-860E-6911463D7B5A}"/>
              </a:ext>
            </a:extLst>
          </p:cNvPr>
          <p:cNvSpPr/>
          <p:nvPr/>
        </p:nvSpPr>
        <p:spPr>
          <a:xfrm rot="20130561">
            <a:off x="4974474" y="436727"/>
            <a:ext cx="1739760" cy="705026"/>
          </a:xfrm>
          <a:prstGeom prst="rect">
            <a:avLst/>
          </a:prstGeom>
          <a:solidFill>
            <a:schemeClr val="bg2"/>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latin typeface="DM Sans" panose="020B0604020202020204" charset="0"/>
              </a:rPr>
              <a:t>Message appeal - Emotional</a:t>
            </a:r>
          </a:p>
        </p:txBody>
      </p:sp>
      <p:sp>
        <p:nvSpPr>
          <p:cNvPr id="14" name="Arrow: Right 13">
            <a:extLst>
              <a:ext uri="{FF2B5EF4-FFF2-40B4-BE49-F238E27FC236}">
                <a16:creationId xmlns:a16="http://schemas.microsoft.com/office/drawing/2014/main" id="{307A2E06-E03F-485B-908B-6FCE3B95FAFA}"/>
              </a:ext>
            </a:extLst>
          </p:cNvPr>
          <p:cNvSpPr/>
          <p:nvPr/>
        </p:nvSpPr>
        <p:spPr>
          <a:xfrm rot="2323497">
            <a:off x="5354963" y="1927283"/>
            <a:ext cx="1650077" cy="350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DM Sans" panose="020B0604020202020204" charset="0"/>
            </a:endParaRPr>
          </a:p>
        </p:txBody>
      </p:sp>
      <p:sp>
        <p:nvSpPr>
          <p:cNvPr id="15" name="Oval 14">
            <a:extLst>
              <a:ext uri="{FF2B5EF4-FFF2-40B4-BE49-F238E27FC236}">
                <a16:creationId xmlns:a16="http://schemas.microsoft.com/office/drawing/2014/main" id="{25F47A90-D422-4030-8C45-5550ECB567D9}"/>
              </a:ext>
            </a:extLst>
          </p:cNvPr>
          <p:cNvSpPr/>
          <p:nvPr/>
        </p:nvSpPr>
        <p:spPr>
          <a:xfrm>
            <a:off x="6699691" y="1301981"/>
            <a:ext cx="2308800" cy="985050"/>
          </a:xfrm>
          <a:prstGeom prst="ellipse">
            <a:avLst/>
          </a:prstGeom>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a:effectLst>
                  <a:outerShdw blurRad="38100" dist="38100" dir="2700000" algn="tl">
                    <a:srgbClr val="000000">
                      <a:alpha val="43137"/>
                    </a:srgbClr>
                  </a:outerShdw>
                </a:effectLst>
                <a:latin typeface="DM Sans" panose="020B0604020202020204" charset="0"/>
              </a:rPr>
              <a:t>Derive emotional intelligence</a:t>
            </a:r>
          </a:p>
        </p:txBody>
      </p:sp>
      <p:sp>
        <p:nvSpPr>
          <p:cNvPr id="16" name="Arrow: Right 15">
            <a:extLst>
              <a:ext uri="{FF2B5EF4-FFF2-40B4-BE49-F238E27FC236}">
                <a16:creationId xmlns:a16="http://schemas.microsoft.com/office/drawing/2014/main" id="{CFFF6F6A-BB26-4707-BBC4-3D02512DEE7B}"/>
              </a:ext>
            </a:extLst>
          </p:cNvPr>
          <p:cNvSpPr/>
          <p:nvPr/>
        </p:nvSpPr>
        <p:spPr>
          <a:xfrm rot="185762">
            <a:off x="5479237" y="1493965"/>
            <a:ext cx="1650077" cy="350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DM Sans" panose="020B0604020202020204" charset="0"/>
            </a:endParaRPr>
          </a:p>
        </p:txBody>
      </p:sp>
    </p:spTree>
    <p:extLst>
      <p:ext uri="{BB962C8B-B14F-4D97-AF65-F5344CB8AC3E}">
        <p14:creationId xmlns:p14="http://schemas.microsoft.com/office/powerpoint/2010/main" val="17757957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49;p39">
            <a:extLst>
              <a:ext uri="{FF2B5EF4-FFF2-40B4-BE49-F238E27FC236}">
                <a16:creationId xmlns:a16="http://schemas.microsoft.com/office/drawing/2014/main" id="{9D1429E0-B541-4ECB-95A5-F6E47C39CC58}"/>
              </a:ext>
            </a:extLst>
          </p:cNvPr>
          <p:cNvSpPr txBox="1">
            <a:spLocks/>
          </p:cNvSpPr>
          <p:nvPr/>
        </p:nvSpPr>
        <p:spPr>
          <a:xfrm>
            <a:off x="584925" y="405750"/>
            <a:ext cx="8121600" cy="572700"/>
          </a:xfrm>
          <a:prstGeom prst="rect">
            <a:avLst/>
          </a:prstGeom>
          <a:noFill/>
          <a:ln>
            <a:noFill/>
          </a:ln>
        </p:spPr>
        <p:txBody>
          <a:bodyPr spcFirstLastPara="1" wrap="square" lIns="91425" tIns="91425" rIns="91425" bIns="91425" anchor="b"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spcAft>
                <a:spcPts val="600"/>
              </a:spcAft>
              <a:buClr>
                <a:srgbClr val="EFEFEF"/>
              </a:buClr>
              <a:buSzPts val="2800"/>
            </a:pPr>
            <a:r>
              <a:rPr lang="en" sz="2800" b="0" i="0" u="none" strike="noStrike" cap="none">
                <a:solidFill>
                  <a:srgbClr val="EFEFEF"/>
                </a:solidFill>
                <a:latin typeface="Anton"/>
                <a:ea typeface="Anton"/>
                <a:cs typeface="Anton"/>
                <a:sym typeface="Anton"/>
              </a:rPr>
              <a:t>Difference in Consumer comprehension</a:t>
            </a:r>
            <a:endParaRPr lang="en-US" sz="2800" b="0" i="0" u="none" strike="noStrike" cap="none">
              <a:solidFill>
                <a:srgbClr val="EFEFEF"/>
              </a:solidFill>
              <a:latin typeface="Anton"/>
              <a:ea typeface="Anton"/>
              <a:cs typeface="Anton"/>
              <a:sym typeface="Anton"/>
            </a:endParaRPr>
          </a:p>
        </p:txBody>
      </p:sp>
      <p:sp>
        <p:nvSpPr>
          <p:cNvPr id="15" name="Google Shape;395;p43">
            <a:extLst>
              <a:ext uri="{FF2B5EF4-FFF2-40B4-BE49-F238E27FC236}">
                <a16:creationId xmlns:a16="http://schemas.microsoft.com/office/drawing/2014/main" id="{2506C390-F563-4B43-A276-673C0E744ACC}"/>
              </a:ext>
            </a:extLst>
          </p:cNvPr>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6" descr="Adidas releases 'Ready for Sport' in integration with its employees -  Social Samosa">
            <a:extLst>
              <a:ext uri="{FF2B5EF4-FFF2-40B4-BE49-F238E27FC236}">
                <a16:creationId xmlns:a16="http://schemas.microsoft.com/office/drawing/2014/main" id="{A2DEAADE-4218-4AB4-B1A7-020D20FFC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277" y="1771456"/>
            <a:ext cx="3016999" cy="2011200"/>
          </a:xfrm>
          <a:prstGeom prst="roundRect">
            <a:avLst>
              <a:gd name="adj" fmla="val 8594"/>
            </a:avLst>
          </a:prstGeom>
          <a:solidFill>
            <a:srgbClr val="FFFFFF">
              <a:shade val="85000"/>
            </a:srgbClr>
          </a:solidFill>
          <a:ln>
            <a:noFill/>
          </a:ln>
          <a:effectLst/>
        </p:spPr>
      </p:pic>
      <p:pic>
        <p:nvPicPr>
          <p:cNvPr id="17" name="Picture 2" descr="Nike&amp;#39;s You can&amp;#39;t stop us is a masterclass in advertising">
            <a:extLst>
              <a:ext uri="{FF2B5EF4-FFF2-40B4-BE49-F238E27FC236}">
                <a16:creationId xmlns:a16="http://schemas.microsoft.com/office/drawing/2014/main" id="{415A9BFB-DAAC-45EB-9A9A-AD04F4186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197" y="1370724"/>
            <a:ext cx="1832920" cy="2716964"/>
          </a:xfrm>
          <a:prstGeom prst="roundRect">
            <a:avLst>
              <a:gd name="adj" fmla="val 8594"/>
            </a:avLst>
          </a:prstGeom>
          <a:solidFill>
            <a:srgbClr val="FFFFFF">
              <a:shade val="85000"/>
            </a:srgbClr>
          </a:solidFill>
          <a:ln>
            <a:noFill/>
          </a:ln>
          <a:effectLst/>
        </p:spPr>
      </p:pic>
      <p:sp>
        <p:nvSpPr>
          <p:cNvPr id="20" name="Arrow: Chevron 19">
            <a:extLst>
              <a:ext uri="{FF2B5EF4-FFF2-40B4-BE49-F238E27FC236}">
                <a16:creationId xmlns:a16="http://schemas.microsoft.com/office/drawing/2014/main" id="{4135E60F-AC69-491B-9C80-16D4970DCCE4}"/>
              </a:ext>
            </a:extLst>
          </p:cNvPr>
          <p:cNvSpPr/>
          <p:nvPr/>
        </p:nvSpPr>
        <p:spPr>
          <a:xfrm>
            <a:off x="4278085" y="2246378"/>
            <a:ext cx="816429" cy="1061357"/>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Google Shape;411;p44">
            <a:extLst>
              <a:ext uri="{FF2B5EF4-FFF2-40B4-BE49-F238E27FC236}">
                <a16:creationId xmlns:a16="http://schemas.microsoft.com/office/drawing/2014/main" id="{F1179DE3-C6EE-4815-9A8D-41B8436DFD7D}"/>
              </a:ext>
            </a:extLst>
          </p:cNvPr>
          <p:cNvSpPr txBox="1">
            <a:spLocks/>
          </p:cNvSpPr>
          <p:nvPr/>
        </p:nvSpPr>
        <p:spPr>
          <a:xfrm>
            <a:off x="3214257" y="1667841"/>
            <a:ext cx="2944083"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600">
                <a:solidFill>
                  <a:schemeClr val="accent5"/>
                </a:solidFill>
              </a:rPr>
              <a:t>More Impactful</a:t>
            </a:r>
          </a:p>
        </p:txBody>
      </p:sp>
      <p:sp>
        <p:nvSpPr>
          <p:cNvPr id="22" name="Google Shape;411;p44">
            <a:extLst>
              <a:ext uri="{FF2B5EF4-FFF2-40B4-BE49-F238E27FC236}">
                <a16:creationId xmlns:a16="http://schemas.microsoft.com/office/drawing/2014/main" id="{27298D57-024A-464B-BBD5-34645B3DEB76}"/>
              </a:ext>
            </a:extLst>
          </p:cNvPr>
          <p:cNvSpPr txBox="1">
            <a:spLocks/>
          </p:cNvSpPr>
          <p:nvPr/>
        </p:nvSpPr>
        <p:spPr>
          <a:xfrm>
            <a:off x="5725277" y="4380243"/>
            <a:ext cx="2944083"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600">
                <a:solidFill>
                  <a:schemeClr val="accent5"/>
                </a:solidFill>
              </a:rPr>
              <a:t>Be optimistic and prepared</a:t>
            </a:r>
          </a:p>
        </p:txBody>
      </p:sp>
      <p:sp>
        <p:nvSpPr>
          <p:cNvPr id="9" name="Google Shape;411;p44">
            <a:extLst>
              <a:ext uri="{FF2B5EF4-FFF2-40B4-BE49-F238E27FC236}">
                <a16:creationId xmlns:a16="http://schemas.microsoft.com/office/drawing/2014/main" id="{BF2F960B-46AC-4807-BC4F-1E8E705E0B77}"/>
              </a:ext>
            </a:extLst>
          </p:cNvPr>
          <p:cNvSpPr txBox="1">
            <a:spLocks/>
          </p:cNvSpPr>
          <p:nvPr/>
        </p:nvSpPr>
        <p:spPr>
          <a:xfrm>
            <a:off x="133350" y="4433012"/>
            <a:ext cx="4849835" cy="47472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1800"/>
              <a:buFont typeface="Anton"/>
              <a:buNone/>
              <a:defRPr sz="1800" b="0" i="0" u="none" strike="noStrike" cap="none">
                <a:solidFill>
                  <a:schemeClr val="lt2"/>
                </a:solidFill>
                <a:latin typeface="Anton"/>
                <a:ea typeface="Anton"/>
                <a:cs typeface="Anton"/>
                <a:sym typeface="Anton"/>
              </a:defRPr>
            </a:lvl1pPr>
            <a:lvl2pPr marR="0" lvl="1"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l"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pPr algn="ctr"/>
            <a:r>
              <a:rPr lang="en-US" sz="1600">
                <a:solidFill>
                  <a:schemeClr val="accent5"/>
                </a:solidFill>
              </a:rPr>
              <a:t> Push through obstacles &amp; comeback STRONGER, </a:t>
            </a:r>
          </a:p>
          <a:p>
            <a:pPr algn="ctr"/>
            <a:r>
              <a:rPr lang="en-US" sz="1600">
                <a:solidFill>
                  <a:schemeClr val="accent5"/>
                </a:solidFill>
              </a:rPr>
              <a:t>Global pandemic won’t stop athletes</a:t>
            </a:r>
          </a:p>
        </p:txBody>
      </p:sp>
    </p:spTree>
    <p:extLst>
      <p:ext uri="{BB962C8B-B14F-4D97-AF65-F5344CB8AC3E}">
        <p14:creationId xmlns:p14="http://schemas.microsoft.com/office/powerpoint/2010/main" val="823274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82FF37-4571-4424-946B-037FBF3B55C0}"/>
              </a:ext>
            </a:extLst>
          </p:cNvPr>
          <p:cNvSpPr txBox="1"/>
          <p:nvPr/>
        </p:nvSpPr>
        <p:spPr>
          <a:xfrm>
            <a:off x="1815737" y="320040"/>
            <a:ext cx="5003074" cy="584775"/>
          </a:xfrm>
          <a:prstGeom prst="rect">
            <a:avLst/>
          </a:prstGeom>
          <a:noFill/>
        </p:spPr>
        <p:txBody>
          <a:bodyPr wrap="square" rtlCol="0">
            <a:spAutoFit/>
          </a:bodyPr>
          <a:lstStyle/>
          <a:p>
            <a:pPr algn="ctr"/>
            <a:r>
              <a:rPr lang="en-US" sz="3200">
                <a:solidFill>
                  <a:schemeClr val="accent1"/>
                </a:solidFill>
                <a:latin typeface="Anton" pitchFamily="2" charset="0"/>
              </a:rPr>
              <a:t>Effectiveness </a:t>
            </a:r>
          </a:p>
        </p:txBody>
      </p:sp>
      <p:sp>
        <p:nvSpPr>
          <p:cNvPr id="5" name="Google Shape;2630;p61">
            <a:extLst>
              <a:ext uri="{FF2B5EF4-FFF2-40B4-BE49-F238E27FC236}">
                <a16:creationId xmlns:a16="http://schemas.microsoft.com/office/drawing/2014/main" id="{7FB2545B-27F9-4A05-92F4-B02C5EB768D2}"/>
              </a:ext>
            </a:extLst>
          </p:cNvPr>
          <p:cNvSpPr txBox="1">
            <a:spLocks noGrp="1"/>
          </p:cNvSpPr>
          <p:nvPr>
            <p:ph type="title"/>
          </p:nvPr>
        </p:nvSpPr>
        <p:spPr>
          <a:xfrm>
            <a:off x="666588" y="2902422"/>
            <a:ext cx="3782318" cy="77208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a:t>58 Mil </a:t>
            </a:r>
            <a:r>
              <a:rPr lang="en-US" altLang="zh-CN"/>
              <a:t>views</a:t>
            </a:r>
            <a:br>
              <a:rPr lang="en-US" altLang="zh-CN"/>
            </a:br>
            <a:r>
              <a:rPr lang="en-US" altLang="zh-CN"/>
              <a:t>$8.95 Mil</a:t>
            </a:r>
            <a:br>
              <a:rPr lang="en-US" altLang="zh-CN"/>
            </a:br>
            <a:r>
              <a:rPr lang="en-US" altLang="zh-CN"/>
              <a:t>1067 placements</a:t>
            </a:r>
            <a:endParaRPr/>
          </a:p>
        </p:txBody>
      </p:sp>
      <p:sp>
        <p:nvSpPr>
          <p:cNvPr id="6" name="Google Shape;2630;p61">
            <a:extLst>
              <a:ext uri="{FF2B5EF4-FFF2-40B4-BE49-F238E27FC236}">
                <a16:creationId xmlns:a16="http://schemas.microsoft.com/office/drawing/2014/main" id="{9AE97D5D-11E2-47D9-94CE-362542240037}"/>
              </a:ext>
            </a:extLst>
          </p:cNvPr>
          <p:cNvSpPr txBox="1">
            <a:spLocks/>
          </p:cNvSpPr>
          <p:nvPr/>
        </p:nvSpPr>
        <p:spPr>
          <a:xfrm>
            <a:off x="4927652" y="3060434"/>
            <a:ext cx="3782318" cy="77208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1pPr>
            <a:lvl2pPr marR="0" lvl="1"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2pPr>
            <a:lvl3pPr marR="0" lvl="2"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3pPr>
            <a:lvl4pPr marR="0" lvl="3"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4pPr>
            <a:lvl5pPr marR="0" lvl="4"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5pPr>
            <a:lvl6pPr marR="0" lvl="5"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6pPr>
            <a:lvl7pPr marR="0" lvl="6"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7pPr>
            <a:lvl8pPr marR="0" lvl="7"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8pPr>
            <a:lvl9pPr marR="0" lvl="8" algn="l" rtl="0">
              <a:lnSpc>
                <a:spcPct val="100000"/>
              </a:lnSpc>
              <a:spcBef>
                <a:spcPts val="0"/>
              </a:spcBef>
              <a:spcAft>
                <a:spcPts val="0"/>
              </a:spcAft>
              <a:buClr>
                <a:srgbClr val="EFEFEF"/>
              </a:buClr>
              <a:buSzPts val="2800"/>
              <a:buFont typeface="Anton"/>
              <a:buNone/>
              <a:defRPr sz="2800" b="0" i="0" u="none" strike="noStrike" cap="none">
                <a:solidFill>
                  <a:srgbClr val="EFEFEF"/>
                </a:solidFill>
                <a:latin typeface="Anton"/>
                <a:ea typeface="Anton"/>
                <a:cs typeface="Anton"/>
                <a:sym typeface="Anton"/>
              </a:defRPr>
            </a:lvl9pPr>
          </a:lstStyle>
          <a:p>
            <a:pPr algn="ctr">
              <a:lnSpc>
                <a:spcPct val="150000"/>
              </a:lnSpc>
            </a:pPr>
            <a:r>
              <a:rPr lang="en-US"/>
              <a:t>37 Mil </a:t>
            </a:r>
            <a:r>
              <a:rPr lang="en-US" altLang="zh-CN"/>
              <a:t>views</a:t>
            </a:r>
            <a:br>
              <a:rPr lang="en-US" altLang="zh-CN"/>
            </a:br>
            <a:r>
              <a:rPr lang="en-US" altLang="zh-CN"/>
              <a:t>$1.3 Mil </a:t>
            </a:r>
            <a:br>
              <a:rPr lang="en-US" altLang="zh-CN"/>
            </a:br>
            <a:r>
              <a:rPr lang="en-US" altLang="zh-CN"/>
              <a:t>1300 placements</a:t>
            </a:r>
            <a:endParaRPr lang="en-US"/>
          </a:p>
        </p:txBody>
      </p:sp>
      <p:sp>
        <p:nvSpPr>
          <p:cNvPr id="8" name="Arrow: Chevron 7">
            <a:extLst>
              <a:ext uri="{FF2B5EF4-FFF2-40B4-BE49-F238E27FC236}">
                <a16:creationId xmlns:a16="http://schemas.microsoft.com/office/drawing/2014/main" id="{CE1F9BC0-93FA-413D-87B6-475096C586AD}"/>
              </a:ext>
            </a:extLst>
          </p:cNvPr>
          <p:cNvSpPr/>
          <p:nvPr/>
        </p:nvSpPr>
        <p:spPr>
          <a:xfrm>
            <a:off x="4278085" y="2237510"/>
            <a:ext cx="820388" cy="107022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572B9C0D-8313-469F-9E01-829AA1C7788D}"/>
              </a:ext>
            </a:extLst>
          </p:cNvPr>
          <p:cNvSpPr/>
          <p:nvPr/>
        </p:nvSpPr>
        <p:spPr>
          <a:xfrm>
            <a:off x="1264042" y="4390621"/>
            <a:ext cx="6615915" cy="6984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u="none" strike="noStrike">
                <a:solidFill>
                  <a:srgbClr val="F7855B"/>
                </a:solidFill>
                <a:effectLst/>
                <a:latin typeface="DM Sans" panose="020B0604020202020204" charset="0"/>
              </a:rPr>
              <a:t>Despite Adidas' higher number of video placements, Nike's revenue and views outpaced Adidas, emphasizing that the company's advertising efforts were more effective and generated greater value to the brand.</a:t>
            </a:r>
            <a:endParaRPr lang="en-US" sz="1050" b="0">
              <a:solidFill>
                <a:schemeClr val="accent1"/>
              </a:solidFill>
              <a:effectLst/>
              <a:latin typeface="DM Sans" panose="020B0604020202020204" charset="0"/>
            </a:endParaRPr>
          </a:p>
        </p:txBody>
      </p:sp>
      <p:sp>
        <p:nvSpPr>
          <p:cNvPr id="14" name="TextBox 13">
            <a:extLst>
              <a:ext uri="{FF2B5EF4-FFF2-40B4-BE49-F238E27FC236}">
                <a16:creationId xmlns:a16="http://schemas.microsoft.com/office/drawing/2014/main" id="{675AB72F-D948-4DDB-9B84-00B0D781CE97}"/>
              </a:ext>
            </a:extLst>
          </p:cNvPr>
          <p:cNvSpPr txBox="1"/>
          <p:nvPr/>
        </p:nvSpPr>
        <p:spPr>
          <a:xfrm>
            <a:off x="-75422" y="3607440"/>
            <a:ext cx="5003074" cy="523220"/>
          </a:xfrm>
          <a:prstGeom prst="rect">
            <a:avLst/>
          </a:prstGeom>
          <a:noFill/>
        </p:spPr>
        <p:txBody>
          <a:bodyPr wrap="square" rtlCol="0">
            <a:spAutoFit/>
          </a:bodyPr>
          <a:lstStyle/>
          <a:p>
            <a:pPr algn="ctr"/>
            <a:r>
              <a:rPr lang="en-US" sz="2800">
                <a:solidFill>
                  <a:schemeClr val="accent1"/>
                </a:solidFill>
                <a:latin typeface="Anton" pitchFamily="2" charset="0"/>
              </a:rPr>
              <a:t>More effective </a:t>
            </a:r>
          </a:p>
        </p:txBody>
      </p:sp>
      <p:sp>
        <p:nvSpPr>
          <p:cNvPr id="15" name="TextBox 14">
            <a:extLst>
              <a:ext uri="{FF2B5EF4-FFF2-40B4-BE49-F238E27FC236}">
                <a16:creationId xmlns:a16="http://schemas.microsoft.com/office/drawing/2014/main" id="{20A06679-B70E-4C76-B684-75693F0BF95B}"/>
              </a:ext>
            </a:extLst>
          </p:cNvPr>
          <p:cNvSpPr txBox="1"/>
          <p:nvPr/>
        </p:nvSpPr>
        <p:spPr>
          <a:xfrm>
            <a:off x="4317274" y="3669602"/>
            <a:ext cx="5003074" cy="523220"/>
          </a:xfrm>
          <a:prstGeom prst="rect">
            <a:avLst/>
          </a:prstGeom>
          <a:noFill/>
        </p:spPr>
        <p:txBody>
          <a:bodyPr wrap="square" rtlCol="0">
            <a:spAutoFit/>
          </a:bodyPr>
          <a:lstStyle/>
          <a:p>
            <a:pPr algn="ctr"/>
            <a:r>
              <a:rPr lang="en-US" sz="2800">
                <a:solidFill>
                  <a:schemeClr val="accent1"/>
                </a:solidFill>
                <a:latin typeface="Anton" pitchFamily="2" charset="0"/>
              </a:rPr>
              <a:t>Less effective </a:t>
            </a:r>
          </a:p>
        </p:txBody>
      </p:sp>
      <p:sp>
        <p:nvSpPr>
          <p:cNvPr id="16" name="Google Shape;395;p43">
            <a:extLst>
              <a:ext uri="{FF2B5EF4-FFF2-40B4-BE49-F238E27FC236}">
                <a16:creationId xmlns:a16="http://schemas.microsoft.com/office/drawing/2014/main" id="{C94779CE-DC0E-4666-9FC1-FDF3E70301C6}"/>
              </a:ext>
            </a:extLst>
          </p:cNvPr>
          <p:cNvSpPr/>
          <p:nvPr/>
        </p:nvSpPr>
        <p:spPr>
          <a:xfrm>
            <a:off x="582468" y="88537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4" descr="Logo&#10;&#10;Description automatically generated">
            <a:extLst>
              <a:ext uri="{FF2B5EF4-FFF2-40B4-BE49-F238E27FC236}">
                <a16:creationId xmlns:a16="http://schemas.microsoft.com/office/drawing/2014/main" id="{5F84CCC6-EA30-4830-903E-9D74BE9C9A1B}"/>
              </a:ext>
            </a:extLst>
          </p:cNvPr>
          <p:cNvPicPr>
            <a:picLocks noChangeAspect="1"/>
          </p:cNvPicPr>
          <p:nvPr/>
        </p:nvPicPr>
        <p:blipFill>
          <a:blip r:embed="rId3"/>
          <a:stretch>
            <a:fillRect/>
          </a:stretch>
        </p:blipFill>
        <p:spPr>
          <a:xfrm>
            <a:off x="719096" y="1145415"/>
            <a:ext cx="707400" cy="361611"/>
          </a:xfrm>
          <a:prstGeom prst="rect">
            <a:avLst/>
          </a:prstGeom>
        </p:spPr>
      </p:pic>
      <p:sp>
        <p:nvSpPr>
          <p:cNvPr id="18" name="Google Shape;395;p43">
            <a:extLst>
              <a:ext uri="{FF2B5EF4-FFF2-40B4-BE49-F238E27FC236}">
                <a16:creationId xmlns:a16="http://schemas.microsoft.com/office/drawing/2014/main" id="{E34DD464-8902-487E-8BB3-BA164468BEB6}"/>
              </a:ext>
            </a:extLst>
          </p:cNvPr>
          <p:cNvSpPr/>
          <p:nvPr/>
        </p:nvSpPr>
        <p:spPr>
          <a:xfrm>
            <a:off x="5528011" y="93870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5" descr="Logo, company name&#10;&#10;Description automatically generated">
            <a:extLst>
              <a:ext uri="{FF2B5EF4-FFF2-40B4-BE49-F238E27FC236}">
                <a16:creationId xmlns:a16="http://schemas.microsoft.com/office/drawing/2014/main" id="{810928F8-259D-4C50-9C0D-015B97E5891C}"/>
              </a:ext>
            </a:extLst>
          </p:cNvPr>
          <p:cNvPicPr>
            <a:picLocks noChangeAspect="1"/>
          </p:cNvPicPr>
          <p:nvPr/>
        </p:nvPicPr>
        <p:blipFill>
          <a:blip r:embed="rId4"/>
          <a:stretch>
            <a:fillRect/>
          </a:stretch>
        </p:blipFill>
        <p:spPr>
          <a:xfrm>
            <a:off x="5665171" y="1062849"/>
            <a:ext cx="668768" cy="428342"/>
          </a:xfrm>
          <a:prstGeom prst="rect">
            <a:avLst/>
          </a:prstGeom>
        </p:spPr>
      </p:pic>
    </p:spTree>
    <p:extLst>
      <p:ext uri="{BB962C8B-B14F-4D97-AF65-F5344CB8AC3E}">
        <p14:creationId xmlns:p14="http://schemas.microsoft.com/office/powerpoint/2010/main" val="36837150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82FF37-4571-4424-946B-037FBF3B55C0}"/>
              </a:ext>
            </a:extLst>
          </p:cNvPr>
          <p:cNvSpPr txBox="1"/>
          <p:nvPr/>
        </p:nvSpPr>
        <p:spPr>
          <a:xfrm>
            <a:off x="1815737" y="320040"/>
            <a:ext cx="5003074" cy="584775"/>
          </a:xfrm>
          <a:prstGeom prst="rect">
            <a:avLst/>
          </a:prstGeom>
          <a:noFill/>
        </p:spPr>
        <p:txBody>
          <a:bodyPr wrap="square" rtlCol="0">
            <a:spAutoFit/>
          </a:bodyPr>
          <a:lstStyle/>
          <a:p>
            <a:pPr algn="ctr"/>
            <a:r>
              <a:rPr lang="en-US" sz="3200">
                <a:solidFill>
                  <a:schemeClr val="accent1"/>
                </a:solidFill>
                <a:latin typeface="Anton" pitchFamily="2" charset="0"/>
              </a:rPr>
              <a:t>Effectiveness </a:t>
            </a:r>
            <a:r>
              <a:rPr lang="en-US" altLang="zh-CN" sz="3200">
                <a:solidFill>
                  <a:schemeClr val="accent1"/>
                </a:solidFill>
                <a:latin typeface="Anton" pitchFamily="2" charset="0"/>
              </a:rPr>
              <a:t>References</a:t>
            </a:r>
            <a:endParaRPr lang="en-US" sz="3200">
              <a:solidFill>
                <a:schemeClr val="accent1"/>
              </a:solidFill>
              <a:latin typeface="Anton" pitchFamily="2" charset="0"/>
            </a:endParaRPr>
          </a:p>
        </p:txBody>
      </p:sp>
      <p:pic>
        <p:nvPicPr>
          <p:cNvPr id="7" name="Picture 6">
            <a:extLst>
              <a:ext uri="{FF2B5EF4-FFF2-40B4-BE49-F238E27FC236}">
                <a16:creationId xmlns:a16="http://schemas.microsoft.com/office/drawing/2014/main" id="{5F36522B-90B9-48C4-8B76-3409B561497A}"/>
              </a:ext>
            </a:extLst>
          </p:cNvPr>
          <p:cNvPicPr>
            <a:picLocks noChangeAspect="1"/>
          </p:cNvPicPr>
          <p:nvPr/>
        </p:nvPicPr>
        <p:blipFill>
          <a:blip r:embed="rId3"/>
          <a:stretch>
            <a:fillRect/>
          </a:stretch>
        </p:blipFill>
        <p:spPr>
          <a:xfrm>
            <a:off x="648030" y="1606563"/>
            <a:ext cx="4124862" cy="1789377"/>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07A40F09-6231-4490-BD9F-467701267541}"/>
              </a:ext>
            </a:extLst>
          </p:cNvPr>
          <p:cNvPicPr>
            <a:picLocks noChangeAspect="1"/>
          </p:cNvPicPr>
          <p:nvPr/>
        </p:nvPicPr>
        <p:blipFill>
          <a:blip r:embed="rId4"/>
          <a:stretch>
            <a:fillRect/>
          </a:stretch>
        </p:blipFill>
        <p:spPr>
          <a:xfrm>
            <a:off x="648030" y="3502672"/>
            <a:ext cx="4124862" cy="1088344"/>
          </a:xfrm>
          <a:prstGeom prst="roundRect">
            <a:avLst>
              <a:gd name="adj" fmla="val 8594"/>
            </a:avLst>
          </a:prstGeom>
          <a:solidFill>
            <a:srgbClr val="FFFFFF">
              <a:shade val="85000"/>
            </a:srgbClr>
          </a:solidFill>
          <a:ln>
            <a:noFill/>
          </a:ln>
          <a:effectLst/>
        </p:spPr>
      </p:pic>
      <p:sp>
        <p:nvSpPr>
          <p:cNvPr id="17" name="TextBox 16">
            <a:extLst>
              <a:ext uri="{FF2B5EF4-FFF2-40B4-BE49-F238E27FC236}">
                <a16:creationId xmlns:a16="http://schemas.microsoft.com/office/drawing/2014/main" id="{20B51DDE-611C-4A8D-8B59-CED226057927}"/>
              </a:ext>
            </a:extLst>
          </p:cNvPr>
          <p:cNvSpPr txBox="1"/>
          <p:nvPr/>
        </p:nvSpPr>
        <p:spPr>
          <a:xfrm>
            <a:off x="648030" y="4715738"/>
            <a:ext cx="3979717" cy="215444"/>
          </a:xfrm>
          <a:prstGeom prst="rect">
            <a:avLst/>
          </a:prstGeom>
          <a:noFill/>
        </p:spPr>
        <p:txBody>
          <a:bodyPr wrap="square">
            <a:spAutoFit/>
          </a:bodyPr>
          <a:lstStyle/>
          <a:p>
            <a:r>
              <a:rPr lang="en-US" altLang="zh-CN" sz="800" b="1" i="1">
                <a:solidFill>
                  <a:schemeClr val="accent5"/>
                </a:solidFill>
              </a:rPr>
              <a:t>Source: </a:t>
            </a:r>
            <a:r>
              <a:rPr lang="en-US" sz="800" b="1" i="1">
                <a:solidFill>
                  <a:schemeClr val="accent5"/>
                </a:solidFill>
                <a:hlinkClick r:id="rId5"/>
              </a:rPr>
              <a:t>https://www.launchmetrics.com/resources/blog/nike-data-analysis</a:t>
            </a:r>
            <a:r>
              <a:rPr lang="en-US" sz="800" b="1" i="1">
                <a:solidFill>
                  <a:schemeClr val="accent5"/>
                </a:solidFill>
              </a:rPr>
              <a:t>  </a:t>
            </a:r>
          </a:p>
        </p:txBody>
      </p:sp>
      <p:pic>
        <p:nvPicPr>
          <p:cNvPr id="19" name="Picture 18">
            <a:extLst>
              <a:ext uri="{FF2B5EF4-FFF2-40B4-BE49-F238E27FC236}">
                <a16:creationId xmlns:a16="http://schemas.microsoft.com/office/drawing/2014/main" id="{A0705241-B1FC-4915-9FEA-459406E475E2}"/>
              </a:ext>
            </a:extLst>
          </p:cNvPr>
          <p:cNvPicPr>
            <a:picLocks noChangeAspect="1"/>
          </p:cNvPicPr>
          <p:nvPr/>
        </p:nvPicPr>
        <p:blipFill>
          <a:blip r:embed="rId6"/>
          <a:stretch>
            <a:fillRect/>
          </a:stretch>
        </p:blipFill>
        <p:spPr>
          <a:xfrm>
            <a:off x="5279893" y="1812813"/>
            <a:ext cx="3626549" cy="1602949"/>
          </a:xfrm>
          <a:prstGeom prst="roundRect">
            <a:avLst>
              <a:gd name="adj" fmla="val 8594"/>
            </a:avLst>
          </a:prstGeom>
          <a:solidFill>
            <a:srgbClr val="FFFFFF">
              <a:shade val="85000"/>
            </a:srgbClr>
          </a:solidFill>
          <a:ln>
            <a:noFill/>
          </a:ln>
          <a:effectLst/>
        </p:spPr>
      </p:pic>
      <p:sp>
        <p:nvSpPr>
          <p:cNvPr id="20" name="TextBox 19">
            <a:extLst>
              <a:ext uri="{FF2B5EF4-FFF2-40B4-BE49-F238E27FC236}">
                <a16:creationId xmlns:a16="http://schemas.microsoft.com/office/drawing/2014/main" id="{5E3F9487-F8E3-4656-825C-0AC333A6BCA1}"/>
              </a:ext>
            </a:extLst>
          </p:cNvPr>
          <p:cNvSpPr txBox="1"/>
          <p:nvPr/>
        </p:nvSpPr>
        <p:spPr>
          <a:xfrm>
            <a:off x="5279893" y="3566128"/>
            <a:ext cx="3979717" cy="215444"/>
          </a:xfrm>
          <a:prstGeom prst="rect">
            <a:avLst/>
          </a:prstGeom>
          <a:noFill/>
        </p:spPr>
        <p:txBody>
          <a:bodyPr wrap="square">
            <a:spAutoFit/>
          </a:bodyPr>
          <a:lstStyle/>
          <a:p>
            <a:r>
              <a:rPr lang="en-US" altLang="zh-CN" sz="800" b="1" i="1">
                <a:solidFill>
                  <a:schemeClr val="accent5"/>
                </a:solidFill>
              </a:rPr>
              <a:t>Source: </a:t>
            </a:r>
            <a:r>
              <a:rPr lang="en-US" sz="800" b="1" i="1">
                <a:solidFill>
                  <a:schemeClr val="accent5"/>
                </a:solidFill>
                <a:hlinkClick r:id="rId7"/>
              </a:rPr>
              <a:t>https://www.iris-worldwide.com/work/ready-for-sport/</a:t>
            </a:r>
            <a:r>
              <a:rPr lang="en-US" sz="800" b="1" i="1">
                <a:solidFill>
                  <a:schemeClr val="accent5"/>
                </a:solidFill>
              </a:rPr>
              <a:t> </a:t>
            </a:r>
          </a:p>
        </p:txBody>
      </p:sp>
      <p:sp>
        <p:nvSpPr>
          <p:cNvPr id="16" name="Google Shape;395;p43">
            <a:extLst>
              <a:ext uri="{FF2B5EF4-FFF2-40B4-BE49-F238E27FC236}">
                <a16:creationId xmlns:a16="http://schemas.microsoft.com/office/drawing/2014/main" id="{6D6C9A81-44C5-465B-97DC-4FB95B23FC8C}"/>
              </a:ext>
            </a:extLst>
          </p:cNvPr>
          <p:cNvSpPr/>
          <p:nvPr/>
        </p:nvSpPr>
        <p:spPr>
          <a:xfrm>
            <a:off x="321211" y="1071322"/>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4" descr="Logo&#10;&#10;Description automatically generated">
            <a:extLst>
              <a:ext uri="{FF2B5EF4-FFF2-40B4-BE49-F238E27FC236}">
                <a16:creationId xmlns:a16="http://schemas.microsoft.com/office/drawing/2014/main" id="{D664C891-8524-4038-B462-5FF73C1836D1}"/>
              </a:ext>
            </a:extLst>
          </p:cNvPr>
          <p:cNvPicPr>
            <a:picLocks noChangeAspect="1"/>
          </p:cNvPicPr>
          <p:nvPr/>
        </p:nvPicPr>
        <p:blipFill>
          <a:blip r:embed="rId8"/>
          <a:stretch>
            <a:fillRect/>
          </a:stretch>
        </p:blipFill>
        <p:spPr>
          <a:xfrm>
            <a:off x="457839" y="1331360"/>
            <a:ext cx="707400" cy="361611"/>
          </a:xfrm>
          <a:prstGeom prst="rect">
            <a:avLst/>
          </a:prstGeom>
        </p:spPr>
      </p:pic>
      <p:sp>
        <p:nvSpPr>
          <p:cNvPr id="21" name="Google Shape;395;p43">
            <a:extLst>
              <a:ext uri="{FF2B5EF4-FFF2-40B4-BE49-F238E27FC236}">
                <a16:creationId xmlns:a16="http://schemas.microsoft.com/office/drawing/2014/main" id="{D3E52792-ED7A-44CC-8882-5974BB6A65B0}"/>
              </a:ext>
            </a:extLst>
          </p:cNvPr>
          <p:cNvSpPr/>
          <p:nvPr/>
        </p:nvSpPr>
        <p:spPr>
          <a:xfrm>
            <a:off x="4825923" y="114048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Picture 15" descr="Logo, company name&#10;&#10;Description automatically generated">
            <a:extLst>
              <a:ext uri="{FF2B5EF4-FFF2-40B4-BE49-F238E27FC236}">
                <a16:creationId xmlns:a16="http://schemas.microsoft.com/office/drawing/2014/main" id="{E11C1E6B-9330-4116-868C-B15D1FAF2C50}"/>
              </a:ext>
            </a:extLst>
          </p:cNvPr>
          <p:cNvPicPr>
            <a:picLocks noChangeAspect="1"/>
          </p:cNvPicPr>
          <p:nvPr/>
        </p:nvPicPr>
        <p:blipFill>
          <a:blip r:embed="rId9"/>
          <a:stretch>
            <a:fillRect/>
          </a:stretch>
        </p:blipFill>
        <p:spPr>
          <a:xfrm>
            <a:off x="4963083" y="1264629"/>
            <a:ext cx="668768" cy="428342"/>
          </a:xfrm>
          <a:prstGeom prst="rect">
            <a:avLst/>
          </a:prstGeom>
        </p:spPr>
      </p:pic>
    </p:spTree>
    <p:extLst>
      <p:ext uri="{BB962C8B-B14F-4D97-AF65-F5344CB8AC3E}">
        <p14:creationId xmlns:p14="http://schemas.microsoft.com/office/powerpoint/2010/main" val="1742515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a:t>LOYALTY P</a:t>
            </a:r>
            <a:r>
              <a:rPr lang="en-US" altLang="zh-CN" sz="6000"/>
              <a:t>ROGAMMES</a:t>
            </a:r>
            <a:endParaRPr lang="en-US" sz="6000"/>
          </a:p>
        </p:txBody>
      </p:sp>
      <p:sp>
        <p:nvSpPr>
          <p:cNvPr id="348" name="Google Shape;348;p39"/>
          <p:cNvSpPr txBox="1">
            <a:spLocks noGrp="1"/>
          </p:cNvSpPr>
          <p:nvPr>
            <p:ph type="subTitle" idx="1"/>
          </p:nvPr>
        </p:nvSpPr>
        <p:spPr>
          <a:xfrm>
            <a:off x="2423100" y="3068850"/>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VS Adidas</a:t>
            </a:r>
            <a:endParaRPr/>
          </a:p>
        </p:txBody>
      </p:sp>
      <p:sp>
        <p:nvSpPr>
          <p:cNvPr id="349" name="Google Shape;349;p39"/>
          <p:cNvSpPr txBox="1">
            <a:spLocks noGrp="1"/>
          </p:cNvSpPr>
          <p:nvPr>
            <p:ph type="title" idx="2"/>
          </p:nvPr>
        </p:nvSpPr>
        <p:spPr>
          <a:xfrm>
            <a:off x="311700" y="1161450"/>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05</a:t>
            </a:r>
          </a:p>
        </p:txBody>
      </p:sp>
    </p:spTree>
    <p:extLst>
      <p:ext uri="{BB962C8B-B14F-4D97-AF65-F5344CB8AC3E}">
        <p14:creationId xmlns:p14="http://schemas.microsoft.com/office/powerpoint/2010/main" val="3649684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3"/>
          <p:cNvSpPr txBox="1">
            <a:spLocks noGrp="1"/>
          </p:cNvSpPr>
          <p:nvPr>
            <p:ph type="title"/>
          </p:nvPr>
        </p:nvSpPr>
        <p:spPr>
          <a:xfrm>
            <a:off x="1096496" y="3911882"/>
            <a:ext cx="2514600" cy="5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Nike’s Membership</a:t>
            </a:r>
            <a:endParaRPr/>
          </a:p>
        </p:txBody>
      </p:sp>
      <p:sp>
        <p:nvSpPr>
          <p:cNvPr id="393" name="Google Shape;393;p43"/>
          <p:cNvSpPr txBox="1">
            <a:spLocks noGrp="1"/>
          </p:cNvSpPr>
          <p:nvPr>
            <p:ph type="title" idx="2"/>
          </p:nvPr>
        </p:nvSpPr>
        <p:spPr>
          <a:xfrm>
            <a:off x="5467589" y="3992401"/>
            <a:ext cx="2514600" cy="599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Addidas’ Creators Club</a:t>
            </a:r>
            <a:endParaRPr/>
          </a:p>
        </p:txBody>
      </p:sp>
      <p:sp>
        <p:nvSpPr>
          <p:cNvPr id="395" name="Google Shape;395;p43"/>
          <p:cNvSpPr/>
          <p:nvPr/>
        </p:nvSpPr>
        <p:spPr>
          <a:xfrm>
            <a:off x="8474849" y="1946988"/>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adidas Creators Club Membership Program | adidas SG">
            <a:extLst>
              <a:ext uri="{FF2B5EF4-FFF2-40B4-BE49-F238E27FC236}">
                <a16:creationId xmlns:a16="http://schemas.microsoft.com/office/drawing/2014/main" id="{924276A5-0E1D-4C25-B4B8-E4AAC2343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364" y="1719953"/>
            <a:ext cx="3829050" cy="1953795"/>
          </a:xfrm>
          <a:prstGeom prst="roundRect">
            <a:avLst>
              <a:gd name="adj" fmla="val 8594"/>
            </a:avLst>
          </a:prstGeom>
          <a:solidFill>
            <a:srgbClr val="FFFFFF">
              <a:shade val="85000"/>
            </a:srgbClr>
          </a:solidFill>
          <a:ln>
            <a:noFill/>
          </a:ln>
          <a:effectLst/>
        </p:spPr>
      </p:pic>
      <p:pic>
        <p:nvPicPr>
          <p:cNvPr id="1028" name="Picture 4" descr="Nike Membership. Nike SG">
            <a:extLst>
              <a:ext uri="{FF2B5EF4-FFF2-40B4-BE49-F238E27FC236}">
                <a16:creationId xmlns:a16="http://schemas.microsoft.com/office/drawing/2014/main" id="{8EBEEA38-841A-4BC7-A566-C4FEBE6FC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664" y="1479463"/>
            <a:ext cx="1943100" cy="2352675"/>
          </a:xfrm>
          <a:prstGeom prst="roundRect">
            <a:avLst>
              <a:gd name="adj" fmla="val 8594"/>
            </a:avLst>
          </a:prstGeom>
          <a:solidFill>
            <a:srgbClr val="FFFFFF">
              <a:shade val="85000"/>
            </a:srgbClr>
          </a:solidFill>
          <a:ln>
            <a:noFill/>
          </a:ln>
          <a:effectLst/>
        </p:spPr>
      </p:pic>
      <p:sp>
        <p:nvSpPr>
          <p:cNvPr id="7" name="Title 1">
            <a:extLst>
              <a:ext uri="{FF2B5EF4-FFF2-40B4-BE49-F238E27FC236}">
                <a16:creationId xmlns:a16="http://schemas.microsoft.com/office/drawing/2014/main" id="{19F0A428-5A62-4EBF-BCB9-B7DB90D986D3}"/>
              </a:ext>
            </a:extLst>
          </p:cNvPr>
          <p:cNvSpPr txBox="1">
            <a:spLocks/>
          </p:cNvSpPr>
          <p:nvPr/>
        </p:nvSpPr>
        <p:spPr>
          <a:xfrm>
            <a:off x="634515" y="324459"/>
            <a:ext cx="8092659"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Loyalty </a:t>
            </a:r>
            <a:r>
              <a:rPr lang="en-US" sz="3000" err="1">
                <a:solidFill>
                  <a:schemeClr val="bg1"/>
                </a:solidFill>
              </a:rPr>
              <a:t>Programme</a:t>
            </a:r>
            <a:endParaRPr lang="en-US" sz="3000">
              <a:solidFill>
                <a:schemeClr val="bg1"/>
              </a:solidFill>
            </a:endParaRPr>
          </a:p>
        </p:txBody>
      </p:sp>
    </p:spTree>
    <p:extLst>
      <p:ext uri="{BB962C8B-B14F-4D97-AF65-F5344CB8AC3E}">
        <p14:creationId xmlns:p14="http://schemas.microsoft.com/office/powerpoint/2010/main" val="23232762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A3E69E-0728-4D4B-AB5E-480D001F923A}"/>
              </a:ext>
            </a:extLst>
          </p:cNvPr>
          <p:cNvSpPr txBox="1">
            <a:spLocks/>
          </p:cNvSpPr>
          <p:nvPr/>
        </p:nvSpPr>
        <p:spPr>
          <a:xfrm>
            <a:off x="634515" y="324459"/>
            <a:ext cx="8092659"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Similarities – Exclusivity</a:t>
            </a:r>
          </a:p>
        </p:txBody>
      </p:sp>
      <p:pic>
        <p:nvPicPr>
          <p:cNvPr id="3074" name="Picture 2" descr="Image From Ios (2)">
            <a:extLst>
              <a:ext uri="{FF2B5EF4-FFF2-40B4-BE49-F238E27FC236}">
                <a16:creationId xmlns:a16="http://schemas.microsoft.com/office/drawing/2014/main" id="{9A558DCC-FD5A-4FA1-AC8C-C5B2C5297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475" y="1717417"/>
            <a:ext cx="1758993" cy="2691536"/>
          </a:xfrm>
          <a:prstGeom prst="roundRect">
            <a:avLst>
              <a:gd name="adj" fmla="val 8594"/>
            </a:avLst>
          </a:prstGeom>
          <a:solidFill>
            <a:srgbClr val="FFFFFF">
              <a:shade val="85000"/>
            </a:srgbClr>
          </a:solidFill>
          <a:ln>
            <a:noFill/>
          </a:ln>
          <a:effectLst/>
        </p:spPr>
      </p:pic>
      <p:pic>
        <p:nvPicPr>
          <p:cNvPr id="3" name="Picture 2">
            <a:extLst>
              <a:ext uri="{FF2B5EF4-FFF2-40B4-BE49-F238E27FC236}">
                <a16:creationId xmlns:a16="http://schemas.microsoft.com/office/drawing/2014/main" id="{C8770DF2-D897-4819-AABE-469782E11ABD}"/>
              </a:ext>
            </a:extLst>
          </p:cNvPr>
          <p:cNvPicPr>
            <a:picLocks noChangeAspect="1"/>
          </p:cNvPicPr>
          <p:nvPr/>
        </p:nvPicPr>
        <p:blipFill>
          <a:blip r:embed="rId4"/>
          <a:stretch>
            <a:fillRect/>
          </a:stretch>
        </p:blipFill>
        <p:spPr>
          <a:xfrm>
            <a:off x="5540299" y="1717419"/>
            <a:ext cx="1758993" cy="2691536"/>
          </a:xfrm>
          <a:prstGeom prst="roundRect">
            <a:avLst>
              <a:gd name="adj" fmla="val 8594"/>
            </a:avLst>
          </a:prstGeom>
          <a:solidFill>
            <a:srgbClr val="FFFFFF">
              <a:shade val="85000"/>
            </a:srgbClr>
          </a:solidFill>
          <a:ln>
            <a:noFill/>
          </a:ln>
          <a:effectLst/>
        </p:spPr>
      </p:pic>
      <p:sp>
        <p:nvSpPr>
          <p:cNvPr id="7" name="Rectangle: Rounded Corners 6">
            <a:extLst>
              <a:ext uri="{FF2B5EF4-FFF2-40B4-BE49-F238E27FC236}">
                <a16:creationId xmlns:a16="http://schemas.microsoft.com/office/drawing/2014/main" id="{9BFBA704-4B47-4EEF-9CF8-41A1F36853B6}"/>
              </a:ext>
            </a:extLst>
          </p:cNvPr>
          <p:cNvSpPr/>
          <p:nvPr/>
        </p:nvSpPr>
        <p:spPr>
          <a:xfrm>
            <a:off x="286599" y="3460528"/>
            <a:ext cx="2666410" cy="61439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i="0">
                <a:solidFill>
                  <a:schemeClr val="tx1"/>
                </a:solidFill>
                <a:effectLst/>
                <a:latin typeface="DM Sans" panose="020B0604020202020204" charset="0"/>
              </a:rPr>
              <a:t>Receives positive treatment like member  exclusivity </a:t>
            </a:r>
            <a:r>
              <a:rPr lang="en-US" sz="900" b="1" i="0">
                <a:solidFill>
                  <a:schemeClr val="tx1"/>
                </a:solidFill>
                <a:effectLst/>
                <a:latin typeface="DM Sans" panose="020B0604020202020204" charset="0"/>
                <a:sym typeface="Wingdings" panose="05000000000000000000" pitchFamily="2" charset="2"/>
              </a:rPr>
              <a:t> </a:t>
            </a:r>
            <a:r>
              <a:rPr lang="en-US" sz="900" b="1" i="0">
                <a:solidFill>
                  <a:schemeClr val="tx1"/>
                </a:solidFill>
                <a:effectLst/>
                <a:latin typeface="DM Sans" panose="020B0604020202020204" charset="0"/>
              </a:rPr>
              <a:t>more likely to 'return the favor' in the form of more visits, purchases, or referrals.</a:t>
            </a:r>
            <a:endParaRPr lang="en-US" sz="700" b="1">
              <a:solidFill>
                <a:schemeClr val="tx1"/>
              </a:solidFill>
              <a:latin typeface="DM Sans" panose="020B0604020202020204" charset="0"/>
            </a:endParaRPr>
          </a:p>
        </p:txBody>
      </p:sp>
      <p:sp>
        <p:nvSpPr>
          <p:cNvPr id="9" name="Rectangle: Rounded Corners 8">
            <a:extLst>
              <a:ext uri="{FF2B5EF4-FFF2-40B4-BE49-F238E27FC236}">
                <a16:creationId xmlns:a16="http://schemas.microsoft.com/office/drawing/2014/main" id="{DF97BD50-ACC9-412F-841E-A164BC3046CD}"/>
              </a:ext>
            </a:extLst>
          </p:cNvPr>
          <p:cNvSpPr/>
          <p:nvPr/>
        </p:nvSpPr>
        <p:spPr>
          <a:xfrm>
            <a:off x="286599" y="1908301"/>
            <a:ext cx="2666410" cy="54257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Brand provides more exclusive benefits to members </a:t>
            </a:r>
          </a:p>
        </p:txBody>
      </p:sp>
      <p:sp>
        <p:nvSpPr>
          <p:cNvPr id="10" name="Rectangle: Rounded Corners 9">
            <a:extLst>
              <a:ext uri="{FF2B5EF4-FFF2-40B4-BE49-F238E27FC236}">
                <a16:creationId xmlns:a16="http://schemas.microsoft.com/office/drawing/2014/main" id="{D29B255E-7625-402B-85ED-C0B2286AFA46}"/>
              </a:ext>
            </a:extLst>
          </p:cNvPr>
          <p:cNvSpPr/>
          <p:nvPr/>
        </p:nvSpPr>
        <p:spPr>
          <a:xfrm>
            <a:off x="286599" y="1122980"/>
            <a:ext cx="2666411" cy="59969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solidFill>
                  <a:schemeClr val="tx1"/>
                </a:solidFill>
                <a:latin typeface="DM Sans" panose="020B0604020202020204" charset="0"/>
              </a:rPr>
              <a:t>Members exclusive </a:t>
            </a:r>
            <a:r>
              <a:rPr lang="en-US" sz="1000" b="1">
                <a:solidFill>
                  <a:schemeClr val="tx1"/>
                </a:solidFill>
                <a:latin typeface="DM Sans" panose="020B0604020202020204" charset="0"/>
                <a:sym typeface="Wingdings" panose="05000000000000000000" pitchFamily="2" charset="2"/>
              </a:rPr>
              <a:t> more privileges to sporting tickets, early access to exclusive collections before general public</a:t>
            </a:r>
            <a:endParaRPr lang="en-US" sz="1000" b="1">
              <a:solidFill>
                <a:schemeClr val="tx1"/>
              </a:solidFill>
              <a:latin typeface="DM Sans" panose="020B0604020202020204" charset="0"/>
            </a:endParaRPr>
          </a:p>
        </p:txBody>
      </p:sp>
      <p:sp>
        <p:nvSpPr>
          <p:cNvPr id="11" name="Rectangle: Rounded Corners 10">
            <a:extLst>
              <a:ext uri="{FF2B5EF4-FFF2-40B4-BE49-F238E27FC236}">
                <a16:creationId xmlns:a16="http://schemas.microsoft.com/office/drawing/2014/main" id="{A7039166-E325-4995-B8A4-FCAF2A400065}"/>
              </a:ext>
            </a:extLst>
          </p:cNvPr>
          <p:cNvSpPr/>
          <p:nvPr/>
        </p:nvSpPr>
        <p:spPr>
          <a:xfrm>
            <a:off x="286599" y="4271927"/>
            <a:ext cx="2666410" cy="542577"/>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Increase in reciprocal loyalty</a:t>
            </a:r>
          </a:p>
        </p:txBody>
      </p:sp>
      <p:sp>
        <p:nvSpPr>
          <p:cNvPr id="12" name="Rectangle: Rounded Corners 11">
            <a:extLst>
              <a:ext uri="{FF2B5EF4-FFF2-40B4-BE49-F238E27FC236}">
                <a16:creationId xmlns:a16="http://schemas.microsoft.com/office/drawing/2014/main" id="{C21C5017-371F-4610-AEC0-AFA311F5B7C0}"/>
              </a:ext>
            </a:extLst>
          </p:cNvPr>
          <p:cNvSpPr/>
          <p:nvPr/>
        </p:nvSpPr>
        <p:spPr>
          <a:xfrm>
            <a:off x="286599" y="2702039"/>
            <a:ext cx="2666410" cy="5425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Persuasion – Power of Reciprocity</a:t>
            </a:r>
          </a:p>
        </p:txBody>
      </p:sp>
      <p:pic>
        <p:nvPicPr>
          <p:cNvPr id="3076" name="Picture 4">
            <a:extLst>
              <a:ext uri="{FF2B5EF4-FFF2-40B4-BE49-F238E27FC236}">
                <a16:creationId xmlns:a16="http://schemas.microsoft.com/office/drawing/2014/main" id="{6DEC211E-AA78-4577-AF6B-A570382E5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0881" y="1729744"/>
            <a:ext cx="1573064" cy="2679210"/>
          </a:xfrm>
          <a:prstGeom prst="roundRect">
            <a:avLst>
              <a:gd name="adj" fmla="val 8594"/>
            </a:avLst>
          </a:prstGeom>
          <a:solidFill>
            <a:srgbClr val="FFFFFF">
              <a:shade val="85000"/>
            </a:srgbClr>
          </a:solidFill>
          <a:ln>
            <a:noFill/>
          </a:ln>
          <a:effectLst/>
        </p:spPr>
      </p:pic>
      <p:sp>
        <p:nvSpPr>
          <p:cNvPr id="23" name="Google Shape;395;p43">
            <a:extLst>
              <a:ext uri="{FF2B5EF4-FFF2-40B4-BE49-F238E27FC236}">
                <a16:creationId xmlns:a16="http://schemas.microsoft.com/office/drawing/2014/main" id="{D1C8947D-EC41-4651-892D-AA7AFA1D6648}"/>
              </a:ext>
            </a:extLst>
          </p:cNvPr>
          <p:cNvSpPr/>
          <p:nvPr/>
        </p:nvSpPr>
        <p:spPr>
          <a:xfrm>
            <a:off x="3165315" y="114260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14" descr="Logo&#10;&#10;Description automatically generated">
            <a:extLst>
              <a:ext uri="{FF2B5EF4-FFF2-40B4-BE49-F238E27FC236}">
                <a16:creationId xmlns:a16="http://schemas.microsoft.com/office/drawing/2014/main" id="{96526A69-B428-4A09-B64B-ACF3FD47951A}"/>
              </a:ext>
            </a:extLst>
          </p:cNvPr>
          <p:cNvPicPr>
            <a:picLocks noChangeAspect="1"/>
          </p:cNvPicPr>
          <p:nvPr/>
        </p:nvPicPr>
        <p:blipFill>
          <a:blip r:embed="rId6"/>
          <a:stretch>
            <a:fillRect/>
          </a:stretch>
        </p:blipFill>
        <p:spPr>
          <a:xfrm>
            <a:off x="3301943" y="1402645"/>
            <a:ext cx="707400" cy="361611"/>
          </a:xfrm>
          <a:prstGeom prst="rect">
            <a:avLst/>
          </a:prstGeom>
        </p:spPr>
      </p:pic>
      <p:sp>
        <p:nvSpPr>
          <p:cNvPr id="25" name="Google Shape;395;p43">
            <a:extLst>
              <a:ext uri="{FF2B5EF4-FFF2-40B4-BE49-F238E27FC236}">
                <a16:creationId xmlns:a16="http://schemas.microsoft.com/office/drawing/2014/main" id="{8175CF63-22EE-4B43-A804-34AD1A717037}"/>
              </a:ext>
            </a:extLst>
          </p:cNvPr>
          <p:cNvSpPr/>
          <p:nvPr/>
        </p:nvSpPr>
        <p:spPr>
          <a:xfrm>
            <a:off x="5197084" y="1097543"/>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15" descr="Logo, company name&#10;&#10;Description automatically generated">
            <a:extLst>
              <a:ext uri="{FF2B5EF4-FFF2-40B4-BE49-F238E27FC236}">
                <a16:creationId xmlns:a16="http://schemas.microsoft.com/office/drawing/2014/main" id="{2F5DEF3F-1D2A-4AB8-A2F2-AA52C2C9E963}"/>
              </a:ext>
            </a:extLst>
          </p:cNvPr>
          <p:cNvPicPr>
            <a:picLocks noChangeAspect="1"/>
          </p:cNvPicPr>
          <p:nvPr/>
        </p:nvPicPr>
        <p:blipFill>
          <a:blip r:embed="rId7"/>
          <a:stretch>
            <a:fillRect/>
          </a:stretch>
        </p:blipFill>
        <p:spPr>
          <a:xfrm>
            <a:off x="5334244" y="1221692"/>
            <a:ext cx="668768" cy="428342"/>
          </a:xfrm>
          <a:prstGeom prst="rect">
            <a:avLst/>
          </a:prstGeom>
        </p:spPr>
      </p:pic>
    </p:spTree>
    <p:extLst>
      <p:ext uri="{BB962C8B-B14F-4D97-AF65-F5344CB8AC3E}">
        <p14:creationId xmlns:p14="http://schemas.microsoft.com/office/powerpoint/2010/main" val="2227003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82B09A-74B2-4040-9F23-8DA0AC9DE3DA}"/>
              </a:ext>
            </a:extLst>
          </p:cNvPr>
          <p:cNvSpPr txBox="1">
            <a:spLocks/>
          </p:cNvSpPr>
          <p:nvPr/>
        </p:nvSpPr>
        <p:spPr>
          <a:xfrm>
            <a:off x="0" y="308699"/>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Difference – Point-Based Rewarding System</a:t>
            </a:r>
          </a:p>
        </p:txBody>
      </p:sp>
      <p:sp>
        <p:nvSpPr>
          <p:cNvPr id="25" name="Rectangle: Rounded Corners 24">
            <a:extLst>
              <a:ext uri="{FF2B5EF4-FFF2-40B4-BE49-F238E27FC236}">
                <a16:creationId xmlns:a16="http://schemas.microsoft.com/office/drawing/2014/main" id="{E8E0E9E8-5181-4D60-99CD-C6DEF3AA3B1D}"/>
              </a:ext>
            </a:extLst>
          </p:cNvPr>
          <p:cNvSpPr/>
          <p:nvPr/>
        </p:nvSpPr>
        <p:spPr>
          <a:xfrm>
            <a:off x="842334" y="2249907"/>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User buys product </a:t>
            </a:r>
            <a:r>
              <a:rPr lang="en-US" sz="1200" b="1">
                <a:solidFill>
                  <a:schemeClr val="tx1"/>
                </a:solidFill>
                <a:latin typeface="DM Sans" panose="020B0604020202020204" charset="0"/>
                <a:sym typeface="Wingdings" panose="05000000000000000000" pitchFamily="2" charset="2"/>
              </a:rPr>
              <a:t> points added to system  redeem rewards</a:t>
            </a:r>
            <a:endParaRPr lang="en-US" sz="1200" b="1">
              <a:solidFill>
                <a:schemeClr val="tx1"/>
              </a:solidFill>
              <a:latin typeface="DM Sans" panose="020B0604020202020204" charset="0"/>
            </a:endParaRPr>
          </a:p>
        </p:txBody>
      </p:sp>
      <p:sp>
        <p:nvSpPr>
          <p:cNvPr id="26" name="Rectangle: Rounded Corners 25">
            <a:extLst>
              <a:ext uri="{FF2B5EF4-FFF2-40B4-BE49-F238E27FC236}">
                <a16:creationId xmlns:a16="http://schemas.microsoft.com/office/drawing/2014/main" id="{CC8282EE-FD68-4E6A-9206-8E7584D305D9}"/>
              </a:ext>
            </a:extLst>
          </p:cNvPr>
          <p:cNvSpPr/>
          <p:nvPr/>
        </p:nvSpPr>
        <p:spPr>
          <a:xfrm>
            <a:off x="842335" y="1436292"/>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Adidas has Point-Based Rewarding System</a:t>
            </a:r>
          </a:p>
        </p:txBody>
      </p:sp>
      <p:sp>
        <p:nvSpPr>
          <p:cNvPr id="27" name="Rectangle: Rounded Corners 26">
            <a:extLst>
              <a:ext uri="{FF2B5EF4-FFF2-40B4-BE49-F238E27FC236}">
                <a16:creationId xmlns:a16="http://schemas.microsoft.com/office/drawing/2014/main" id="{5FD6A9B5-28BE-4319-859F-20DDBF43EEC5}"/>
              </a:ext>
            </a:extLst>
          </p:cNvPr>
          <p:cNvSpPr/>
          <p:nvPr/>
        </p:nvSpPr>
        <p:spPr>
          <a:xfrm>
            <a:off x="842334" y="4507455"/>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likely to keep buying to earn more points</a:t>
            </a:r>
          </a:p>
        </p:txBody>
      </p:sp>
      <p:sp>
        <p:nvSpPr>
          <p:cNvPr id="11" name="Rectangle: Rounded Corners 10">
            <a:extLst>
              <a:ext uri="{FF2B5EF4-FFF2-40B4-BE49-F238E27FC236}">
                <a16:creationId xmlns:a16="http://schemas.microsoft.com/office/drawing/2014/main" id="{01DD730B-019D-4FD1-BAAE-F3079279E404}"/>
              </a:ext>
            </a:extLst>
          </p:cNvPr>
          <p:cNvSpPr/>
          <p:nvPr/>
        </p:nvSpPr>
        <p:spPr>
          <a:xfrm>
            <a:off x="842334" y="3754939"/>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Trigger utilitarian function – relating to rewards</a:t>
            </a:r>
          </a:p>
        </p:txBody>
      </p:sp>
      <p:pic>
        <p:nvPicPr>
          <p:cNvPr id="7" name="Picture 6">
            <a:extLst>
              <a:ext uri="{FF2B5EF4-FFF2-40B4-BE49-F238E27FC236}">
                <a16:creationId xmlns:a16="http://schemas.microsoft.com/office/drawing/2014/main" id="{069F2DF6-4523-4E68-8F1A-637FAA4A19C7}"/>
              </a:ext>
            </a:extLst>
          </p:cNvPr>
          <p:cNvPicPr>
            <a:picLocks noChangeAspect="1"/>
          </p:cNvPicPr>
          <p:nvPr/>
        </p:nvPicPr>
        <p:blipFill>
          <a:blip r:embed="rId3"/>
          <a:stretch>
            <a:fillRect/>
          </a:stretch>
        </p:blipFill>
        <p:spPr>
          <a:xfrm>
            <a:off x="3841147" y="1575363"/>
            <a:ext cx="4665647" cy="2290486"/>
          </a:xfrm>
          <a:prstGeom prst="rect">
            <a:avLst/>
          </a:prstGeom>
        </p:spPr>
      </p:pic>
      <p:sp>
        <p:nvSpPr>
          <p:cNvPr id="17" name="Rectangle: Rounded Corners 16">
            <a:extLst>
              <a:ext uri="{FF2B5EF4-FFF2-40B4-BE49-F238E27FC236}">
                <a16:creationId xmlns:a16="http://schemas.microsoft.com/office/drawing/2014/main" id="{FC7E71A8-A460-4CDF-9702-279B6F47D841}"/>
              </a:ext>
            </a:extLst>
          </p:cNvPr>
          <p:cNvSpPr/>
          <p:nvPr/>
        </p:nvSpPr>
        <p:spPr>
          <a:xfrm>
            <a:off x="842334" y="3002423"/>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Utilizes instrumental conditioning</a:t>
            </a:r>
            <a:r>
              <a:rPr lang="en-US" sz="1200" b="1">
                <a:solidFill>
                  <a:schemeClr val="accent4"/>
                </a:solidFill>
                <a:latin typeface="DM Sans" panose="020B0604020202020204" charset="0"/>
                <a:sym typeface="Wingdings" panose="05000000000000000000" pitchFamily="2" charset="2"/>
              </a:rPr>
              <a:t> </a:t>
            </a:r>
            <a:r>
              <a:rPr lang="en-US" sz="1200" b="1">
                <a:solidFill>
                  <a:schemeClr val="accent4"/>
                </a:solidFill>
                <a:latin typeface="DM Sans" panose="020B0604020202020204" charset="0"/>
              </a:rPr>
              <a:t>reinforcement</a:t>
            </a:r>
          </a:p>
        </p:txBody>
      </p:sp>
      <p:sp>
        <p:nvSpPr>
          <p:cNvPr id="14" name="Google Shape;395;p43">
            <a:extLst>
              <a:ext uri="{FF2B5EF4-FFF2-40B4-BE49-F238E27FC236}">
                <a16:creationId xmlns:a16="http://schemas.microsoft.com/office/drawing/2014/main" id="{51DB452C-4FA3-4362-8507-39FA92A359DD}"/>
              </a:ext>
            </a:extLst>
          </p:cNvPr>
          <p:cNvSpPr/>
          <p:nvPr/>
        </p:nvSpPr>
        <p:spPr>
          <a:xfrm>
            <a:off x="204590" y="987135"/>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15" descr="Logo, company name&#10;&#10;Description automatically generated">
            <a:extLst>
              <a:ext uri="{FF2B5EF4-FFF2-40B4-BE49-F238E27FC236}">
                <a16:creationId xmlns:a16="http://schemas.microsoft.com/office/drawing/2014/main" id="{75E7AC0C-6B08-4395-92E6-B1C3256A0FF3}"/>
              </a:ext>
            </a:extLst>
          </p:cNvPr>
          <p:cNvPicPr>
            <a:picLocks noChangeAspect="1"/>
          </p:cNvPicPr>
          <p:nvPr/>
        </p:nvPicPr>
        <p:blipFill>
          <a:blip r:embed="rId4"/>
          <a:stretch>
            <a:fillRect/>
          </a:stretch>
        </p:blipFill>
        <p:spPr>
          <a:xfrm>
            <a:off x="341750" y="1111284"/>
            <a:ext cx="668768" cy="428342"/>
          </a:xfrm>
          <a:prstGeom prst="rect">
            <a:avLst/>
          </a:prstGeom>
        </p:spPr>
      </p:pic>
    </p:spTree>
    <p:extLst>
      <p:ext uri="{BB962C8B-B14F-4D97-AF65-F5344CB8AC3E}">
        <p14:creationId xmlns:p14="http://schemas.microsoft.com/office/powerpoint/2010/main" val="1897463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19" name="Google Shape;391;p43">
            <a:extLst>
              <a:ext uri="{FF2B5EF4-FFF2-40B4-BE49-F238E27FC236}">
                <a16:creationId xmlns:a16="http://schemas.microsoft.com/office/drawing/2014/main" id="{259828D4-F376-439C-96A6-8BB872FF4A56}"/>
              </a:ext>
            </a:extLst>
          </p:cNvPr>
          <p:cNvSpPr txBox="1">
            <a:spLocks noGrp="1"/>
          </p:cNvSpPr>
          <p:nvPr>
            <p:ph type="title"/>
          </p:nvPr>
        </p:nvSpPr>
        <p:spPr>
          <a:xfrm>
            <a:off x="0" y="-8240"/>
            <a:ext cx="9144000" cy="752335"/>
          </a:xfrm>
          <a:prstGeom prst="rect">
            <a:avLst/>
          </a:prstGeom>
        </p:spPr>
        <p:txBody>
          <a:bodyPr spcFirstLastPara="1" wrap="square" lIns="91425" tIns="91425" rIns="91425" bIns="91425" anchor="b" anchorCtr="0">
            <a:noAutofit/>
          </a:bodyPr>
          <a:lstStyle/>
          <a:p>
            <a:pPr algn="ctr"/>
            <a:r>
              <a:rPr lang="en-US" sz="3000">
                <a:solidFill>
                  <a:schemeClr val="bg1"/>
                </a:solidFill>
              </a:rPr>
              <a:t>Similarities: Repetition</a:t>
            </a:r>
          </a:p>
        </p:txBody>
      </p:sp>
      <p:sp>
        <p:nvSpPr>
          <p:cNvPr id="20" name="Rectangle 19">
            <a:extLst>
              <a:ext uri="{FF2B5EF4-FFF2-40B4-BE49-F238E27FC236}">
                <a16:creationId xmlns:a16="http://schemas.microsoft.com/office/drawing/2014/main" id="{50D1299A-512D-4286-85FB-1E55D30C1C4A}"/>
              </a:ext>
            </a:extLst>
          </p:cNvPr>
          <p:cNvSpPr/>
          <p:nvPr/>
        </p:nvSpPr>
        <p:spPr>
          <a:xfrm>
            <a:off x="2891710" y="93944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Long-Term Memory</a:t>
            </a:r>
          </a:p>
          <a:p>
            <a:pPr algn="ctr">
              <a:lnSpc>
                <a:spcPct val="150000"/>
              </a:lnSpc>
            </a:pPr>
            <a:r>
              <a:rPr lang="en-US" sz="1500" b="1">
                <a:solidFill>
                  <a:schemeClr val="tx1"/>
                </a:solidFill>
                <a:effectLst/>
                <a:latin typeface="DM Sans" panose="020B0604020202020204" charset="0"/>
              </a:rPr>
              <a:t>Repetition</a:t>
            </a:r>
            <a:endParaRPr lang="en-US" sz="1500" b="0">
              <a:solidFill>
                <a:schemeClr val="tx1"/>
              </a:solidFill>
              <a:effectLst/>
              <a:latin typeface="DM Sans" panose="020B0604020202020204" charset="0"/>
            </a:endParaRPr>
          </a:p>
        </p:txBody>
      </p:sp>
      <p:sp>
        <p:nvSpPr>
          <p:cNvPr id="21" name="Rectangle: Rounded Corners 20">
            <a:extLst>
              <a:ext uri="{FF2B5EF4-FFF2-40B4-BE49-F238E27FC236}">
                <a16:creationId xmlns:a16="http://schemas.microsoft.com/office/drawing/2014/main" id="{0B74BC7A-7B90-4B1D-AB1B-19A521CFFE61}"/>
              </a:ext>
            </a:extLst>
          </p:cNvPr>
          <p:cNvSpPr/>
          <p:nvPr/>
        </p:nvSpPr>
        <p:spPr>
          <a:xfrm>
            <a:off x="459250" y="2317336"/>
            <a:ext cx="2124890" cy="37957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Same logo throughout</a:t>
            </a:r>
          </a:p>
        </p:txBody>
      </p:sp>
      <p:sp>
        <p:nvSpPr>
          <p:cNvPr id="22" name="Rectangle: Rounded Corners 21">
            <a:extLst>
              <a:ext uri="{FF2B5EF4-FFF2-40B4-BE49-F238E27FC236}">
                <a16:creationId xmlns:a16="http://schemas.microsoft.com/office/drawing/2014/main" id="{8F09894E-9786-412C-A4F4-F17BFBC25669}"/>
              </a:ext>
            </a:extLst>
          </p:cNvPr>
          <p:cNvSpPr/>
          <p:nvPr/>
        </p:nvSpPr>
        <p:spPr>
          <a:xfrm>
            <a:off x="3529875" y="2317336"/>
            <a:ext cx="2124890" cy="37957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Consistency</a:t>
            </a:r>
          </a:p>
        </p:txBody>
      </p:sp>
      <p:sp>
        <p:nvSpPr>
          <p:cNvPr id="23" name="Rectangle: Rounded Corners 22">
            <a:extLst>
              <a:ext uri="{FF2B5EF4-FFF2-40B4-BE49-F238E27FC236}">
                <a16:creationId xmlns:a16="http://schemas.microsoft.com/office/drawing/2014/main" id="{F7555761-FBAD-4D38-BC8F-5DDDDB49F325}"/>
              </a:ext>
            </a:extLst>
          </p:cNvPr>
          <p:cNvSpPr/>
          <p:nvPr/>
        </p:nvSpPr>
        <p:spPr>
          <a:xfrm>
            <a:off x="6540645" y="2298364"/>
            <a:ext cx="2199260" cy="41751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Very Effective Repetition</a:t>
            </a:r>
          </a:p>
        </p:txBody>
      </p:sp>
      <p:sp>
        <p:nvSpPr>
          <p:cNvPr id="25" name="Rectangle: Rounded Corners 24">
            <a:extLst>
              <a:ext uri="{FF2B5EF4-FFF2-40B4-BE49-F238E27FC236}">
                <a16:creationId xmlns:a16="http://schemas.microsoft.com/office/drawing/2014/main" id="{E1E0541C-30D5-4898-A177-2B3C21B9D7AB}"/>
              </a:ext>
            </a:extLst>
          </p:cNvPr>
          <p:cNvSpPr/>
          <p:nvPr/>
        </p:nvSpPr>
        <p:spPr>
          <a:xfrm>
            <a:off x="3472370" y="4373136"/>
            <a:ext cx="2199260" cy="417514"/>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Strong Brand Identity </a:t>
            </a:r>
          </a:p>
        </p:txBody>
      </p:sp>
      <p:sp>
        <p:nvSpPr>
          <p:cNvPr id="26" name="Arrow: Right 25">
            <a:extLst>
              <a:ext uri="{FF2B5EF4-FFF2-40B4-BE49-F238E27FC236}">
                <a16:creationId xmlns:a16="http://schemas.microsoft.com/office/drawing/2014/main" id="{A6CD319A-55FB-414E-8467-4638119982C7}"/>
              </a:ext>
            </a:extLst>
          </p:cNvPr>
          <p:cNvSpPr/>
          <p:nvPr/>
        </p:nvSpPr>
        <p:spPr>
          <a:xfrm>
            <a:off x="2794000" y="2445091"/>
            <a:ext cx="375920" cy="2087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7" name="Arrow: Right 26">
            <a:extLst>
              <a:ext uri="{FF2B5EF4-FFF2-40B4-BE49-F238E27FC236}">
                <a16:creationId xmlns:a16="http://schemas.microsoft.com/office/drawing/2014/main" id="{22F17F55-A3D2-494D-81D8-E6E59A216CFC}"/>
              </a:ext>
            </a:extLst>
          </p:cNvPr>
          <p:cNvSpPr/>
          <p:nvPr/>
        </p:nvSpPr>
        <p:spPr>
          <a:xfrm>
            <a:off x="5909745" y="2411606"/>
            <a:ext cx="375920" cy="2087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0" name="Google Shape;1541;p33">
            <a:extLst>
              <a:ext uri="{FF2B5EF4-FFF2-40B4-BE49-F238E27FC236}">
                <a16:creationId xmlns:a16="http://schemas.microsoft.com/office/drawing/2014/main" id="{5D495529-FB41-40EA-84AD-2EA8E3BC92BC}"/>
              </a:ext>
            </a:extLst>
          </p:cNvPr>
          <p:cNvSpPr/>
          <p:nvPr/>
        </p:nvSpPr>
        <p:spPr>
          <a:xfrm>
            <a:off x="3791691" y="3431210"/>
            <a:ext cx="1560618" cy="416379"/>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Roboto" panose="02000000000000000000" pitchFamily="2" charset="0"/>
                <a:ea typeface="Roboto" panose="02000000000000000000" pitchFamily="2" charset="0"/>
              </a:rPr>
              <a:t>Benefits</a:t>
            </a:r>
          </a:p>
        </p:txBody>
      </p:sp>
      <p:sp>
        <p:nvSpPr>
          <p:cNvPr id="15" name="Google Shape;395;p43">
            <a:extLst>
              <a:ext uri="{FF2B5EF4-FFF2-40B4-BE49-F238E27FC236}">
                <a16:creationId xmlns:a16="http://schemas.microsoft.com/office/drawing/2014/main" id="{C165D95B-FBA6-4568-A4BF-6EA009183670}"/>
              </a:ext>
            </a:extLst>
          </p:cNvPr>
          <p:cNvSpPr/>
          <p:nvPr/>
        </p:nvSpPr>
        <p:spPr>
          <a:xfrm>
            <a:off x="6540645" y="47896"/>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4" descr="Logo&#10;&#10;Description automatically generated">
            <a:extLst>
              <a:ext uri="{FF2B5EF4-FFF2-40B4-BE49-F238E27FC236}">
                <a16:creationId xmlns:a16="http://schemas.microsoft.com/office/drawing/2014/main" id="{57F6740A-6D62-4A37-91A6-08CF2980BF4C}"/>
              </a:ext>
            </a:extLst>
          </p:cNvPr>
          <p:cNvPicPr>
            <a:picLocks noChangeAspect="1"/>
          </p:cNvPicPr>
          <p:nvPr/>
        </p:nvPicPr>
        <p:blipFill>
          <a:blip r:embed="rId3"/>
          <a:stretch>
            <a:fillRect/>
          </a:stretch>
        </p:blipFill>
        <p:spPr>
          <a:xfrm>
            <a:off x="6677273" y="307934"/>
            <a:ext cx="707400" cy="361611"/>
          </a:xfrm>
          <a:prstGeom prst="rect">
            <a:avLst/>
          </a:prstGeom>
        </p:spPr>
      </p:pic>
    </p:spTree>
    <p:extLst>
      <p:ext uri="{BB962C8B-B14F-4D97-AF65-F5344CB8AC3E}">
        <p14:creationId xmlns:p14="http://schemas.microsoft.com/office/powerpoint/2010/main" val="3549489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82B09A-74B2-4040-9F23-8DA0AC9DE3DA}"/>
              </a:ext>
            </a:extLst>
          </p:cNvPr>
          <p:cNvSpPr txBox="1">
            <a:spLocks/>
          </p:cNvSpPr>
          <p:nvPr/>
        </p:nvSpPr>
        <p:spPr>
          <a:xfrm>
            <a:off x="0" y="188697"/>
            <a:ext cx="9144000"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200">
                <a:solidFill>
                  <a:schemeClr val="bg1"/>
                </a:solidFill>
              </a:rPr>
              <a:t>Difference – Loyalty </a:t>
            </a:r>
            <a:r>
              <a:rPr lang="en-US" sz="3000">
                <a:solidFill>
                  <a:schemeClr val="bg1"/>
                </a:solidFill>
              </a:rPr>
              <a:t>Tiered</a:t>
            </a:r>
            <a:r>
              <a:rPr lang="en-US" sz="3200">
                <a:solidFill>
                  <a:schemeClr val="bg1"/>
                </a:solidFill>
              </a:rPr>
              <a:t> Program</a:t>
            </a:r>
          </a:p>
        </p:txBody>
      </p:sp>
      <p:sp>
        <p:nvSpPr>
          <p:cNvPr id="24" name="Rectangle: Rounded Corners 23">
            <a:extLst>
              <a:ext uri="{FF2B5EF4-FFF2-40B4-BE49-F238E27FC236}">
                <a16:creationId xmlns:a16="http://schemas.microsoft.com/office/drawing/2014/main" id="{904EE6E6-5F63-4A6A-A9C4-69E8FAE914C6}"/>
              </a:ext>
            </a:extLst>
          </p:cNvPr>
          <p:cNvSpPr/>
          <p:nvPr/>
        </p:nvSpPr>
        <p:spPr>
          <a:xfrm>
            <a:off x="1343070" y="4412226"/>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Trigger needs Murray’s List -  Needs reflecting Ambition, Power and Accomplishment</a:t>
            </a:r>
          </a:p>
        </p:txBody>
      </p:sp>
      <p:sp>
        <p:nvSpPr>
          <p:cNvPr id="25" name="Rectangle: Rounded Corners 24">
            <a:extLst>
              <a:ext uri="{FF2B5EF4-FFF2-40B4-BE49-F238E27FC236}">
                <a16:creationId xmlns:a16="http://schemas.microsoft.com/office/drawing/2014/main" id="{E8E0E9E8-5181-4D60-99CD-C6DEF3AA3B1D}"/>
              </a:ext>
            </a:extLst>
          </p:cNvPr>
          <p:cNvSpPr/>
          <p:nvPr/>
        </p:nvSpPr>
        <p:spPr>
          <a:xfrm>
            <a:off x="1357284" y="3649354"/>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As user buys more </a:t>
            </a:r>
            <a:r>
              <a:rPr lang="en-US" sz="1200" b="1">
                <a:solidFill>
                  <a:schemeClr val="tx1"/>
                </a:solidFill>
                <a:latin typeface="DM Sans" panose="020B0604020202020204" charset="0"/>
                <a:sym typeface="Wingdings" panose="05000000000000000000" pitchFamily="2" charset="2"/>
              </a:rPr>
              <a:t> earn more points  entitled to a higher level more exclusive rewards</a:t>
            </a:r>
            <a:endParaRPr lang="en-US" sz="1200" b="1">
              <a:solidFill>
                <a:schemeClr val="tx1"/>
              </a:solidFill>
              <a:latin typeface="DM Sans" panose="020B0604020202020204" charset="0"/>
            </a:endParaRPr>
          </a:p>
        </p:txBody>
      </p:sp>
      <p:sp>
        <p:nvSpPr>
          <p:cNvPr id="26" name="Rectangle: Rounded Corners 25">
            <a:extLst>
              <a:ext uri="{FF2B5EF4-FFF2-40B4-BE49-F238E27FC236}">
                <a16:creationId xmlns:a16="http://schemas.microsoft.com/office/drawing/2014/main" id="{CC8282EE-FD68-4E6A-9206-8E7584D305D9}"/>
              </a:ext>
            </a:extLst>
          </p:cNvPr>
          <p:cNvSpPr/>
          <p:nvPr/>
        </p:nvSpPr>
        <p:spPr>
          <a:xfrm>
            <a:off x="1357284" y="2923151"/>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Adidas has Tiered Loyalty Program. </a:t>
            </a:r>
            <a:r>
              <a:rPr lang="en-US" sz="1200" b="1">
                <a:solidFill>
                  <a:schemeClr val="tx1"/>
                </a:solidFill>
                <a:latin typeface="DM Sans" panose="020B0604020202020204" charset="0"/>
                <a:sym typeface="Wingdings" panose="05000000000000000000" pitchFamily="2" charset="2"/>
              </a:rPr>
              <a:t>The higher the level, the more rewards</a:t>
            </a:r>
            <a:endParaRPr lang="en-US" sz="1200" b="1">
              <a:solidFill>
                <a:schemeClr val="tx1"/>
              </a:solidFill>
              <a:latin typeface="DM Sans" panose="020B0604020202020204" charset="0"/>
            </a:endParaRPr>
          </a:p>
        </p:txBody>
      </p:sp>
      <p:sp>
        <p:nvSpPr>
          <p:cNvPr id="27" name="Rectangle: Rounded Corners 26">
            <a:extLst>
              <a:ext uri="{FF2B5EF4-FFF2-40B4-BE49-F238E27FC236}">
                <a16:creationId xmlns:a16="http://schemas.microsoft.com/office/drawing/2014/main" id="{5FD6A9B5-28BE-4319-859F-20DDBF43EEC5}"/>
              </a:ext>
            </a:extLst>
          </p:cNvPr>
          <p:cNvSpPr/>
          <p:nvPr/>
        </p:nvSpPr>
        <p:spPr>
          <a:xfrm>
            <a:off x="5071734" y="3106777"/>
            <a:ext cx="2666410" cy="5425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Enhances competitive desire for a higher social status and privilege </a:t>
            </a:r>
          </a:p>
        </p:txBody>
      </p:sp>
      <p:pic>
        <p:nvPicPr>
          <p:cNvPr id="3" name="Picture 2">
            <a:extLst>
              <a:ext uri="{FF2B5EF4-FFF2-40B4-BE49-F238E27FC236}">
                <a16:creationId xmlns:a16="http://schemas.microsoft.com/office/drawing/2014/main" id="{74322486-C66C-4134-99EC-9721CF794C4F}"/>
              </a:ext>
            </a:extLst>
          </p:cNvPr>
          <p:cNvPicPr>
            <a:picLocks noChangeAspect="1"/>
          </p:cNvPicPr>
          <p:nvPr/>
        </p:nvPicPr>
        <p:blipFill>
          <a:blip r:embed="rId3"/>
          <a:stretch>
            <a:fillRect/>
          </a:stretch>
        </p:blipFill>
        <p:spPr>
          <a:xfrm>
            <a:off x="1102066" y="1309766"/>
            <a:ext cx="3191220" cy="1393090"/>
          </a:xfrm>
          <a:prstGeom prst="roundRect">
            <a:avLst>
              <a:gd name="adj" fmla="val 8594"/>
            </a:avLst>
          </a:prstGeom>
          <a:solidFill>
            <a:srgbClr val="FFFFFF">
              <a:shade val="85000"/>
            </a:srgbClr>
          </a:solidFill>
          <a:ln>
            <a:noFill/>
          </a:ln>
          <a:effectLst/>
        </p:spPr>
      </p:pic>
      <p:pic>
        <p:nvPicPr>
          <p:cNvPr id="1026" name="Picture 2" descr="هوليوود تطل مشكلة adidas creators club levels - jthomeslice.com">
            <a:extLst>
              <a:ext uri="{FF2B5EF4-FFF2-40B4-BE49-F238E27FC236}">
                <a16:creationId xmlns:a16="http://schemas.microsoft.com/office/drawing/2014/main" id="{12386BBF-A062-465A-9AAD-68FE198AE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0715" y="1084530"/>
            <a:ext cx="1217952" cy="1761680"/>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D2061B12-0450-4612-AC6B-267F6E6B77FA}"/>
              </a:ext>
            </a:extLst>
          </p:cNvPr>
          <p:cNvPicPr>
            <a:picLocks noChangeAspect="1"/>
          </p:cNvPicPr>
          <p:nvPr/>
        </p:nvPicPr>
        <p:blipFill>
          <a:blip r:embed="rId5"/>
          <a:stretch>
            <a:fillRect/>
          </a:stretch>
        </p:blipFill>
        <p:spPr>
          <a:xfrm>
            <a:off x="6175528" y="2004810"/>
            <a:ext cx="2005581" cy="819150"/>
          </a:xfrm>
          <a:prstGeom prst="roundRect">
            <a:avLst>
              <a:gd name="adj" fmla="val 8594"/>
            </a:avLst>
          </a:prstGeom>
          <a:solidFill>
            <a:srgbClr val="FFFFFF">
              <a:shade val="85000"/>
            </a:srgbClr>
          </a:solidFill>
          <a:ln>
            <a:noFill/>
          </a:ln>
          <a:effectLst/>
        </p:spPr>
      </p:pic>
      <p:sp>
        <p:nvSpPr>
          <p:cNvPr id="13" name="Rectangle: Rounded Corners 12">
            <a:extLst>
              <a:ext uri="{FF2B5EF4-FFF2-40B4-BE49-F238E27FC236}">
                <a16:creationId xmlns:a16="http://schemas.microsoft.com/office/drawing/2014/main" id="{17199A71-296F-4E1A-8B3C-B88FC0F12D2F}"/>
              </a:ext>
            </a:extLst>
          </p:cNvPr>
          <p:cNvSpPr/>
          <p:nvPr/>
        </p:nvSpPr>
        <p:spPr>
          <a:xfrm>
            <a:off x="5064276" y="3917373"/>
            <a:ext cx="2666410" cy="542577"/>
          </a:xfrm>
          <a:prstGeom prst="roundRect">
            <a:avLst>
              <a:gd name="adj" fmla="val 16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latin typeface="DM Sans" panose="020B0604020202020204" charset="0"/>
              </a:rPr>
              <a:t>To gain higher social status, people will continuously buy adidas products to get a higher level</a:t>
            </a:r>
          </a:p>
        </p:txBody>
      </p:sp>
      <p:sp>
        <p:nvSpPr>
          <p:cNvPr id="16" name="Google Shape;395;p43">
            <a:extLst>
              <a:ext uri="{FF2B5EF4-FFF2-40B4-BE49-F238E27FC236}">
                <a16:creationId xmlns:a16="http://schemas.microsoft.com/office/drawing/2014/main" id="{F4439954-0F29-407D-8491-0182F1313C7B}"/>
              </a:ext>
            </a:extLst>
          </p:cNvPr>
          <p:cNvSpPr/>
          <p:nvPr/>
        </p:nvSpPr>
        <p:spPr>
          <a:xfrm>
            <a:off x="105637" y="1059685"/>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5" descr="Logo, company name&#10;&#10;Description automatically generated">
            <a:extLst>
              <a:ext uri="{FF2B5EF4-FFF2-40B4-BE49-F238E27FC236}">
                <a16:creationId xmlns:a16="http://schemas.microsoft.com/office/drawing/2014/main" id="{857C1C12-F8A5-411C-842D-7C648CC6DE62}"/>
              </a:ext>
            </a:extLst>
          </p:cNvPr>
          <p:cNvPicPr>
            <a:picLocks noChangeAspect="1"/>
          </p:cNvPicPr>
          <p:nvPr/>
        </p:nvPicPr>
        <p:blipFill>
          <a:blip r:embed="rId6"/>
          <a:stretch>
            <a:fillRect/>
          </a:stretch>
        </p:blipFill>
        <p:spPr>
          <a:xfrm>
            <a:off x="242797" y="1183834"/>
            <a:ext cx="668768" cy="428342"/>
          </a:xfrm>
          <a:prstGeom prst="rect">
            <a:avLst/>
          </a:prstGeom>
        </p:spPr>
      </p:pic>
    </p:spTree>
    <p:extLst>
      <p:ext uri="{BB962C8B-B14F-4D97-AF65-F5344CB8AC3E}">
        <p14:creationId xmlns:p14="http://schemas.microsoft.com/office/powerpoint/2010/main" val="1956619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82B09A-74B2-4040-9F23-8DA0AC9DE3DA}"/>
              </a:ext>
            </a:extLst>
          </p:cNvPr>
          <p:cNvSpPr txBox="1">
            <a:spLocks/>
          </p:cNvSpPr>
          <p:nvPr/>
        </p:nvSpPr>
        <p:spPr>
          <a:xfrm>
            <a:off x="0" y="248054"/>
            <a:ext cx="9220199"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Difference – Community groups</a:t>
            </a:r>
          </a:p>
        </p:txBody>
      </p:sp>
      <p:pic>
        <p:nvPicPr>
          <p:cNvPr id="4" name="Picture 3">
            <a:extLst>
              <a:ext uri="{FF2B5EF4-FFF2-40B4-BE49-F238E27FC236}">
                <a16:creationId xmlns:a16="http://schemas.microsoft.com/office/drawing/2014/main" id="{BA2F6A08-C783-482F-A5D0-C5D3FA77B7F4}"/>
              </a:ext>
            </a:extLst>
          </p:cNvPr>
          <p:cNvPicPr>
            <a:picLocks noChangeAspect="1"/>
          </p:cNvPicPr>
          <p:nvPr/>
        </p:nvPicPr>
        <p:blipFill>
          <a:blip r:embed="rId3"/>
          <a:stretch>
            <a:fillRect/>
          </a:stretch>
        </p:blipFill>
        <p:spPr>
          <a:xfrm>
            <a:off x="4888663" y="1178548"/>
            <a:ext cx="3109556" cy="1835973"/>
          </a:xfrm>
          <a:prstGeom prst="roundRect">
            <a:avLst>
              <a:gd name="adj" fmla="val 8594"/>
            </a:avLst>
          </a:prstGeom>
          <a:solidFill>
            <a:srgbClr val="FFFFFF">
              <a:shade val="85000"/>
            </a:srgbClr>
          </a:solidFill>
          <a:ln>
            <a:noFill/>
          </a:ln>
          <a:effectLst/>
        </p:spPr>
      </p:pic>
      <p:sp>
        <p:nvSpPr>
          <p:cNvPr id="16" name="Rectangle: Rounded Corners 15">
            <a:extLst>
              <a:ext uri="{FF2B5EF4-FFF2-40B4-BE49-F238E27FC236}">
                <a16:creationId xmlns:a16="http://schemas.microsoft.com/office/drawing/2014/main" id="{ADFBF56F-9418-4AB3-A901-64CFE5760591}"/>
              </a:ext>
            </a:extLst>
          </p:cNvPr>
          <p:cNvSpPr/>
          <p:nvPr/>
        </p:nvSpPr>
        <p:spPr>
          <a:xfrm>
            <a:off x="1301948" y="2890804"/>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Trigger Trio of Needs - Affiliation</a:t>
            </a:r>
          </a:p>
        </p:txBody>
      </p:sp>
      <p:sp>
        <p:nvSpPr>
          <p:cNvPr id="17" name="Rectangle: Rounded Corners 16">
            <a:extLst>
              <a:ext uri="{FF2B5EF4-FFF2-40B4-BE49-F238E27FC236}">
                <a16:creationId xmlns:a16="http://schemas.microsoft.com/office/drawing/2014/main" id="{DFD0F7D4-E1B4-4BAE-AB17-FF1733C91D1B}"/>
              </a:ext>
            </a:extLst>
          </p:cNvPr>
          <p:cNvSpPr/>
          <p:nvPr/>
        </p:nvSpPr>
        <p:spPr>
          <a:xfrm>
            <a:off x="1297716" y="1360942"/>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Can join community groups and follow people with similar interest</a:t>
            </a:r>
          </a:p>
        </p:txBody>
      </p:sp>
      <p:sp>
        <p:nvSpPr>
          <p:cNvPr id="18" name="Rectangle: Rounded Corners 17">
            <a:extLst>
              <a:ext uri="{FF2B5EF4-FFF2-40B4-BE49-F238E27FC236}">
                <a16:creationId xmlns:a16="http://schemas.microsoft.com/office/drawing/2014/main" id="{649E1B83-93F8-4101-B56D-683103A27DE5}"/>
              </a:ext>
            </a:extLst>
          </p:cNvPr>
          <p:cNvSpPr/>
          <p:nvPr/>
        </p:nvSpPr>
        <p:spPr>
          <a:xfrm>
            <a:off x="1297716" y="2137328"/>
            <a:ext cx="2666410" cy="54257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Can join classes and training clubs with like-minded people </a:t>
            </a:r>
          </a:p>
        </p:txBody>
      </p:sp>
      <p:pic>
        <p:nvPicPr>
          <p:cNvPr id="20" name="Picture 2" descr="What is McClelland&amp;#39;s Needs Theory? definition and meaning - Business Jargons">
            <a:extLst>
              <a:ext uri="{FF2B5EF4-FFF2-40B4-BE49-F238E27FC236}">
                <a16:creationId xmlns:a16="http://schemas.microsoft.com/office/drawing/2014/main" id="{274FD878-F317-4836-8809-B8F043D09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737" y="3162092"/>
            <a:ext cx="3058482" cy="1643950"/>
          </a:xfrm>
          <a:prstGeom prst="roundRect">
            <a:avLst>
              <a:gd name="adj" fmla="val 8594"/>
            </a:avLst>
          </a:prstGeom>
          <a:solidFill>
            <a:srgbClr val="FFFFFF">
              <a:shade val="85000"/>
            </a:srgbClr>
          </a:solidFill>
          <a:ln>
            <a:noFill/>
          </a:ln>
          <a:effectLst/>
        </p:spPr>
      </p:pic>
      <p:sp>
        <p:nvSpPr>
          <p:cNvPr id="21" name="Rectangle: Rounded Corners 20">
            <a:extLst>
              <a:ext uri="{FF2B5EF4-FFF2-40B4-BE49-F238E27FC236}">
                <a16:creationId xmlns:a16="http://schemas.microsoft.com/office/drawing/2014/main" id="{5EBFA523-E9FB-49FD-8E59-5087706EFDC9}"/>
              </a:ext>
            </a:extLst>
          </p:cNvPr>
          <p:cNvSpPr/>
          <p:nvPr/>
        </p:nvSpPr>
        <p:spPr>
          <a:xfrm>
            <a:off x="1296250" y="4263465"/>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0" strike="noStrike">
                <a:solidFill>
                  <a:schemeClr val="tx1"/>
                </a:solidFill>
                <a:effectLst/>
                <a:latin typeface="DM Sans" panose="020B0604020202020204" charset="0"/>
                <a:hlinkClick r:id="rId5">
                  <a:extLst>
                    <a:ext uri="{A12FA001-AC4F-418D-AE19-62706E023703}">
                      <ahyp:hlinkClr xmlns:ahyp="http://schemas.microsoft.com/office/drawing/2018/hyperlinkcolor" val="tx"/>
                    </a:ext>
                  </a:extLst>
                </a:hlinkClick>
              </a:rPr>
              <a:t>47% of consumers</a:t>
            </a:r>
            <a:r>
              <a:rPr lang="en-US" sz="1100" b="1" i="0">
                <a:solidFill>
                  <a:schemeClr val="tx1"/>
                </a:solidFill>
                <a:effectLst/>
                <a:latin typeface="DM Sans" panose="020B0604020202020204" charset="0"/>
              </a:rPr>
              <a:t> said they are motivated to be loyal by becoming part of a like-minded community.</a:t>
            </a:r>
            <a:endParaRPr lang="en-US" sz="1000" b="1">
              <a:solidFill>
                <a:schemeClr val="tx1"/>
              </a:solidFill>
              <a:latin typeface="DM Sans" panose="020B0604020202020204" charset="0"/>
            </a:endParaRPr>
          </a:p>
        </p:txBody>
      </p:sp>
      <p:sp>
        <p:nvSpPr>
          <p:cNvPr id="22" name="Rectangle: Rounded Corners 21">
            <a:extLst>
              <a:ext uri="{FF2B5EF4-FFF2-40B4-BE49-F238E27FC236}">
                <a16:creationId xmlns:a16="http://schemas.microsoft.com/office/drawing/2014/main" id="{E307BF70-9FD3-4DF4-B246-2883B3C8A6ED}"/>
              </a:ext>
            </a:extLst>
          </p:cNvPr>
          <p:cNvSpPr/>
          <p:nvPr/>
        </p:nvSpPr>
        <p:spPr>
          <a:xfrm>
            <a:off x="1296250" y="3554753"/>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Feel a sense of belonging towards Nike’s community groups</a:t>
            </a:r>
          </a:p>
        </p:txBody>
      </p:sp>
      <p:sp>
        <p:nvSpPr>
          <p:cNvPr id="12" name="Google Shape;395;p43">
            <a:extLst>
              <a:ext uri="{FF2B5EF4-FFF2-40B4-BE49-F238E27FC236}">
                <a16:creationId xmlns:a16="http://schemas.microsoft.com/office/drawing/2014/main" id="{FF03BFA4-AD96-4E11-B4CD-97B9B5EE5AD5}"/>
              </a:ext>
            </a:extLst>
          </p:cNvPr>
          <p:cNvSpPr/>
          <p:nvPr/>
        </p:nvSpPr>
        <p:spPr>
          <a:xfrm>
            <a:off x="202694" y="100447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4" descr="Logo&#10;&#10;Description automatically generated">
            <a:extLst>
              <a:ext uri="{FF2B5EF4-FFF2-40B4-BE49-F238E27FC236}">
                <a16:creationId xmlns:a16="http://schemas.microsoft.com/office/drawing/2014/main" id="{1D7DCC66-629F-446A-ACAE-42009DA4B35F}"/>
              </a:ext>
            </a:extLst>
          </p:cNvPr>
          <p:cNvPicPr>
            <a:picLocks noChangeAspect="1"/>
          </p:cNvPicPr>
          <p:nvPr/>
        </p:nvPicPr>
        <p:blipFill>
          <a:blip r:embed="rId6"/>
          <a:stretch>
            <a:fillRect/>
          </a:stretch>
        </p:blipFill>
        <p:spPr>
          <a:xfrm>
            <a:off x="339322" y="1264508"/>
            <a:ext cx="707400" cy="361611"/>
          </a:xfrm>
          <a:prstGeom prst="rect">
            <a:avLst/>
          </a:prstGeom>
        </p:spPr>
      </p:pic>
    </p:spTree>
    <p:extLst>
      <p:ext uri="{BB962C8B-B14F-4D97-AF65-F5344CB8AC3E}">
        <p14:creationId xmlns:p14="http://schemas.microsoft.com/office/powerpoint/2010/main" val="528655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82B09A-74B2-4040-9F23-8DA0AC9DE3DA}"/>
              </a:ext>
            </a:extLst>
          </p:cNvPr>
          <p:cNvSpPr txBox="1">
            <a:spLocks/>
          </p:cNvSpPr>
          <p:nvPr/>
        </p:nvSpPr>
        <p:spPr>
          <a:xfrm>
            <a:off x="0" y="146662"/>
            <a:ext cx="9231086" cy="599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1pPr>
            <a:lvl2pPr marR="0" lvl="1"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2pPr>
            <a:lvl3pPr marR="0" lvl="2"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3pPr>
            <a:lvl4pPr marR="0" lvl="3"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4pPr>
            <a:lvl5pPr marR="0" lvl="4"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5pPr>
            <a:lvl6pPr marR="0" lvl="5"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6pPr>
            <a:lvl7pPr marR="0" lvl="6"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7pPr>
            <a:lvl8pPr marR="0" lvl="7"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8pPr>
            <a:lvl9pPr marR="0" lvl="8" algn="ctr" rtl="0">
              <a:lnSpc>
                <a:spcPct val="100000"/>
              </a:lnSpc>
              <a:spcBef>
                <a:spcPts val="0"/>
              </a:spcBef>
              <a:spcAft>
                <a:spcPts val="0"/>
              </a:spcAft>
              <a:buClr>
                <a:srgbClr val="F7855B"/>
              </a:buClr>
              <a:buSzPts val="1800"/>
              <a:buFont typeface="Anton"/>
              <a:buNone/>
              <a:defRPr sz="1800" b="0" i="0" u="none" strike="noStrike" cap="none">
                <a:solidFill>
                  <a:srgbClr val="F7855B"/>
                </a:solidFill>
                <a:latin typeface="Anton"/>
                <a:ea typeface="Anton"/>
                <a:cs typeface="Anton"/>
                <a:sym typeface="Anton"/>
              </a:defRPr>
            </a:lvl9pPr>
          </a:lstStyle>
          <a:p>
            <a:r>
              <a:rPr lang="en-US" sz="3000">
                <a:solidFill>
                  <a:schemeClr val="bg1"/>
                </a:solidFill>
              </a:rPr>
              <a:t>Difference – Personalization</a:t>
            </a:r>
          </a:p>
        </p:txBody>
      </p:sp>
      <p:sp>
        <p:nvSpPr>
          <p:cNvPr id="16" name="Rectangle: Rounded Corners 15">
            <a:extLst>
              <a:ext uri="{FF2B5EF4-FFF2-40B4-BE49-F238E27FC236}">
                <a16:creationId xmlns:a16="http://schemas.microsoft.com/office/drawing/2014/main" id="{ADFBF56F-9418-4AB3-A901-64CFE5760591}"/>
              </a:ext>
            </a:extLst>
          </p:cNvPr>
          <p:cNvSpPr/>
          <p:nvPr/>
        </p:nvSpPr>
        <p:spPr>
          <a:xfrm>
            <a:off x="1301948" y="2890804"/>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attracted and satisfied with products</a:t>
            </a:r>
          </a:p>
        </p:txBody>
      </p:sp>
      <p:sp>
        <p:nvSpPr>
          <p:cNvPr id="17" name="Rectangle: Rounded Corners 16">
            <a:extLst>
              <a:ext uri="{FF2B5EF4-FFF2-40B4-BE49-F238E27FC236}">
                <a16:creationId xmlns:a16="http://schemas.microsoft.com/office/drawing/2014/main" id="{DFD0F7D4-E1B4-4BAE-AB17-FF1733C91D1B}"/>
              </a:ext>
            </a:extLst>
          </p:cNvPr>
          <p:cNvSpPr/>
          <p:nvPr/>
        </p:nvSpPr>
        <p:spPr>
          <a:xfrm>
            <a:off x="1297716" y="1405705"/>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Members get access to own online Nike Store full of recommended products</a:t>
            </a:r>
          </a:p>
        </p:txBody>
      </p:sp>
      <p:sp>
        <p:nvSpPr>
          <p:cNvPr id="18" name="Rectangle: Rounded Corners 17">
            <a:extLst>
              <a:ext uri="{FF2B5EF4-FFF2-40B4-BE49-F238E27FC236}">
                <a16:creationId xmlns:a16="http://schemas.microsoft.com/office/drawing/2014/main" id="{649E1B83-93F8-4101-B56D-683103A27DE5}"/>
              </a:ext>
            </a:extLst>
          </p:cNvPr>
          <p:cNvSpPr/>
          <p:nvPr/>
        </p:nvSpPr>
        <p:spPr>
          <a:xfrm>
            <a:off x="1297716" y="2182091"/>
            <a:ext cx="2666410" cy="54257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Able to find  products relevant &amp; interesting</a:t>
            </a:r>
          </a:p>
        </p:txBody>
      </p:sp>
      <p:sp>
        <p:nvSpPr>
          <p:cNvPr id="22" name="Rectangle: Rounded Corners 21">
            <a:extLst>
              <a:ext uri="{FF2B5EF4-FFF2-40B4-BE49-F238E27FC236}">
                <a16:creationId xmlns:a16="http://schemas.microsoft.com/office/drawing/2014/main" id="{E307BF70-9FD3-4DF4-B246-2883B3C8A6ED}"/>
              </a:ext>
            </a:extLst>
          </p:cNvPr>
          <p:cNvSpPr/>
          <p:nvPr/>
        </p:nvSpPr>
        <p:spPr>
          <a:xfrm>
            <a:off x="1297716" y="4310000"/>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accent4"/>
                </a:solidFill>
                <a:latin typeface="DM Sans" panose="020B0604020202020204" charset="0"/>
              </a:rPr>
              <a:t>Higher emotional involvement with Nike and its  products </a:t>
            </a:r>
          </a:p>
        </p:txBody>
      </p:sp>
      <p:pic>
        <p:nvPicPr>
          <p:cNvPr id="3" name="Picture 2">
            <a:extLst>
              <a:ext uri="{FF2B5EF4-FFF2-40B4-BE49-F238E27FC236}">
                <a16:creationId xmlns:a16="http://schemas.microsoft.com/office/drawing/2014/main" id="{DD21B5D1-B7CA-4FEC-9278-E50E77863D4B}"/>
              </a:ext>
            </a:extLst>
          </p:cNvPr>
          <p:cNvPicPr>
            <a:picLocks noChangeAspect="1"/>
          </p:cNvPicPr>
          <p:nvPr/>
        </p:nvPicPr>
        <p:blipFill>
          <a:blip r:embed="rId3"/>
          <a:stretch>
            <a:fillRect/>
          </a:stretch>
        </p:blipFill>
        <p:spPr>
          <a:xfrm>
            <a:off x="4466202" y="1685187"/>
            <a:ext cx="2857815" cy="2953810"/>
          </a:xfrm>
          <a:prstGeom prst="roundRect">
            <a:avLst>
              <a:gd name="adj" fmla="val 8594"/>
            </a:avLst>
          </a:prstGeom>
          <a:solidFill>
            <a:srgbClr val="FFFFFF">
              <a:shade val="85000"/>
            </a:srgbClr>
          </a:solidFill>
          <a:ln>
            <a:noFill/>
          </a:ln>
          <a:effectLst/>
        </p:spPr>
      </p:pic>
      <p:sp>
        <p:nvSpPr>
          <p:cNvPr id="15" name="Rectangle: Rounded Corners 14">
            <a:extLst>
              <a:ext uri="{FF2B5EF4-FFF2-40B4-BE49-F238E27FC236}">
                <a16:creationId xmlns:a16="http://schemas.microsoft.com/office/drawing/2014/main" id="{AF2293D7-33C0-4650-BC57-4901DD81ADB7}"/>
              </a:ext>
            </a:extLst>
          </p:cNvPr>
          <p:cNvSpPr/>
          <p:nvPr/>
        </p:nvSpPr>
        <p:spPr>
          <a:xfrm>
            <a:off x="1297716" y="3598361"/>
            <a:ext cx="2666410" cy="54257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Feel more understood and valued as compared to casual shoppers </a:t>
            </a:r>
          </a:p>
        </p:txBody>
      </p:sp>
      <p:sp>
        <p:nvSpPr>
          <p:cNvPr id="20" name="Google Shape;395;p43">
            <a:extLst>
              <a:ext uri="{FF2B5EF4-FFF2-40B4-BE49-F238E27FC236}">
                <a16:creationId xmlns:a16="http://schemas.microsoft.com/office/drawing/2014/main" id="{1BECBCBF-1961-4D0E-82B4-66CC034C322D}"/>
              </a:ext>
            </a:extLst>
          </p:cNvPr>
          <p:cNvSpPr/>
          <p:nvPr/>
        </p:nvSpPr>
        <p:spPr>
          <a:xfrm>
            <a:off x="190582" y="122302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14" descr="Logo&#10;&#10;Description automatically generated">
            <a:extLst>
              <a:ext uri="{FF2B5EF4-FFF2-40B4-BE49-F238E27FC236}">
                <a16:creationId xmlns:a16="http://schemas.microsoft.com/office/drawing/2014/main" id="{1DDBF057-DE94-4810-9CAD-2B450C789DD7}"/>
              </a:ext>
            </a:extLst>
          </p:cNvPr>
          <p:cNvPicPr>
            <a:picLocks noChangeAspect="1"/>
          </p:cNvPicPr>
          <p:nvPr/>
        </p:nvPicPr>
        <p:blipFill>
          <a:blip r:embed="rId4"/>
          <a:stretch>
            <a:fillRect/>
          </a:stretch>
        </p:blipFill>
        <p:spPr>
          <a:xfrm>
            <a:off x="327210" y="1483058"/>
            <a:ext cx="707400" cy="361611"/>
          </a:xfrm>
          <a:prstGeom prst="rect">
            <a:avLst/>
          </a:prstGeom>
        </p:spPr>
      </p:pic>
    </p:spTree>
    <p:extLst>
      <p:ext uri="{BB962C8B-B14F-4D97-AF65-F5344CB8AC3E}">
        <p14:creationId xmlns:p14="http://schemas.microsoft.com/office/powerpoint/2010/main" val="24354083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DBD50-690F-4982-9CE9-162578CCED49}"/>
              </a:ext>
            </a:extLst>
          </p:cNvPr>
          <p:cNvSpPr>
            <a:spLocks noGrp="1"/>
          </p:cNvSpPr>
          <p:nvPr>
            <p:ph type="title"/>
          </p:nvPr>
        </p:nvSpPr>
        <p:spPr>
          <a:xfrm>
            <a:off x="698665" y="113755"/>
            <a:ext cx="8121600" cy="572700"/>
          </a:xfrm>
        </p:spPr>
        <p:txBody>
          <a:bodyPr/>
          <a:lstStyle/>
          <a:p>
            <a:pPr algn="ctr"/>
            <a:r>
              <a:rPr lang="en-US" sz="3000">
                <a:solidFill>
                  <a:schemeClr val="bg1"/>
                </a:solidFill>
              </a:rPr>
              <a:t>Comparison</a:t>
            </a:r>
          </a:p>
        </p:txBody>
      </p:sp>
      <p:graphicFrame>
        <p:nvGraphicFramePr>
          <p:cNvPr id="7" name="Table 7">
            <a:extLst>
              <a:ext uri="{FF2B5EF4-FFF2-40B4-BE49-F238E27FC236}">
                <a16:creationId xmlns:a16="http://schemas.microsoft.com/office/drawing/2014/main" id="{397BC61F-A762-4457-AC5D-7B2B7F549667}"/>
              </a:ext>
            </a:extLst>
          </p:cNvPr>
          <p:cNvGraphicFramePr>
            <a:graphicFrameLocks noGrp="1"/>
          </p:cNvGraphicFramePr>
          <p:nvPr>
            <p:extLst>
              <p:ext uri="{D42A27DB-BD31-4B8C-83A1-F6EECF244321}">
                <p14:modId xmlns:p14="http://schemas.microsoft.com/office/powerpoint/2010/main" val="1247179894"/>
              </p:ext>
            </p:extLst>
          </p:nvPr>
        </p:nvGraphicFramePr>
        <p:xfrm>
          <a:off x="963748" y="1067345"/>
          <a:ext cx="7591435" cy="3962400"/>
        </p:xfrm>
        <a:graphic>
          <a:graphicData uri="http://schemas.openxmlformats.org/drawingml/2006/table">
            <a:tbl>
              <a:tblPr firstRow="1" bandRow="1">
                <a:tableStyleId>{5FD0F851-EC5A-4D38-B0AD-8093EC10F338}</a:tableStyleId>
              </a:tblPr>
              <a:tblGrid>
                <a:gridCol w="1508842">
                  <a:extLst>
                    <a:ext uri="{9D8B030D-6E8A-4147-A177-3AD203B41FA5}">
                      <a16:colId xmlns:a16="http://schemas.microsoft.com/office/drawing/2014/main" val="3015832204"/>
                    </a:ext>
                  </a:extLst>
                </a:gridCol>
                <a:gridCol w="2085555">
                  <a:extLst>
                    <a:ext uri="{9D8B030D-6E8A-4147-A177-3AD203B41FA5}">
                      <a16:colId xmlns:a16="http://schemas.microsoft.com/office/drawing/2014/main" val="2456239125"/>
                    </a:ext>
                  </a:extLst>
                </a:gridCol>
                <a:gridCol w="1892303">
                  <a:extLst>
                    <a:ext uri="{9D8B030D-6E8A-4147-A177-3AD203B41FA5}">
                      <a16:colId xmlns:a16="http://schemas.microsoft.com/office/drawing/2014/main" val="1941950623"/>
                    </a:ext>
                  </a:extLst>
                </a:gridCol>
                <a:gridCol w="2104735">
                  <a:extLst>
                    <a:ext uri="{9D8B030D-6E8A-4147-A177-3AD203B41FA5}">
                      <a16:colId xmlns:a16="http://schemas.microsoft.com/office/drawing/2014/main" val="3298099398"/>
                    </a:ext>
                  </a:extLst>
                </a:gridCol>
              </a:tblGrid>
              <a:tr h="370840">
                <a:tc>
                  <a:txBody>
                    <a:bodyPr/>
                    <a:lstStyle/>
                    <a:p>
                      <a:endParaRPr lang="en-US">
                        <a:solidFill>
                          <a:schemeClr val="accent5"/>
                        </a:solidFill>
                        <a:latin typeface="DM Sans" panose="020B0604020202020204" charset="0"/>
                      </a:endParaRPr>
                    </a:p>
                  </a:txBody>
                  <a:tcPr/>
                </a:tc>
                <a:tc>
                  <a:txBody>
                    <a:bodyPr/>
                    <a:lstStyle/>
                    <a:p>
                      <a:r>
                        <a:rPr lang="en-US">
                          <a:solidFill>
                            <a:schemeClr val="accent5"/>
                          </a:solidFill>
                          <a:latin typeface="DM Sans" panose="020B0604020202020204" charset="0"/>
                        </a:rPr>
                        <a:t>Adidas</a:t>
                      </a:r>
                    </a:p>
                  </a:txBody>
                  <a:tcPr/>
                </a:tc>
                <a:tc>
                  <a:txBody>
                    <a:bodyPr/>
                    <a:lstStyle/>
                    <a:p>
                      <a:r>
                        <a:rPr lang="en-US">
                          <a:solidFill>
                            <a:schemeClr val="accent5"/>
                          </a:solidFill>
                          <a:latin typeface="DM Sans" panose="020B0604020202020204" charset="0"/>
                        </a:rPr>
                        <a:t>Nike</a:t>
                      </a:r>
                    </a:p>
                  </a:txBody>
                  <a:tcPr/>
                </a:tc>
                <a:tc>
                  <a:txBody>
                    <a:bodyPr/>
                    <a:lstStyle/>
                    <a:p>
                      <a:r>
                        <a:rPr lang="en-US">
                          <a:solidFill>
                            <a:schemeClr val="accent5"/>
                          </a:solidFill>
                          <a:latin typeface="DM Sans" panose="020B0604020202020204" charset="0"/>
                        </a:rPr>
                        <a:t>Similarities/</a:t>
                      </a:r>
                    </a:p>
                    <a:p>
                      <a:r>
                        <a:rPr lang="en-US">
                          <a:solidFill>
                            <a:schemeClr val="accent5"/>
                          </a:solidFill>
                          <a:latin typeface="DM Sans" panose="020B0604020202020204" charset="0"/>
                        </a:rPr>
                        <a:t>Differences</a:t>
                      </a:r>
                    </a:p>
                  </a:txBody>
                  <a:tcPr/>
                </a:tc>
                <a:extLst>
                  <a:ext uri="{0D108BD9-81ED-4DB2-BD59-A6C34878D82A}">
                    <a16:rowId xmlns:a16="http://schemas.microsoft.com/office/drawing/2014/main" val="125337492"/>
                  </a:ext>
                </a:extLst>
              </a:tr>
              <a:tr h="162477">
                <a:tc>
                  <a:txBody>
                    <a:bodyPr/>
                    <a:lstStyle/>
                    <a:p>
                      <a:r>
                        <a:rPr lang="en-US" b="1">
                          <a:solidFill>
                            <a:schemeClr val="accent5"/>
                          </a:solidFill>
                          <a:latin typeface="DM Sans" panose="020B0604020202020204" charset="0"/>
                        </a:rPr>
                        <a:t>Point-Based Rewarding System</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a:solidFill>
                            <a:schemeClr val="accent5"/>
                          </a:solidFill>
                          <a:latin typeface="DM Sans" panose="020B0604020202020204" charset="0"/>
                        </a:rPr>
                        <a:t>Instrumental Conditioning – Reinforcement</a:t>
                      </a:r>
                      <a:r>
                        <a:rPr lang="en-US" b="0">
                          <a:solidFill>
                            <a:schemeClr val="accent5"/>
                          </a:solidFill>
                          <a:latin typeface="DM Sans" panose="020B0604020202020204" charset="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a:solidFill>
                            <a:schemeClr val="accent5"/>
                          </a:solidFill>
                          <a:latin typeface="DM Sans" panose="020B0604020202020204" charset="0"/>
                          <a:sym typeface="Wingdings" panose="05000000000000000000" pitchFamily="2" charset="2"/>
                        </a:rPr>
                        <a:t>Utilitarian function</a:t>
                      </a:r>
                      <a:endParaRPr lang="en-US" b="0">
                        <a:solidFill>
                          <a:schemeClr val="accent5"/>
                        </a:solidFill>
                        <a:latin typeface="DM Sans" panose="020B0604020202020204" charset="0"/>
                      </a:endParaRPr>
                    </a:p>
                  </a:txBody>
                  <a:tcPr/>
                </a:tc>
                <a:tc>
                  <a:txBody>
                    <a:bodyPr/>
                    <a:lstStyle/>
                    <a:p>
                      <a:r>
                        <a:rPr lang="en-US" b="0">
                          <a:solidFill>
                            <a:schemeClr val="accent5"/>
                          </a:solidFill>
                          <a:latin typeface="DM Sans" panose="020B0604020202020204" charset="0"/>
                        </a:rPr>
                        <a:t>NIL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CE5CD"/>
                          </a:solidFill>
                          <a:effectLst/>
                          <a:uLnTx/>
                          <a:uFillTx/>
                          <a:latin typeface="DM Sans" panose="020B0604020202020204" charset="0"/>
                          <a:ea typeface="+mn-ea"/>
                          <a:cs typeface="+mn-cs"/>
                          <a:sym typeface="Arial"/>
                        </a:rPr>
                        <a:t>Differences</a:t>
                      </a:r>
                    </a:p>
                  </a:txBody>
                  <a:tcPr/>
                </a:tc>
                <a:extLst>
                  <a:ext uri="{0D108BD9-81ED-4DB2-BD59-A6C34878D82A}">
                    <a16:rowId xmlns:a16="http://schemas.microsoft.com/office/drawing/2014/main" val="419994123"/>
                  </a:ext>
                </a:extLst>
              </a:tr>
              <a:tr h="370840">
                <a:tc>
                  <a:txBody>
                    <a:bodyPr/>
                    <a:lstStyle/>
                    <a:p>
                      <a:r>
                        <a:rPr lang="en-US" b="1">
                          <a:solidFill>
                            <a:schemeClr val="accent5"/>
                          </a:solidFill>
                          <a:latin typeface="DM Sans" panose="020B0604020202020204" charset="0"/>
                        </a:rPr>
                        <a:t>Loyalty tier</a:t>
                      </a:r>
                    </a:p>
                  </a:txBody>
                  <a:tcPr/>
                </a:tc>
                <a:tc>
                  <a:txBody>
                    <a:bodyPr/>
                    <a:lstStyle/>
                    <a:p>
                      <a:r>
                        <a:rPr lang="en-US" sz="1400" b="0">
                          <a:solidFill>
                            <a:schemeClr val="accent5"/>
                          </a:solidFill>
                          <a:latin typeface="DM Sans" panose="020B0604020202020204" charset="0"/>
                        </a:rPr>
                        <a:t>Murray’s List -  Needs reflecting Ambition, Power and Accomplishment</a:t>
                      </a:r>
                      <a:endParaRPr lang="en-US" b="0">
                        <a:solidFill>
                          <a:schemeClr val="accent5"/>
                        </a:solidFill>
                        <a:latin typeface="DM Sans" panose="020B0604020202020204" charset="0"/>
                      </a:endParaRPr>
                    </a:p>
                  </a:txBody>
                  <a:tcPr/>
                </a:tc>
                <a:tc>
                  <a:txBody>
                    <a:bodyPr/>
                    <a:lstStyle/>
                    <a:p>
                      <a:r>
                        <a:rPr lang="en-US" b="0">
                          <a:solidFill>
                            <a:schemeClr val="accent5"/>
                          </a:solidFill>
                          <a:latin typeface="DM Sans" panose="020B0604020202020204" charset="0"/>
                        </a:rPr>
                        <a:t>NIL</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CE5CD"/>
                          </a:solidFill>
                          <a:effectLst/>
                          <a:uLnTx/>
                          <a:uFillTx/>
                          <a:latin typeface="DM Sans" panose="020B0604020202020204" charset="0"/>
                          <a:ea typeface="+mn-ea"/>
                          <a:cs typeface="+mn-cs"/>
                          <a:sym typeface="Arial"/>
                        </a:rPr>
                        <a:t>Differences</a:t>
                      </a:r>
                    </a:p>
                  </a:txBody>
                  <a:tcPr/>
                </a:tc>
                <a:extLst>
                  <a:ext uri="{0D108BD9-81ED-4DB2-BD59-A6C34878D82A}">
                    <a16:rowId xmlns:a16="http://schemas.microsoft.com/office/drawing/2014/main" val="2702179727"/>
                  </a:ext>
                </a:extLst>
              </a:tr>
              <a:tr h="370840">
                <a:tc>
                  <a:txBody>
                    <a:bodyPr/>
                    <a:lstStyle/>
                    <a:p>
                      <a:r>
                        <a:rPr lang="en-US" b="1">
                          <a:solidFill>
                            <a:schemeClr val="accent5"/>
                          </a:solidFill>
                          <a:latin typeface="DM Sans" panose="020B0604020202020204" charset="0"/>
                        </a:rPr>
                        <a:t>Community Groups</a:t>
                      </a:r>
                    </a:p>
                  </a:txBody>
                  <a:tcPr/>
                </a:tc>
                <a:tc>
                  <a:txBody>
                    <a:bodyPr/>
                    <a:lstStyle/>
                    <a:p>
                      <a:r>
                        <a:rPr lang="en-US" b="0">
                          <a:solidFill>
                            <a:schemeClr val="accent5"/>
                          </a:solidFill>
                          <a:latin typeface="DM Sans" panose="020B0604020202020204" charset="0"/>
                        </a:rPr>
                        <a:t>NIL</a:t>
                      </a:r>
                    </a:p>
                  </a:txBody>
                  <a:tcPr/>
                </a:tc>
                <a:tc>
                  <a:txBody>
                    <a:bodyPr/>
                    <a:lstStyle/>
                    <a:p>
                      <a:r>
                        <a:rPr lang="en-US" b="0">
                          <a:solidFill>
                            <a:schemeClr val="accent5"/>
                          </a:solidFill>
                          <a:latin typeface="DM Sans" panose="020B0604020202020204" charset="0"/>
                        </a:rPr>
                        <a:t>Trio of Needs Affiliation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CE5CD"/>
                          </a:solidFill>
                          <a:effectLst/>
                          <a:uLnTx/>
                          <a:uFillTx/>
                          <a:latin typeface="DM Sans" panose="020B0604020202020204" charset="0"/>
                          <a:ea typeface="+mn-ea"/>
                          <a:cs typeface="+mn-cs"/>
                          <a:sym typeface="Arial"/>
                        </a:rPr>
                        <a:t>Differences</a:t>
                      </a:r>
                    </a:p>
                  </a:txBody>
                  <a:tcPr/>
                </a:tc>
                <a:extLst>
                  <a:ext uri="{0D108BD9-81ED-4DB2-BD59-A6C34878D82A}">
                    <a16:rowId xmlns:a16="http://schemas.microsoft.com/office/drawing/2014/main" val="2980311608"/>
                  </a:ext>
                </a:extLst>
              </a:tr>
              <a:tr h="370840">
                <a:tc>
                  <a:txBody>
                    <a:bodyPr/>
                    <a:lstStyle/>
                    <a:p>
                      <a:r>
                        <a:rPr lang="en-US" altLang="zh-CN" b="1">
                          <a:solidFill>
                            <a:schemeClr val="accent5"/>
                          </a:solidFill>
                          <a:latin typeface="DM Sans" panose="020B0604020202020204" charset="0"/>
                        </a:rPr>
                        <a:t>Personalization</a:t>
                      </a:r>
                      <a:endParaRPr lang="en-US" b="1">
                        <a:solidFill>
                          <a:schemeClr val="accent5"/>
                        </a:solidFill>
                        <a:latin typeface="DM Sans" panose="020B0604020202020204" charset="0"/>
                      </a:endParaRPr>
                    </a:p>
                  </a:txBody>
                  <a:tcPr/>
                </a:tc>
                <a:tc>
                  <a:txBody>
                    <a:bodyPr/>
                    <a:lstStyle/>
                    <a:p>
                      <a:r>
                        <a:rPr lang="en-US" altLang="zh-CN" b="0">
                          <a:solidFill>
                            <a:schemeClr val="accent5"/>
                          </a:solidFill>
                          <a:latin typeface="DM Sans" panose="020B0604020202020204" charset="0"/>
                        </a:rPr>
                        <a:t>NIL</a:t>
                      </a:r>
                      <a:endParaRPr lang="en-US" b="0">
                        <a:solidFill>
                          <a:schemeClr val="accent5"/>
                        </a:solidFill>
                        <a:latin typeface="DM Sans" panose="020B0604020202020204" charset="0"/>
                      </a:endParaRPr>
                    </a:p>
                  </a:txBody>
                  <a:tcPr/>
                </a:tc>
                <a:tc>
                  <a:txBody>
                    <a:bodyPr/>
                    <a:lstStyle/>
                    <a:p>
                      <a:r>
                        <a:rPr lang="en-US" b="0">
                          <a:solidFill>
                            <a:schemeClr val="accent5"/>
                          </a:solidFill>
                          <a:latin typeface="DM Sans" panose="020B0604020202020204" charset="0"/>
                        </a:rPr>
                        <a:t>Higher Emotional Involvement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CE5CD"/>
                          </a:solidFill>
                          <a:effectLst/>
                          <a:uLnTx/>
                          <a:uFillTx/>
                          <a:latin typeface="DM Sans" panose="020B0604020202020204" charset="0"/>
                          <a:ea typeface="+mn-ea"/>
                          <a:cs typeface="+mn-cs"/>
                          <a:sym typeface="Arial"/>
                        </a:rPr>
                        <a:t>Differences</a:t>
                      </a:r>
                    </a:p>
                  </a:txBody>
                  <a:tcPr/>
                </a:tc>
                <a:extLst>
                  <a:ext uri="{0D108BD9-81ED-4DB2-BD59-A6C34878D82A}">
                    <a16:rowId xmlns:a16="http://schemas.microsoft.com/office/drawing/2014/main" val="1752641506"/>
                  </a:ext>
                </a:extLst>
              </a:tr>
              <a:tr h="370840">
                <a:tc>
                  <a:txBody>
                    <a:bodyPr/>
                    <a:lstStyle/>
                    <a:p>
                      <a:r>
                        <a:rPr lang="en-US" b="1">
                          <a:solidFill>
                            <a:schemeClr val="accent5"/>
                          </a:solidFill>
                          <a:latin typeface="DM Sans" panose="020B0604020202020204" charset="0"/>
                        </a:rPr>
                        <a:t>Member’s Exclusivity </a:t>
                      </a:r>
                    </a:p>
                  </a:txBody>
                  <a:tcPr/>
                </a:tc>
                <a:tc>
                  <a:txBody>
                    <a:bodyPr/>
                    <a:lstStyle/>
                    <a:p>
                      <a:r>
                        <a:rPr lang="en-US" b="0">
                          <a:solidFill>
                            <a:schemeClr val="accent5"/>
                          </a:solidFill>
                          <a:latin typeface="DM Sans" panose="020B0604020202020204" charset="0"/>
                        </a:rPr>
                        <a:t>Reciprocity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b="0">
                          <a:solidFill>
                            <a:schemeClr val="accent5"/>
                          </a:solidFill>
                          <a:latin typeface="DM Sans" panose="020B0604020202020204" charset="0"/>
                        </a:rPr>
                        <a:t>Reciprocity</a:t>
                      </a:r>
                    </a:p>
                    <a:p>
                      <a:endParaRPr lang="en-US" b="0">
                        <a:solidFill>
                          <a:schemeClr val="accent5"/>
                        </a:solidFill>
                        <a:latin typeface="DM Sans" panose="020B0604020202020204" charset="0"/>
                      </a:endParaRPr>
                    </a:p>
                  </a:txBody>
                  <a:tcPr/>
                </a:tc>
                <a:tc>
                  <a:txBody>
                    <a:bodyPr/>
                    <a:lstStyle/>
                    <a:p>
                      <a:r>
                        <a:rPr lang="en-US" b="0">
                          <a:solidFill>
                            <a:schemeClr val="accent5"/>
                          </a:solidFill>
                          <a:latin typeface="DM Sans" panose="020B0604020202020204" charset="0"/>
                        </a:rPr>
                        <a:t>Similarities</a:t>
                      </a:r>
                    </a:p>
                  </a:txBody>
                  <a:tcPr/>
                </a:tc>
                <a:extLst>
                  <a:ext uri="{0D108BD9-81ED-4DB2-BD59-A6C34878D82A}">
                    <a16:rowId xmlns:a16="http://schemas.microsoft.com/office/drawing/2014/main" val="1374645417"/>
                  </a:ext>
                </a:extLst>
              </a:tr>
            </a:tbl>
          </a:graphicData>
        </a:graphic>
      </p:graphicFrame>
    </p:spTree>
    <p:extLst>
      <p:ext uri="{BB962C8B-B14F-4D97-AF65-F5344CB8AC3E}">
        <p14:creationId xmlns:p14="http://schemas.microsoft.com/office/powerpoint/2010/main" val="13237645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82FF37-4571-4424-946B-037FBF3B55C0}"/>
              </a:ext>
            </a:extLst>
          </p:cNvPr>
          <p:cNvSpPr txBox="1"/>
          <p:nvPr/>
        </p:nvSpPr>
        <p:spPr>
          <a:xfrm>
            <a:off x="2395239" y="159398"/>
            <a:ext cx="5003074" cy="553998"/>
          </a:xfrm>
          <a:prstGeom prst="rect">
            <a:avLst/>
          </a:prstGeom>
          <a:noFill/>
        </p:spPr>
        <p:txBody>
          <a:bodyPr wrap="square" rtlCol="0">
            <a:spAutoFit/>
          </a:bodyPr>
          <a:lstStyle/>
          <a:p>
            <a:pPr algn="ctr"/>
            <a:r>
              <a:rPr lang="en-US" sz="3000">
                <a:solidFill>
                  <a:schemeClr val="bg1"/>
                </a:solidFill>
                <a:latin typeface="Anton" pitchFamily="2" charset="0"/>
              </a:rPr>
              <a:t>Effectiveness </a:t>
            </a:r>
          </a:p>
        </p:txBody>
      </p:sp>
      <p:sp>
        <p:nvSpPr>
          <p:cNvPr id="10" name="Title 4">
            <a:extLst>
              <a:ext uri="{FF2B5EF4-FFF2-40B4-BE49-F238E27FC236}">
                <a16:creationId xmlns:a16="http://schemas.microsoft.com/office/drawing/2014/main" id="{AAA7E9A3-B257-4362-A80F-FB557C9DD939}"/>
              </a:ext>
            </a:extLst>
          </p:cNvPr>
          <p:cNvSpPr txBox="1">
            <a:spLocks/>
          </p:cNvSpPr>
          <p:nvPr/>
        </p:nvSpPr>
        <p:spPr>
          <a:xfrm>
            <a:off x="1276963" y="3942283"/>
            <a:ext cx="2514600" cy="599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solidFill>
                  <a:srgbClr val="F7855B"/>
                </a:solidFill>
                <a:latin typeface="Anton" pitchFamily="2" charset="0"/>
              </a:rPr>
              <a:t>Nike’s Membership</a:t>
            </a:r>
          </a:p>
        </p:txBody>
      </p:sp>
      <p:sp>
        <p:nvSpPr>
          <p:cNvPr id="11" name="Subtitle 3">
            <a:extLst>
              <a:ext uri="{FF2B5EF4-FFF2-40B4-BE49-F238E27FC236}">
                <a16:creationId xmlns:a16="http://schemas.microsoft.com/office/drawing/2014/main" id="{EAE1DAA4-F4E7-49FB-97F8-1F9923FD6FEC}"/>
              </a:ext>
            </a:extLst>
          </p:cNvPr>
          <p:cNvSpPr txBox="1">
            <a:spLocks/>
          </p:cNvSpPr>
          <p:nvPr/>
        </p:nvSpPr>
        <p:spPr>
          <a:xfrm>
            <a:off x="1276958" y="4315946"/>
            <a:ext cx="6590084" cy="1001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1pPr>
            <a:lvl2pPr marL="914400" marR="0" lvl="1"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2pPr>
            <a:lvl3pPr marL="1371600" marR="0" lvl="2"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3pPr>
            <a:lvl4pPr marL="1828800" marR="0" lvl="3"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4pPr>
            <a:lvl5pPr marL="2286000" marR="0" lvl="4"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5pPr>
            <a:lvl6pPr marL="2743200" marR="0" lvl="5"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6pPr>
            <a:lvl7pPr marL="3200400" marR="0" lvl="6"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7pPr>
            <a:lvl8pPr marL="3657600" marR="0" lvl="7" indent="-330200" algn="l" rtl="0">
              <a:lnSpc>
                <a:spcPct val="100000"/>
              </a:lnSpc>
              <a:spcBef>
                <a:spcPts val="1600"/>
              </a:spcBef>
              <a:spcAft>
                <a:spcPts val="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8pPr>
            <a:lvl9pPr marL="4114800" marR="0" lvl="8" indent="-330200" algn="l" rtl="0">
              <a:lnSpc>
                <a:spcPct val="100000"/>
              </a:lnSpc>
              <a:spcBef>
                <a:spcPts val="1600"/>
              </a:spcBef>
              <a:spcAft>
                <a:spcPts val="1600"/>
              </a:spcAft>
              <a:buClr>
                <a:srgbClr val="EFEFEF"/>
              </a:buClr>
              <a:buSzPts val="1600"/>
              <a:buFont typeface="DM Sans"/>
              <a:buChar char="■"/>
              <a:defRPr sz="1600" b="0" i="0" u="none" strike="noStrike" cap="none">
                <a:solidFill>
                  <a:srgbClr val="EFEFEF"/>
                </a:solidFill>
                <a:latin typeface="DM Sans"/>
                <a:ea typeface="DM Sans"/>
                <a:cs typeface="DM Sans"/>
                <a:sym typeface="DM Sans"/>
              </a:defRPr>
            </a:lvl9pPr>
          </a:lstStyle>
          <a:p>
            <a:pPr marL="127000" indent="0" algn="ctr">
              <a:buNone/>
            </a:pPr>
            <a:r>
              <a:rPr lang="en-US" sz="1400">
                <a:solidFill>
                  <a:schemeClr val="accent5"/>
                </a:solidFill>
                <a:latin typeface="DM Sans" panose="020B0604020202020204" charset="0"/>
              </a:rPr>
              <a:t>There are many articles pointing out the success of both loyalty programs.</a:t>
            </a:r>
            <a:endParaRPr lang="en-US" sz="1200">
              <a:solidFill>
                <a:schemeClr val="accent5"/>
              </a:solidFill>
              <a:latin typeface="DM Sans" panose="020B0604020202020204" charset="0"/>
            </a:endParaRPr>
          </a:p>
          <a:p>
            <a:pPr marL="127000" indent="0" algn="ctr">
              <a:buNone/>
            </a:pPr>
            <a:r>
              <a:rPr lang="en-US" sz="1400">
                <a:solidFill>
                  <a:schemeClr val="accent5"/>
                </a:solidFill>
                <a:latin typeface="DM Sans" panose="020B0604020202020204" charset="0"/>
              </a:rPr>
              <a:t>Neither loyalty program is similar, but there are unique components of both programs that can attract new members and retain existing ones.  </a:t>
            </a:r>
            <a:endParaRPr lang="en-US" sz="1200">
              <a:solidFill>
                <a:schemeClr val="accent5"/>
              </a:solidFill>
              <a:latin typeface="DM Sans" panose="020B0604020202020204" charset="0"/>
            </a:endParaRPr>
          </a:p>
          <a:p>
            <a:pPr marL="127000" indent="0" algn="ctr">
              <a:buNone/>
            </a:pPr>
            <a:br>
              <a:rPr lang="en-US" sz="1200">
                <a:solidFill>
                  <a:schemeClr val="accent5"/>
                </a:solidFill>
                <a:latin typeface="DM Sans" panose="020B0604020202020204" charset="0"/>
              </a:rPr>
            </a:br>
            <a:endParaRPr lang="en-US" sz="1200">
              <a:solidFill>
                <a:schemeClr val="accent5"/>
              </a:solidFill>
              <a:latin typeface="DM Sans" panose="020B0604020202020204" charset="0"/>
            </a:endParaRPr>
          </a:p>
        </p:txBody>
      </p:sp>
      <p:sp>
        <p:nvSpPr>
          <p:cNvPr id="12" name="Title 5">
            <a:extLst>
              <a:ext uri="{FF2B5EF4-FFF2-40B4-BE49-F238E27FC236}">
                <a16:creationId xmlns:a16="http://schemas.microsoft.com/office/drawing/2014/main" id="{4B010D54-A646-4736-8A04-20F9DB6CC0FD}"/>
              </a:ext>
            </a:extLst>
          </p:cNvPr>
          <p:cNvSpPr txBox="1">
            <a:spLocks/>
          </p:cNvSpPr>
          <p:nvPr/>
        </p:nvSpPr>
        <p:spPr>
          <a:xfrm>
            <a:off x="5534638" y="3942283"/>
            <a:ext cx="2514600" cy="599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solidFill>
                  <a:srgbClr val="F7855B"/>
                </a:solidFill>
                <a:latin typeface="Anton" pitchFamily="2" charset="0"/>
              </a:rPr>
              <a:t>Adidas’ Creators club</a:t>
            </a:r>
          </a:p>
        </p:txBody>
      </p:sp>
      <p:pic>
        <p:nvPicPr>
          <p:cNvPr id="13" name="Picture 12">
            <a:extLst>
              <a:ext uri="{FF2B5EF4-FFF2-40B4-BE49-F238E27FC236}">
                <a16:creationId xmlns:a16="http://schemas.microsoft.com/office/drawing/2014/main" id="{62064DF1-DACE-4633-9FD2-483D7CCFF3D5}"/>
              </a:ext>
            </a:extLst>
          </p:cNvPr>
          <p:cNvPicPr>
            <a:picLocks noChangeAspect="1"/>
          </p:cNvPicPr>
          <p:nvPr/>
        </p:nvPicPr>
        <p:blipFill>
          <a:blip r:embed="rId3"/>
          <a:stretch>
            <a:fillRect/>
          </a:stretch>
        </p:blipFill>
        <p:spPr>
          <a:xfrm>
            <a:off x="364815" y="2348544"/>
            <a:ext cx="4531961" cy="1247575"/>
          </a:xfrm>
          <a:prstGeom prst="roundRect">
            <a:avLst>
              <a:gd name="adj" fmla="val 8594"/>
            </a:avLst>
          </a:prstGeom>
          <a:solidFill>
            <a:srgbClr val="FFFFFF">
              <a:shade val="85000"/>
            </a:srgbClr>
          </a:solidFill>
          <a:ln>
            <a:noFill/>
          </a:ln>
          <a:effectLst/>
        </p:spPr>
      </p:pic>
      <p:pic>
        <p:nvPicPr>
          <p:cNvPr id="14" name="Picture 13">
            <a:extLst>
              <a:ext uri="{FF2B5EF4-FFF2-40B4-BE49-F238E27FC236}">
                <a16:creationId xmlns:a16="http://schemas.microsoft.com/office/drawing/2014/main" id="{28F1739E-9FF7-4525-BE07-71B833DC6B6B}"/>
              </a:ext>
            </a:extLst>
          </p:cNvPr>
          <p:cNvPicPr>
            <a:picLocks noChangeAspect="1"/>
          </p:cNvPicPr>
          <p:nvPr/>
        </p:nvPicPr>
        <p:blipFill>
          <a:blip r:embed="rId4"/>
          <a:stretch>
            <a:fillRect/>
          </a:stretch>
        </p:blipFill>
        <p:spPr>
          <a:xfrm>
            <a:off x="2759022" y="1068434"/>
            <a:ext cx="4443373" cy="1077502"/>
          </a:xfrm>
          <a:prstGeom prst="roundRect">
            <a:avLst>
              <a:gd name="adj" fmla="val 8594"/>
            </a:avLst>
          </a:prstGeom>
          <a:solidFill>
            <a:srgbClr val="FFFFFF">
              <a:shade val="85000"/>
            </a:srgbClr>
          </a:solidFill>
          <a:ln>
            <a:noFill/>
          </a:ln>
          <a:effectLst/>
        </p:spPr>
      </p:pic>
      <p:pic>
        <p:nvPicPr>
          <p:cNvPr id="15" name="Picture 14">
            <a:extLst>
              <a:ext uri="{FF2B5EF4-FFF2-40B4-BE49-F238E27FC236}">
                <a16:creationId xmlns:a16="http://schemas.microsoft.com/office/drawing/2014/main" id="{69592E48-6292-48AB-BCF0-6D3E91138FE1}"/>
              </a:ext>
            </a:extLst>
          </p:cNvPr>
          <p:cNvPicPr>
            <a:picLocks noChangeAspect="1"/>
          </p:cNvPicPr>
          <p:nvPr/>
        </p:nvPicPr>
        <p:blipFill>
          <a:blip r:embed="rId5"/>
          <a:stretch>
            <a:fillRect/>
          </a:stretch>
        </p:blipFill>
        <p:spPr>
          <a:xfrm>
            <a:off x="4980709" y="2345704"/>
            <a:ext cx="3798476" cy="1238451"/>
          </a:xfrm>
          <a:prstGeom prst="roundRect">
            <a:avLst>
              <a:gd name="adj" fmla="val 8594"/>
            </a:avLst>
          </a:prstGeom>
          <a:solidFill>
            <a:srgbClr val="FFFFFF">
              <a:shade val="85000"/>
            </a:srgbClr>
          </a:solidFill>
          <a:ln>
            <a:noFill/>
          </a:ln>
          <a:effectLst/>
        </p:spPr>
      </p:pic>
      <p:sp>
        <p:nvSpPr>
          <p:cNvPr id="17" name="TextBox 16">
            <a:extLst>
              <a:ext uri="{FF2B5EF4-FFF2-40B4-BE49-F238E27FC236}">
                <a16:creationId xmlns:a16="http://schemas.microsoft.com/office/drawing/2014/main" id="{20B51DDE-611C-4A8D-8B59-CED226057927}"/>
              </a:ext>
            </a:extLst>
          </p:cNvPr>
          <p:cNvSpPr txBox="1"/>
          <p:nvPr/>
        </p:nvSpPr>
        <p:spPr>
          <a:xfrm>
            <a:off x="592283" y="3606538"/>
            <a:ext cx="3979717"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800" b="1" i="1">
                <a:solidFill>
                  <a:schemeClr val="accent5"/>
                </a:solidFill>
              </a:rPr>
              <a:t>Source: </a:t>
            </a:r>
            <a:r>
              <a:rPr lang="en-US" sz="800" b="1" i="1">
                <a:solidFill>
                  <a:schemeClr val="accent5"/>
                </a:solidFill>
                <a:hlinkClick r:id="rId6"/>
              </a:rPr>
              <a:t>https://loyaltylion.com/blog/scale-success-story-nike-loyalty-scheme</a:t>
            </a:r>
            <a:r>
              <a:rPr lang="en-US" sz="800" b="1" i="1">
                <a:solidFill>
                  <a:schemeClr val="accent5"/>
                </a:solidFill>
              </a:rPr>
              <a:t> </a:t>
            </a:r>
          </a:p>
        </p:txBody>
      </p:sp>
      <p:sp>
        <p:nvSpPr>
          <p:cNvPr id="19" name="TextBox 18">
            <a:extLst>
              <a:ext uri="{FF2B5EF4-FFF2-40B4-BE49-F238E27FC236}">
                <a16:creationId xmlns:a16="http://schemas.microsoft.com/office/drawing/2014/main" id="{95AD36B0-8775-4CA1-9BB6-D571DF0DA1B4}"/>
              </a:ext>
            </a:extLst>
          </p:cNvPr>
          <p:cNvSpPr txBox="1"/>
          <p:nvPr/>
        </p:nvSpPr>
        <p:spPr>
          <a:xfrm>
            <a:off x="4987888" y="3617461"/>
            <a:ext cx="4156112" cy="33855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800" b="1" i="1">
                <a:solidFill>
                  <a:schemeClr val="accent5"/>
                </a:solidFill>
              </a:rPr>
              <a:t>Source: </a:t>
            </a:r>
            <a:r>
              <a:rPr lang="en-US" sz="800" b="1" i="1">
                <a:solidFill>
                  <a:schemeClr val="accent5"/>
                </a:solidFill>
                <a:hlinkClick r:id="rId7"/>
              </a:rPr>
              <a:t>https://www.stylus.com/adidas-ups-loyalty-game-with-membership-app-creators-club</a:t>
            </a:r>
            <a:r>
              <a:rPr lang="en-US" sz="800" b="1" i="1">
                <a:solidFill>
                  <a:schemeClr val="accent5"/>
                </a:solidFill>
              </a:rPr>
              <a:t> </a:t>
            </a:r>
          </a:p>
        </p:txBody>
      </p:sp>
      <p:sp>
        <p:nvSpPr>
          <p:cNvPr id="20" name="TextBox 19">
            <a:extLst>
              <a:ext uri="{FF2B5EF4-FFF2-40B4-BE49-F238E27FC236}">
                <a16:creationId xmlns:a16="http://schemas.microsoft.com/office/drawing/2014/main" id="{D53EC212-D7B2-4AFB-83D9-827262647EF0}"/>
              </a:ext>
            </a:extLst>
          </p:cNvPr>
          <p:cNvSpPr txBox="1"/>
          <p:nvPr/>
        </p:nvSpPr>
        <p:spPr>
          <a:xfrm>
            <a:off x="2426595" y="2117681"/>
            <a:ext cx="5440447" cy="21544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800" b="1" i="1">
                <a:solidFill>
                  <a:schemeClr val="accent5"/>
                </a:solidFill>
              </a:rPr>
              <a:t>Source: </a:t>
            </a:r>
            <a:r>
              <a:rPr lang="en-US" altLang="zh-CN" sz="800" b="1" i="1">
                <a:solidFill>
                  <a:schemeClr val="accent5"/>
                </a:solidFill>
                <a:hlinkClick r:id="rId8"/>
              </a:rPr>
              <a:t>https://www.adweek.com/commerce/how-nike-and-adidas-have-driven-mobile-based-loyalty/</a:t>
            </a:r>
            <a:r>
              <a:rPr lang="en-US" altLang="zh-CN" sz="800" b="1" i="1">
                <a:solidFill>
                  <a:schemeClr val="accent5"/>
                </a:solidFill>
              </a:rPr>
              <a:t> </a:t>
            </a:r>
            <a:endParaRPr lang="en-US" sz="800" b="1" i="1">
              <a:solidFill>
                <a:schemeClr val="accent5"/>
              </a:solidFill>
            </a:endParaRPr>
          </a:p>
        </p:txBody>
      </p:sp>
    </p:spTree>
    <p:extLst>
      <p:ext uri="{BB962C8B-B14F-4D97-AF65-F5344CB8AC3E}">
        <p14:creationId xmlns:p14="http://schemas.microsoft.com/office/powerpoint/2010/main" val="24387619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OVERALL COMPARISON </a:t>
            </a:r>
            <a:endParaRPr sz="6000"/>
          </a:p>
        </p:txBody>
      </p:sp>
      <p:sp>
        <p:nvSpPr>
          <p:cNvPr id="348" name="Google Shape;348;p39"/>
          <p:cNvSpPr txBox="1">
            <a:spLocks noGrp="1"/>
          </p:cNvSpPr>
          <p:nvPr>
            <p:ph type="subTitle" idx="1"/>
          </p:nvPr>
        </p:nvSpPr>
        <p:spPr>
          <a:xfrm>
            <a:off x="2423100" y="3068850"/>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a:t>Nike &amp; Adidas</a:t>
            </a:r>
            <a:endParaRP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07</a:t>
            </a:r>
            <a:endParaRPr sz="5000"/>
          </a:p>
        </p:txBody>
      </p:sp>
    </p:spTree>
    <p:extLst>
      <p:ext uri="{BB962C8B-B14F-4D97-AF65-F5344CB8AC3E}">
        <p14:creationId xmlns:p14="http://schemas.microsoft.com/office/powerpoint/2010/main" val="2197885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3150BF-922D-4A54-9248-844443C2A2C2}"/>
              </a:ext>
            </a:extLst>
          </p:cNvPr>
          <p:cNvSpPr>
            <a:spLocks noGrp="1"/>
          </p:cNvSpPr>
          <p:nvPr>
            <p:ph type="title"/>
          </p:nvPr>
        </p:nvSpPr>
        <p:spPr>
          <a:xfrm>
            <a:off x="511200" y="95250"/>
            <a:ext cx="8121600" cy="572700"/>
          </a:xfrm>
        </p:spPr>
        <p:txBody>
          <a:bodyPr/>
          <a:lstStyle/>
          <a:p>
            <a:pPr algn="ctr"/>
            <a:r>
              <a:rPr lang="en-US" dirty="0"/>
              <a:t>Effectiveness Comparison</a:t>
            </a:r>
          </a:p>
        </p:txBody>
      </p:sp>
      <p:graphicFrame>
        <p:nvGraphicFramePr>
          <p:cNvPr id="2" name="Table 2">
            <a:extLst>
              <a:ext uri="{FF2B5EF4-FFF2-40B4-BE49-F238E27FC236}">
                <a16:creationId xmlns:a16="http://schemas.microsoft.com/office/drawing/2014/main" id="{0338BBB1-3715-4981-83EB-BA97E2D657DA}"/>
              </a:ext>
            </a:extLst>
          </p:cNvPr>
          <p:cNvGraphicFramePr>
            <a:graphicFrameLocks noGrp="1"/>
          </p:cNvGraphicFramePr>
          <p:nvPr>
            <p:extLst>
              <p:ext uri="{D42A27DB-BD31-4B8C-83A1-F6EECF244321}">
                <p14:modId xmlns:p14="http://schemas.microsoft.com/office/powerpoint/2010/main" val="3417576599"/>
              </p:ext>
            </p:extLst>
          </p:nvPr>
        </p:nvGraphicFramePr>
        <p:xfrm>
          <a:off x="192198" y="867419"/>
          <a:ext cx="8951802" cy="3858056"/>
        </p:xfrm>
        <a:graphic>
          <a:graphicData uri="http://schemas.openxmlformats.org/drawingml/2006/table">
            <a:tbl>
              <a:tblPr firstRow="1" bandRow="1">
                <a:tableStyleId>{CB261FEF-A9FA-43F2-B2AC-69AA4C1D55FF}</a:tableStyleId>
              </a:tblPr>
              <a:tblGrid>
                <a:gridCol w="1612539">
                  <a:extLst>
                    <a:ext uri="{9D8B030D-6E8A-4147-A177-3AD203B41FA5}">
                      <a16:colId xmlns:a16="http://schemas.microsoft.com/office/drawing/2014/main" val="591463878"/>
                    </a:ext>
                  </a:extLst>
                </a:gridCol>
                <a:gridCol w="1137246">
                  <a:extLst>
                    <a:ext uri="{9D8B030D-6E8A-4147-A177-3AD203B41FA5}">
                      <a16:colId xmlns:a16="http://schemas.microsoft.com/office/drawing/2014/main" val="2380101136"/>
                    </a:ext>
                  </a:extLst>
                </a:gridCol>
                <a:gridCol w="1199321">
                  <a:extLst>
                    <a:ext uri="{9D8B030D-6E8A-4147-A177-3AD203B41FA5}">
                      <a16:colId xmlns:a16="http://schemas.microsoft.com/office/drawing/2014/main" val="2426221426"/>
                    </a:ext>
                  </a:extLst>
                </a:gridCol>
                <a:gridCol w="5002696">
                  <a:extLst>
                    <a:ext uri="{9D8B030D-6E8A-4147-A177-3AD203B41FA5}">
                      <a16:colId xmlns:a16="http://schemas.microsoft.com/office/drawing/2014/main" val="848017506"/>
                    </a:ext>
                  </a:extLst>
                </a:gridCol>
              </a:tblGrid>
              <a:tr h="474915">
                <a:tc>
                  <a:txBody>
                    <a:bodyPr/>
                    <a:lstStyle/>
                    <a:p>
                      <a:endParaRPr lang="en-US" dirty="0">
                        <a:solidFill>
                          <a:schemeClr val="accent5"/>
                        </a:solidFill>
                        <a:latin typeface="DM Sans" panose="020B0604020202020204" charset="0"/>
                      </a:endParaRPr>
                    </a:p>
                  </a:txBody>
                  <a:tcPr>
                    <a:solidFill>
                      <a:schemeClr val="accent5"/>
                    </a:solidFill>
                  </a:tcPr>
                </a:tc>
                <a:tc>
                  <a:txBody>
                    <a:bodyPr/>
                    <a:lstStyle/>
                    <a:p>
                      <a:pPr algn="ctr"/>
                      <a:r>
                        <a:rPr lang="en-US" sz="1600" b="1">
                          <a:solidFill>
                            <a:schemeClr val="accent4"/>
                          </a:solidFill>
                          <a:latin typeface="DM Sans" panose="020B0604020202020204" charset="0"/>
                        </a:rPr>
                        <a:t>Nike</a:t>
                      </a:r>
                    </a:p>
                  </a:txBody>
                  <a:tcPr>
                    <a:solidFill>
                      <a:schemeClr val="accent5"/>
                    </a:solidFill>
                  </a:tcPr>
                </a:tc>
                <a:tc>
                  <a:txBody>
                    <a:bodyPr/>
                    <a:lstStyle/>
                    <a:p>
                      <a:pPr algn="ctr"/>
                      <a:r>
                        <a:rPr lang="en-US" sz="1600" b="1">
                          <a:solidFill>
                            <a:schemeClr val="accent4"/>
                          </a:solidFill>
                          <a:latin typeface="DM Sans" panose="020B0604020202020204" charset="0"/>
                        </a:rPr>
                        <a:t>Adidas</a:t>
                      </a:r>
                    </a:p>
                  </a:txBody>
                  <a:tcPr>
                    <a:solidFill>
                      <a:schemeClr val="accent5"/>
                    </a:solidFill>
                  </a:tcPr>
                </a:tc>
                <a:tc>
                  <a:txBody>
                    <a:bodyPr/>
                    <a:lstStyle/>
                    <a:p>
                      <a:pPr algn="ctr"/>
                      <a:r>
                        <a:rPr lang="en-US" sz="1600" b="1">
                          <a:solidFill>
                            <a:schemeClr val="accent4"/>
                          </a:solidFill>
                          <a:latin typeface="DM Sans" panose="020B0604020202020204" charset="0"/>
                        </a:rPr>
                        <a:t>Recommendation</a:t>
                      </a:r>
                    </a:p>
                  </a:txBody>
                  <a:tcPr>
                    <a:solidFill>
                      <a:schemeClr val="accent5"/>
                    </a:solidFill>
                  </a:tcPr>
                </a:tc>
                <a:extLst>
                  <a:ext uri="{0D108BD9-81ED-4DB2-BD59-A6C34878D82A}">
                    <a16:rowId xmlns:a16="http://schemas.microsoft.com/office/drawing/2014/main" val="637639471"/>
                  </a:ext>
                </a:extLst>
              </a:tr>
              <a:tr h="705039">
                <a:tc>
                  <a:txBody>
                    <a:bodyPr/>
                    <a:lstStyle/>
                    <a:p>
                      <a:r>
                        <a:rPr lang="en-US" b="1" dirty="0">
                          <a:solidFill>
                            <a:schemeClr val="accent5"/>
                          </a:solidFill>
                          <a:latin typeface="DM Sans" panose="020B0604020202020204" charset="0"/>
                        </a:rPr>
                        <a:t>Logo</a:t>
                      </a:r>
                    </a:p>
                  </a:txBody>
                  <a:tcPr/>
                </a:tc>
                <a:tc>
                  <a:txBody>
                    <a:bodyPr/>
                    <a:lstStyle/>
                    <a:p>
                      <a:r>
                        <a:rPr lang="en-US" dirty="0">
                          <a:solidFill>
                            <a:schemeClr val="accent5"/>
                          </a:solidFill>
                          <a:latin typeface="DM Sans" panose="020B0604020202020204" charset="0"/>
                        </a:rPr>
                        <a:t>Effective</a:t>
                      </a:r>
                    </a:p>
                  </a:txBody>
                  <a:tcPr/>
                </a:tc>
                <a:tc>
                  <a:txBody>
                    <a:bodyPr/>
                    <a:lstStyle/>
                    <a:p>
                      <a:r>
                        <a:rPr lang="en-US">
                          <a:solidFill>
                            <a:schemeClr val="accent5"/>
                          </a:solidFill>
                          <a:latin typeface="DM Sans" panose="020B0604020202020204" charset="0"/>
                        </a:rPr>
                        <a:t>Effective</a:t>
                      </a:r>
                    </a:p>
                  </a:txBody>
                  <a:tcPr/>
                </a:tc>
                <a:tc>
                  <a:txBody>
                    <a:bodyPr/>
                    <a:lstStyle/>
                    <a:p>
                      <a:r>
                        <a:rPr lang="en-US">
                          <a:solidFill>
                            <a:schemeClr val="accent5"/>
                          </a:solidFill>
                          <a:latin typeface="DM Sans" panose="020B0604020202020204" charset="0"/>
                        </a:rPr>
                        <a:t>Adidas should promote its unknown logos to increase awareness of all its logos. </a:t>
                      </a:r>
                    </a:p>
                  </a:txBody>
                  <a:tcPr/>
                </a:tc>
                <a:extLst>
                  <a:ext uri="{0D108BD9-81ED-4DB2-BD59-A6C34878D82A}">
                    <a16:rowId xmlns:a16="http://schemas.microsoft.com/office/drawing/2014/main" val="4052433805"/>
                  </a:ext>
                </a:extLst>
              </a:tr>
              <a:tr h="910677">
                <a:tc>
                  <a:txBody>
                    <a:bodyPr/>
                    <a:lstStyle/>
                    <a:p>
                      <a:r>
                        <a:rPr lang="en-US" b="1" dirty="0">
                          <a:solidFill>
                            <a:schemeClr val="accent5"/>
                          </a:solidFill>
                          <a:latin typeface="DM Sans" panose="020B0604020202020204" charset="0"/>
                        </a:rPr>
                        <a:t>Collaboration</a:t>
                      </a:r>
                    </a:p>
                    <a:p>
                      <a:endParaRPr lang="en-US" b="1" dirty="0">
                        <a:solidFill>
                          <a:schemeClr val="accent5"/>
                        </a:solidFill>
                        <a:latin typeface="DM Sans"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txBody>
                  <a:tcPr/>
                </a:tc>
                <a:tc>
                  <a:txBody>
                    <a:bodyPr/>
                    <a:lstStyle/>
                    <a:p>
                      <a:r>
                        <a:rPr lang="en-US">
                          <a:solidFill>
                            <a:schemeClr val="accent5"/>
                          </a:solidFill>
                          <a:latin typeface="DM Sans" panose="020B0604020202020204" charset="0"/>
                        </a:rPr>
                        <a:t>Adidas should use a celebrity to further promote the collaboration  to increase reach and popularity of the collaboration based on source attractiveness and likeability of the message.</a:t>
                      </a:r>
                    </a:p>
                  </a:txBody>
                  <a:tcPr/>
                </a:tc>
                <a:extLst>
                  <a:ext uri="{0D108BD9-81ED-4DB2-BD59-A6C34878D82A}">
                    <a16:rowId xmlns:a16="http://schemas.microsoft.com/office/drawing/2014/main" val="9070126"/>
                  </a:ext>
                </a:extLst>
              </a:tr>
              <a:tr h="1733222">
                <a:tc>
                  <a:txBody>
                    <a:bodyPr/>
                    <a:lstStyle/>
                    <a:p>
                      <a:r>
                        <a:rPr lang="en-US" b="1">
                          <a:solidFill>
                            <a:schemeClr val="accent5"/>
                          </a:solidFill>
                          <a:latin typeface="DM Sans" panose="020B0604020202020204" charset="0"/>
                        </a:rPr>
                        <a:t>Environmentally friendly shoes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accent5"/>
                          </a:solidFill>
                          <a:latin typeface="DM Sans" panose="020B0604020202020204" charset="0"/>
                        </a:rPr>
                        <a:t>Less </a:t>
                      </a: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p>
                      <a:endParaRPr lang="en-US" dirty="0">
                        <a:solidFill>
                          <a:schemeClr val="accent5"/>
                        </a:solidFill>
                        <a:latin typeface="DM Sans" panose="020B0604020202020204" charset="0"/>
                      </a:endParaRPr>
                    </a:p>
                  </a:txBody>
                  <a:tcPr/>
                </a:tc>
                <a:tc>
                  <a:txBody>
                    <a:bodyPr/>
                    <a:lstStyle/>
                    <a:p>
                      <a:r>
                        <a:rPr lang="en-US">
                          <a:solidFill>
                            <a:schemeClr val="accent5"/>
                          </a:solidFill>
                          <a:latin typeface="DM Sans" panose="020B0604020202020204" charset="0"/>
                        </a:rPr>
                        <a:t>If Nike  wants to promote itself as an environmentally sustainable brand it could use an existing popular model like Adidas and create an environmentally sustainable version of it which consumers are more likely to buy as the Nike Space Hippie does not have credibility being a new venture. </a:t>
                      </a:r>
                    </a:p>
                  </a:txBody>
                  <a:tcPr/>
                </a:tc>
                <a:extLst>
                  <a:ext uri="{0D108BD9-81ED-4DB2-BD59-A6C34878D82A}">
                    <a16:rowId xmlns:a16="http://schemas.microsoft.com/office/drawing/2014/main" val="2382148511"/>
                  </a:ext>
                </a:extLst>
              </a:tr>
            </a:tbl>
          </a:graphicData>
        </a:graphic>
      </p:graphicFrame>
    </p:spTree>
    <p:extLst>
      <p:ext uri="{BB962C8B-B14F-4D97-AF65-F5344CB8AC3E}">
        <p14:creationId xmlns:p14="http://schemas.microsoft.com/office/powerpoint/2010/main" val="26908834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3150BF-922D-4A54-9248-844443C2A2C2}"/>
              </a:ext>
            </a:extLst>
          </p:cNvPr>
          <p:cNvSpPr>
            <a:spLocks noGrp="1"/>
          </p:cNvSpPr>
          <p:nvPr>
            <p:ph type="title"/>
          </p:nvPr>
        </p:nvSpPr>
        <p:spPr>
          <a:xfrm>
            <a:off x="511200" y="95250"/>
            <a:ext cx="8121600" cy="572700"/>
          </a:xfrm>
        </p:spPr>
        <p:txBody>
          <a:bodyPr/>
          <a:lstStyle/>
          <a:p>
            <a:pPr algn="ctr"/>
            <a:r>
              <a:rPr lang="en-US"/>
              <a:t>Effectiveness Comparison</a:t>
            </a:r>
          </a:p>
        </p:txBody>
      </p:sp>
      <p:graphicFrame>
        <p:nvGraphicFramePr>
          <p:cNvPr id="2" name="Table 2">
            <a:extLst>
              <a:ext uri="{FF2B5EF4-FFF2-40B4-BE49-F238E27FC236}">
                <a16:creationId xmlns:a16="http://schemas.microsoft.com/office/drawing/2014/main" id="{0338BBB1-3715-4981-83EB-BA97E2D657DA}"/>
              </a:ext>
            </a:extLst>
          </p:cNvPr>
          <p:cNvGraphicFramePr>
            <a:graphicFrameLocks noGrp="1"/>
          </p:cNvGraphicFramePr>
          <p:nvPr>
            <p:extLst>
              <p:ext uri="{D42A27DB-BD31-4B8C-83A1-F6EECF244321}">
                <p14:modId xmlns:p14="http://schemas.microsoft.com/office/powerpoint/2010/main" val="3365381861"/>
              </p:ext>
            </p:extLst>
          </p:nvPr>
        </p:nvGraphicFramePr>
        <p:xfrm>
          <a:off x="285004" y="580353"/>
          <a:ext cx="8858995" cy="4312668"/>
        </p:xfrm>
        <a:graphic>
          <a:graphicData uri="http://schemas.openxmlformats.org/drawingml/2006/table">
            <a:tbl>
              <a:tblPr firstRow="1" bandRow="1">
                <a:tableStyleId>{CB261FEF-A9FA-43F2-B2AC-69AA4C1D55FF}</a:tableStyleId>
              </a:tblPr>
              <a:tblGrid>
                <a:gridCol w="1541208">
                  <a:extLst>
                    <a:ext uri="{9D8B030D-6E8A-4147-A177-3AD203B41FA5}">
                      <a16:colId xmlns:a16="http://schemas.microsoft.com/office/drawing/2014/main" val="591463878"/>
                    </a:ext>
                  </a:extLst>
                </a:gridCol>
                <a:gridCol w="1259838">
                  <a:extLst>
                    <a:ext uri="{9D8B030D-6E8A-4147-A177-3AD203B41FA5}">
                      <a16:colId xmlns:a16="http://schemas.microsoft.com/office/drawing/2014/main" val="2380101136"/>
                    </a:ext>
                  </a:extLst>
                </a:gridCol>
                <a:gridCol w="1454176">
                  <a:extLst>
                    <a:ext uri="{9D8B030D-6E8A-4147-A177-3AD203B41FA5}">
                      <a16:colId xmlns:a16="http://schemas.microsoft.com/office/drawing/2014/main" val="2426221426"/>
                    </a:ext>
                  </a:extLst>
                </a:gridCol>
                <a:gridCol w="4603773">
                  <a:extLst>
                    <a:ext uri="{9D8B030D-6E8A-4147-A177-3AD203B41FA5}">
                      <a16:colId xmlns:a16="http://schemas.microsoft.com/office/drawing/2014/main" val="848017506"/>
                    </a:ext>
                  </a:extLst>
                </a:gridCol>
              </a:tblGrid>
              <a:tr h="577569">
                <a:tc>
                  <a:txBody>
                    <a:bodyPr/>
                    <a:lstStyle/>
                    <a:p>
                      <a:endParaRPr lang="en-US">
                        <a:solidFill>
                          <a:schemeClr val="accent5"/>
                        </a:solidFill>
                        <a:latin typeface="DM Sans" panose="020B0604020202020204" charset="0"/>
                      </a:endParaRPr>
                    </a:p>
                  </a:txBody>
                  <a:tcPr>
                    <a:solidFill>
                      <a:schemeClr val="accent5"/>
                    </a:solidFill>
                  </a:tcPr>
                </a:tc>
                <a:tc>
                  <a:txBody>
                    <a:bodyPr/>
                    <a:lstStyle/>
                    <a:p>
                      <a:pPr algn="ctr"/>
                      <a:r>
                        <a:rPr lang="en-US" sz="1600" b="1">
                          <a:solidFill>
                            <a:schemeClr val="accent4"/>
                          </a:solidFill>
                          <a:latin typeface="DM Sans" panose="020B0604020202020204" charset="0"/>
                        </a:rPr>
                        <a:t>Nike</a:t>
                      </a:r>
                    </a:p>
                  </a:txBody>
                  <a:tcPr>
                    <a:solidFill>
                      <a:schemeClr val="accent5"/>
                    </a:solidFill>
                  </a:tcPr>
                </a:tc>
                <a:tc>
                  <a:txBody>
                    <a:bodyPr/>
                    <a:lstStyle/>
                    <a:p>
                      <a:pPr algn="ctr"/>
                      <a:r>
                        <a:rPr lang="en-US" sz="1600" b="1">
                          <a:solidFill>
                            <a:schemeClr val="accent4"/>
                          </a:solidFill>
                          <a:latin typeface="DM Sans" panose="020B0604020202020204" charset="0"/>
                        </a:rPr>
                        <a:t>Adidas</a:t>
                      </a:r>
                    </a:p>
                  </a:txBody>
                  <a:tcPr>
                    <a:solidFill>
                      <a:schemeClr val="accent5"/>
                    </a:solidFill>
                  </a:tcPr>
                </a:tc>
                <a:tc>
                  <a:txBody>
                    <a:bodyPr/>
                    <a:lstStyle/>
                    <a:p>
                      <a:pPr algn="ctr"/>
                      <a:r>
                        <a:rPr lang="en-US" sz="1600" b="1">
                          <a:solidFill>
                            <a:schemeClr val="accent4"/>
                          </a:solidFill>
                          <a:latin typeface="DM Sans" panose="020B0604020202020204" charset="0"/>
                        </a:rPr>
                        <a:t>Recommendation</a:t>
                      </a:r>
                    </a:p>
                  </a:txBody>
                  <a:tcPr>
                    <a:solidFill>
                      <a:schemeClr val="accent5"/>
                    </a:solidFill>
                  </a:tcPr>
                </a:tc>
                <a:extLst>
                  <a:ext uri="{0D108BD9-81ED-4DB2-BD59-A6C34878D82A}">
                    <a16:rowId xmlns:a16="http://schemas.microsoft.com/office/drawing/2014/main" val="637639471"/>
                  </a:ext>
                </a:extLst>
              </a:tr>
              <a:tr h="809019">
                <a:tc>
                  <a:txBody>
                    <a:bodyPr/>
                    <a:lstStyle/>
                    <a:p>
                      <a:r>
                        <a:rPr lang="en-US" b="1" dirty="0">
                          <a:solidFill>
                            <a:schemeClr val="accent5"/>
                          </a:solidFill>
                          <a:latin typeface="DM Sans" panose="020B0604020202020204" charset="0"/>
                        </a:rPr>
                        <a:t>Women empowerment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p>
                      <a:endParaRPr lang="en-US" dirty="0">
                        <a:solidFill>
                          <a:schemeClr val="accent5"/>
                        </a:solidFill>
                        <a:latin typeface="DM Sans" panose="020B0604020202020204" charset="0"/>
                      </a:endParaRPr>
                    </a:p>
                  </a:txBody>
                  <a:tcPr/>
                </a:tc>
                <a:tc>
                  <a:txBody>
                    <a:bodyPr/>
                    <a:lstStyle/>
                    <a:p>
                      <a:r>
                        <a:rPr lang="en-US">
                          <a:solidFill>
                            <a:schemeClr val="accent5"/>
                          </a:solidFill>
                          <a:latin typeface="DM Sans" panose="020B0604020202020204" charset="0"/>
                        </a:rPr>
                        <a:t>Less Effective</a:t>
                      </a:r>
                    </a:p>
                  </a:txBody>
                  <a:tcPr/>
                </a:tc>
                <a:tc>
                  <a:txBody>
                    <a:bodyPr/>
                    <a:lstStyle/>
                    <a:p>
                      <a:r>
                        <a:rPr lang="en-US" sz="1200" dirty="0">
                          <a:solidFill>
                            <a:schemeClr val="accent5"/>
                          </a:solidFill>
                          <a:latin typeface="DM Sans" panose="020B0604020202020204" charset="0"/>
                        </a:rPr>
                        <a:t>Adidas should include more comparison in their visuals and message to showcases how women can break through stereotypes of woman body image </a:t>
                      </a:r>
                    </a:p>
                  </a:txBody>
                  <a:tcPr/>
                </a:tc>
                <a:extLst>
                  <a:ext uri="{0D108BD9-81ED-4DB2-BD59-A6C34878D82A}">
                    <a16:rowId xmlns:a16="http://schemas.microsoft.com/office/drawing/2014/main" val="3710421970"/>
                  </a:ext>
                </a:extLst>
              </a:tr>
              <a:tr h="577569">
                <a:tc>
                  <a:txBody>
                    <a:bodyPr/>
                    <a:lstStyle/>
                    <a:p>
                      <a:r>
                        <a:rPr lang="en-US" b="1">
                          <a:solidFill>
                            <a:schemeClr val="accent5"/>
                          </a:solidFill>
                          <a:latin typeface="DM Sans" panose="020B0604020202020204" charset="0"/>
                        </a:rPr>
                        <a:t>Covid-19</a:t>
                      </a:r>
                    </a:p>
                  </a:txBody>
                  <a:tcPr/>
                </a:tc>
                <a:tc>
                  <a:txBody>
                    <a:bodyPr/>
                    <a:lstStyle/>
                    <a:p>
                      <a:r>
                        <a:rPr lang="en-US" dirty="0">
                          <a:solidFill>
                            <a:schemeClr val="accent5"/>
                          </a:solidFill>
                          <a:latin typeface="DM Sans" panose="020B0604020202020204" charset="0"/>
                        </a:rPr>
                        <a:t>Effective</a:t>
                      </a:r>
                    </a:p>
                  </a:txBody>
                  <a:tcPr/>
                </a:tc>
                <a:tc>
                  <a:txBody>
                    <a:bodyPr/>
                    <a:lstStyle/>
                    <a:p>
                      <a:r>
                        <a:rPr lang="en-US" dirty="0">
                          <a:solidFill>
                            <a:schemeClr val="accent5"/>
                          </a:solidFill>
                          <a:latin typeface="DM Sans" panose="020B0604020202020204" charset="0"/>
                        </a:rPr>
                        <a:t>Less Effective</a:t>
                      </a:r>
                    </a:p>
                  </a:txBody>
                  <a:tcPr/>
                </a:tc>
                <a:tc>
                  <a:txBody>
                    <a:bodyPr/>
                    <a:lstStyle/>
                    <a:p>
                      <a:r>
                        <a:rPr lang="en-US" sz="1200" dirty="0">
                          <a:solidFill>
                            <a:schemeClr val="accent5"/>
                          </a:solidFill>
                          <a:latin typeface="DM Sans" panose="020B0604020202020204" charset="0"/>
                        </a:rPr>
                        <a:t>Adidas should include more visuals to show how athletes should not be affected by the pandemic to bring out a stronger ad more impactful message</a:t>
                      </a:r>
                    </a:p>
                    <a:p>
                      <a:r>
                        <a:rPr lang="en-US" sz="1200" dirty="0">
                          <a:solidFill>
                            <a:schemeClr val="accent5"/>
                          </a:solidFill>
                          <a:latin typeface="DM Sans" panose="020B0604020202020204" charset="0"/>
                        </a:rPr>
                        <a:t>Adidas should also be more empathetic in the message to connect with the audience so that audience will have a higher emotional involvement with the brand.</a:t>
                      </a:r>
                    </a:p>
                  </a:txBody>
                  <a:tcPr/>
                </a:tc>
                <a:extLst>
                  <a:ext uri="{0D108BD9-81ED-4DB2-BD59-A6C34878D82A}">
                    <a16:rowId xmlns:a16="http://schemas.microsoft.com/office/drawing/2014/main" val="3219118937"/>
                  </a:ext>
                </a:extLst>
              </a:tr>
              <a:tr h="577569">
                <a:tc>
                  <a:txBody>
                    <a:bodyPr/>
                    <a:lstStyle/>
                    <a:p>
                      <a:r>
                        <a:rPr lang="en-US" b="1">
                          <a:solidFill>
                            <a:schemeClr val="accent5"/>
                          </a:solidFill>
                          <a:latin typeface="DM Sans" panose="020B0604020202020204" charset="0"/>
                        </a:rPr>
                        <a:t>Loyalty programme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CE5CD"/>
                          </a:solidFill>
                          <a:effectLst/>
                          <a:uLnTx/>
                          <a:uFillTx/>
                          <a:latin typeface="DM Sans" panose="020B0604020202020204" charset="0"/>
                          <a:cs typeface="Arial"/>
                          <a:sym typeface="Arial"/>
                        </a:rPr>
                        <a:t>Effective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rPr>
                        <a:t>Effective</a:t>
                      </a:r>
                    </a:p>
                  </a:txBody>
                  <a:tcPr/>
                </a:tc>
                <a:tc>
                  <a:txBody>
                    <a:bodyPr/>
                    <a:lstStyle/>
                    <a:p>
                      <a:r>
                        <a:rPr lang="en-US" sz="1200">
                          <a:solidFill>
                            <a:schemeClr val="accent5"/>
                          </a:solidFill>
                          <a:latin typeface="DM Sans" panose="020B0604020202020204" charset="0"/>
                        </a:rPr>
                        <a:t>Adidas should include community groups for their members to feel a sense of belonging to the brand and continue to be loyal. </a:t>
                      </a:r>
                    </a:p>
                    <a:p>
                      <a:r>
                        <a:rPr lang="en-US" sz="1200">
                          <a:solidFill>
                            <a:schemeClr val="accent5"/>
                          </a:solidFill>
                          <a:latin typeface="DM Sans" panose="020B0604020202020204" charset="0"/>
                        </a:rPr>
                        <a:t>Adidas can also personalize their online store and product for their consumers to trigger higher emotional involvement with the brand</a:t>
                      </a:r>
                    </a:p>
                    <a:p>
                      <a:r>
                        <a:rPr lang="en-US" sz="1200">
                          <a:solidFill>
                            <a:schemeClr val="accent5"/>
                          </a:solidFill>
                          <a:latin typeface="DM Sans" panose="020B0604020202020204" charset="0"/>
                        </a:rPr>
                        <a:t>Nike should include points-based rewarding system loyalty-tiered program to trigger audience needs and competitive desire fo higher social status, leading to more sales </a:t>
                      </a:r>
                    </a:p>
                  </a:txBody>
                  <a:tcPr/>
                </a:tc>
                <a:extLst>
                  <a:ext uri="{0D108BD9-81ED-4DB2-BD59-A6C34878D82A}">
                    <a16:rowId xmlns:a16="http://schemas.microsoft.com/office/drawing/2014/main" val="1197480824"/>
                  </a:ext>
                </a:extLst>
              </a:tr>
            </a:tbl>
          </a:graphicData>
        </a:graphic>
      </p:graphicFrame>
    </p:spTree>
    <p:extLst>
      <p:ext uri="{BB962C8B-B14F-4D97-AF65-F5344CB8AC3E}">
        <p14:creationId xmlns:p14="http://schemas.microsoft.com/office/powerpoint/2010/main" val="2609084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46C5BA1-1641-4C02-8894-3A46740CBACA}"/>
              </a:ext>
            </a:extLst>
          </p:cNvPr>
          <p:cNvGraphicFramePr>
            <a:graphicFrameLocks noGrp="1"/>
          </p:cNvGraphicFramePr>
          <p:nvPr>
            <p:extLst>
              <p:ext uri="{D42A27DB-BD31-4B8C-83A1-F6EECF244321}">
                <p14:modId xmlns:p14="http://schemas.microsoft.com/office/powerpoint/2010/main" val="2835527871"/>
              </p:ext>
            </p:extLst>
          </p:nvPr>
        </p:nvGraphicFramePr>
        <p:xfrm>
          <a:off x="368058" y="993586"/>
          <a:ext cx="8407883" cy="3840575"/>
        </p:xfrm>
        <a:graphic>
          <a:graphicData uri="http://schemas.openxmlformats.org/drawingml/2006/table">
            <a:tbl>
              <a:tblPr firstRow="1" bandRow="1">
                <a:tableStyleId>{2D5ABB26-0587-4C30-8999-92F81FD0307C}</a:tableStyleId>
              </a:tblPr>
              <a:tblGrid>
                <a:gridCol w="2854643">
                  <a:extLst>
                    <a:ext uri="{9D8B030D-6E8A-4147-A177-3AD203B41FA5}">
                      <a16:colId xmlns:a16="http://schemas.microsoft.com/office/drawing/2014/main" val="2747873812"/>
                    </a:ext>
                  </a:extLst>
                </a:gridCol>
                <a:gridCol w="2908143">
                  <a:extLst>
                    <a:ext uri="{9D8B030D-6E8A-4147-A177-3AD203B41FA5}">
                      <a16:colId xmlns:a16="http://schemas.microsoft.com/office/drawing/2014/main" val="2350371679"/>
                    </a:ext>
                  </a:extLst>
                </a:gridCol>
                <a:gridCol w="2645097">
                  <a:extLst>
                    <a:ext uri="{9D8B030D-6E8A-4147-A177-3AD203B41FA5}">
                      <a16:colId xmlns:a16="http://schemas.microsoft.com/office/drawing/2014/main" val="2854159643"/>
                    </a:ext>
                  </a:extLst>
                </a:gridCol>
              </a:tblGrid>
              <a:tr h="558487">
                <a:tc>
                  <a:txBody>
                    <a:bodyPr/>
                    <a:lstStyle/>
                    <a:p>
                      <a:r>
                        <a:rPr lang="en-US" b="1" dirty="0">
                          <a:solidFill>
                            <a:schemeClr val="accent5"/>
                          </a:solidFill>
                        </a:rPr>
                        <a:t>Logo</a:t>
                      </a:r>
                      <a:endParaRPr lang="en-US" b="1"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60552803"/>
                  </a:ext>
                </a:extLst>
              </a:tr>
              <a:tr h="409074">
                <a:tc>
                  <a:txBody>
                    <a:bodyPr/>
                    <a:lstStyle/>
                    <a:p>
                      <a:r>
                        <a:rPr lang="en-US" b="1" dirty="0">
                          <a:solidFill>
                            <a:schemeClr val="accent5"/>
                          </a:solidFill>
                        </a:rPr>
                        <a:t>Collaboration</a:t>
                      </a:r>
                    </a:p>
                    <a:p>
                      <a:endParaRPr lang="en-US" b="1"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6917905"/>
                  </a:ext>
                </a:extLst>
              </a:tr>
              <a:tr h="444367">
                <a:tc>
                  <a:txBody>
                    <a:bodyPr/>
                    <a:lstStyle/>
                    <a:p>
                      <a:r>
                        <a:rPr lang="en-US" b="1">
                          <a:solidFill>
                            <a:schemeClr val="accent5"/>
                          </a:solidFill>
                        </a:rPr>
                        <a:t>Environmentally friendly shoes</a:t>
                      </a:r>
                      <a:endParaRPr lang="en-US" b="1">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3600106"/>
                  </a:ext>
                </a:extLst>
              </a:tr>
              <a:tr h="503722">
                <a:tc>
                  <a:txBody>
                    <a:bodyPr/>
                    <a:lstStyle/>
                    <a:p>
                      <a:r>
                        <a:rPr lang="en-US" b="1" dirty="0">
                          <a:solidFill>
                            <a:schemeClr val="accent5"/>
                          </a:solidFill>
                        </a:rPr>
                        <a:t>Women empowerment</a:t>
                      </a:r>
                      <a:endParaRPr lang="en-US" b="1"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2834806"/>
                  </a:ext>
                </a:extLst>
              </a:tr>
              <a:tr h="563078">
                <a:tc>
                  <a:txBody>
                    <a:bodyPr/>
                    <a:lstStyle/>
                    <a:p>
                      <a:r>
                        <a:rPr lang="en-US" b="1" dirty="0">
                          <a:solidFill>
                            <a:schemeClr val="accent5"/>
                          </a:solidFill>
                        </a:rPr>
                        <a:t>Covid-19</a:t>
                      </a:r>
                      <a:endParaRPr lang="en-US" b="1"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36170516"/>
                  </a:ext>
                </a:extLst>
              </a:tr>
              <a:tr h="529389">
                <a:tc>
                  <a:txBody>
                    <a:bodyPr/>
                    <a:lstStyle/>
                    <a:p>
                      <a:r>
                        <a:rPr lang="en-US" b="1">
                          <a:solidFill>
                            <a:schemeClr val="accent5"/>
                          </a:solidFill>
                        </a:rPr>
                        <a:t>Loyalty programme</a:t>
                      </a:r>
                      <a:endParaRPr lang="en-US" b="1">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CE5CD"/>
                        </a:solidFill>
                        <a:effectLst/>
                        <a:uLnTx/>
                        <a:uFillTx/>
                        <a:latin typeface="DM Sans" panose="020B0604020202020204" charset="0"/>
                        <a:cs typeface="Arial"/>
                        <a:sym typeface="Aria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2298006"/>
                  </a:ext>
                </a:extLst>
              </a:tr>
              <a:tr h="723372">
                <a:tc>
                  <a:txBody>
                    <a:bodyPr/>
                    <a:lstStyle/>
                    <a:p>
                      <a:r>
                        <a:rPr lang="en-US" sz="1600" b="1" dirty="0">
                          <a:solidFill>
                            <a:schemeClr val="accent5"/>
                          </a:solidFill>
                        </a:rPr>
                        <a:t>Overall Effectiveness</a:t>
                      </a:r>
                      <a:endParaRPr lang="en-US" sz="1600" b="1"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US" dirty="0">
                        <a:solidFill>
                          <a:schemeClr val="accent5"/>
                        </a:solidFill>
                        <a:latin typeface="DM Sans" panose="020B060402020202020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1456558"/>
                  </a:ext>
                </a:extLst>
              </a:tr>
            </a:tbl>
          </a:graphicData>
        </a:graphic>
      </p:graphicFrame>
      <p:pic>
        <p:nvPicPr>
          <p:cNvPr id="10" name="Graphic 9" descr="Checkmark with solid fill">
            <a:extLst>
              <a:ext uri="{FF2B5EF4-FFF2-40B4-BE49-F238E27FC236}">
                <a16:creationId xmlns:a16="http://schemas.microsoft.com/office/drawing/2014/main" id="{299B6444-AB08-4B70-884D-08F77C632E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8609" y="1584846"/>
            <a:ext cx="402793" cy="402793"/>
          </a:xfrm>
          <a:prstGeom prst="rect">
            <a:avLst/>
          </a:prstGeom>
        </p:spPr>
      </p:pic>
      <p:pic>
        <p:nvPicPr>
          <p:cNvPr id="11" name="Graphic 10" descr="Checkmark with solid fill">
            <a:extLst>
              <a:ext uri="{FF2B5EF4-FFF2-40B4-BE49-F238E27FC236}">
                <a16:creationId xmlns:a16="http://schemas.microsoft.com/office/drawing/2014/main" id="{9B2065D3-D42F-494F-ADDE-4EFA19FF0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3726" y="1049322"/>
            <a:ext cx="402793" cy="402793"/>
          </a:xfrm>
          <a:prstGeom prst="rect">
            <a:avLst/>
          </a:prstGeom>
        </p:spPr>
      </p:pic>
      <p:pic>
        <p:nvPicPr>
          <p:cNvPr id="12" name="Graphic 11" descr="Checkmark with solid fill">
            <a:extLst>
              <a:ext uri="{FF2B5EF4-FFF2-40B4-BE49-F238E27FC236}">
                <a16:creationId xmlns:a16="http://schemas.microsoft.com/office/drawing/2014/main" id="{270BD35A-5E54-431E-9904-373B3421D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30" y="1012475"/>
            <a:ext cx="402793" cy="402793"/>
          </a:xfrm>
          <a:prstGeom prst="rect">
            <a:avLst/>
          </a:prstGeom>
        </p:spPr>
      </p:pic>
      <p:pic>
        <p:nvPicPr>
          <p:cNvPr id="13" name="Graphic 12" descr="Checkmark with solid fill">
            <a:extLst>
              <a:ext uri="{FF2B5EF4-FFF2-40B4-BE49-F238E27FC236}">
                <a16:creationId xmlns:a16="http://schemas.microsoft.com/office/drawing/2014/main" id="{7B28AA79-CFA6-4A65-B6B7-D542D9A2C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29" y="1589502"/>
            <a:ext cx="402793" cy="402793"/>
          </a:xfrm>
          <a:prstGeom prst="rect">
            <a:avLst/>
          </a:prstGeom>
        </p:spPr>
      </p:pic>
      <p:pic>
        <p:nvPicPr>
          <p:cNvPr id="14" name="Graphic 13" descr="Checkmark with solid fill">
            <a:extLst>
              <a:ext uri="{FF2B5EF4-FFF2-40B4-BE49-F238E27FC236}">
                <a16:creationId xmlns:a16="http://schemas.microsoft.com/office/drawing/2014/main" id="{0E5689BD-A005-4EAB-BE87-E29CD2E389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7447" y="2104626"/>
            <a:ext cx="402793" cy="402793"/>
          </a:xfrm>
          <a:prstGeom prst="rect">
            <a:avLst/>
          </a:prstGeom>
        </p:spPr>
      </p:pic>
      <p:pic>
        <p:nvPicPr>
          <p:cNvPr id="15" name="Graphic 14" descr="Checkmark with solid fill">
            <a:extLst>
              <a:ext uri="{FF2B5EF4-FFF2-40B4-BE49-F238E27FC236}">
                <a16:creationId xmlns:a16="http://schemas.microsoft.com/office/drawing/2014/main" id="{1147FC38-BEFC-4D9B-B5E0-3D917FD211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6539" y="2511032"/>
            <a:ext cx="402793" cy="402793"/>
          </a:xfrm>
          <a:prstGeom prst="rect">
            <a:avLst/>
          </a:prstGeom>
        </p:spPr>
      </p:pic>
      <p:pic>
        <p:nvPicPr>
          <p:cNvPr id="16" name="Graphic 15" descr="Checkmark with solid fill">
            <a:extLst>
              <a:ext uri="{FF2B5EF4-FFF2-40B4-BE49-F238E27FC236}">
                <a16:creationId xmlns:a16="http://schemas.microsoft.com/office/drawing/2014/main" id="{C371DCBD-1E9B-40F4-BD62-AC77B00A3F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8139" y="3624645"/>
            <a:ext cx="402793" cy="402793"/>
          </a:xfrm>
          <a:prstGeom prst="rect">
            <a:avLst/>
          </a:prstGeom>
        </p:spPr>
      </p:pic>
      <p:pic>
        <p:nvPicPr>
          <p:cNvPr id="17" name="Graphic 16" descr="Checkmark with solid fill">
            <a:extLst>
              <a:ext uri="{FF2B5EF4-FFF2-40B4-BE49-F238E27FC236}">
                <a16:creationId xmlns:a16="http://schemas.microsoft.com/office/drawing/2014/main" id="{A0B6A0A8-DDFB-419E-977E-08B068AF73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17372" y="3014755"/>
            <a:ext cx="402793" cy="402793"/>
          </a:xfrm>
          <a:prstGeom prst="rect">
            <a:avLst/>
          </a:prstGeom>
        </p:spPr>
      </p:pic>
      <p:pic>
        <p:nvPicPr>
          <p:cNvPr id="18" name="Graphic 17" descr="Checkmark with solid fill">
            <a:extLst>
              <a:ext uri="{FF2B5EF4-FFF2-40B4-BE49-F238E27FC236}">
                <a16:creationId xmlns:a16="http://schemas.microsoft.com/office/drawing/2014/main" id="{FF075ACE-85DA-4CF5-9C2C-1B6343458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74445" y="3647479"/>
            <a:ext cx="402793" cy="402793"/>
          </a:xfrm>
          <a:prstGeom prst="rect">
            <a:avLst/>
          </a:prstGeom>
        </p:spPr>
      </p:pic>
      <p:pic>
        <p:nvPicPr>
          <p:cNvPr id="19" name="Graphic 18" descr="Close with solid fill">
            <a:extLst>
              <a:ext uri="{FF2B5EF4-FFF2-40B4-BE49-F238E27FC236}">
                <a16:creationId xmlns:a16="http://schemas.microsoft.com/office/drawing/2014/main" id="{8EF1B7BA-46BD-4F09-8609-E4B2289DCE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50724" y="2128745"/>
            <a:ext cx="405795" cy="405795"/>
          </a:xfrm>
          <a:prstGeom prst="rect">
            <a:avLst/>
          </a:prstGeom>
        </p:spPr>
      </p:pic>
      <p:pic>
        <p:nvPicPr>
          <p:cNvPr id="21" name="Graphic 20" descr="Close with solid fill">
            <a:extLst>
              <a:ext uri="{FF2B5EF4-FFF2-40B4-BE49-F238E27FC236}">
                <a16:creationId xmlns:a16="http://schemas.microsoft.com/office/drawing/2014/main" id="{62EA7C11-94E9-44F6-B17E-944F02D248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4445" y="3083150"/>
            <a:ext cx="405795" cy="405795"/>
          </a:xfrm>
          <a:prstGeom prst="rect">
            <a:avLst/>
          </a:prstGeom>
        </p:spPr>
      </p:pic>
      <p:pic>
        <p:nvPicPr>
          <p:cNvPr id="22" name="Graphic 21" descr="Checkmark with solid fill">
            <a:extLst>
              <a:ext uri="{FF2B5EF4-FFF2-40B4-BE49-F238E27FC236}">
                <a16:creationId xmlns:a16="http://schemas.microsoft.com/office/drawing/2014/main" id="{4D7396B7-0174-422D-BBAF-E4BA6D4539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8834" y="4069446"/>
            <a:ext cx="662374" cy="848108"/>
          </a:xfrm>
          <a:prstGeom prst="rect">
            <a:avLst/>
          </a:prstGeom>
        </p:spPr>
      </p:pic>
      <p:pic>
        <p:nvPicPr>
          <p:cNvPr id="23" name="Graphic 22" descr="Close with solid fill">
            <a:extLst>
              <a:ext uri="{FF2B5EF4-FFF2-40B4-BE49-F238E27FC236}">
                <a16:creationId xmlns:a16="http://schemas.microsoft.com/office/drawing/2014/main" id="{D2BDE8DF-6734-4227-BBF1-38665DE47A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201" y="4093250"/>
            <a:ext cx="761279" cy="761279"/>
          </a:xfrm>
          <a:prstGeom prst="rect">
            <a:avLst/>
          </a:prstGeom>
        </p:spPr>
      </p:pic>
      <p:pic>
        <p:nvPicPr>
          <p:cNvPr id="25" name="Graphic 24" descr="Close with solid fill">
            <a:extLst>
              <a:ext uri="{FF2B5EF4-FFF2-40B4-BE49-F238E27FC236}">
                <a16:creationId xmlns:a16="http://schemas.microsoft.com/office/drawing/2014/main" id="{D9F60538-9CDE-469C-B809-2A4AF5E1E8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1443" y="2550397"/>
            <a:ext cx="405795" cy="405795"/>
          </a:xfrm>
          <a:prstGeom prst="rect">
            <a:avLst/>
          </a:prstGeom>
        </p:spPr>
      </p:pic>
      <p:sp>
        <p:nvSpPr>
          <p:cNvPr id="24" name="Google Shape;395;p43">
            <a:extLst>
              <a:ext uri="{FF2B5EF4-FFF2-40B4-BE49-F238E27FC236}">
                <a16:creationId xmlns:a16="http://schemas.microsoft.com/office/drawing/2014/main" id="{3FC41883-68BC-4A24-A5A7-267880C02A04}"/>
              </a:ext>
            </a:extLst>
          </p:cNvPr>
          <p:cNvSpPr/>
          <p:nvPr/>
        </p:nvSpPr>
        <p:spPr>
          <a:xfrm>
            <a:off x="4134069" y="60507"/>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14" descr="Logo&#10;&#10;Description automatically generated">
            <a:extLst>
              <a:ext uri="{FF2B5EF4-FFF2-40B4-BE49-F238E27FC236}">
                <a16:creationId xmlns:a16="http://schemas.microsoft.com/office/drawing/2014/main" id="{5D56465D-2133-49F3-9716-DE39DAD042AE}"/>
              </a:ext>
            </a:extLst>
          </p:cNvPr>
          <p:cNvPicPr>
            <a:picLocks noChangeAspect="1"/>
          </p:cNvPicPr>
          <p:nvPr/>
        </p:nvPicPr>
        <p:blipFill>
          <a:blip r:embed="rId7"/>
          <a:stretch>
            <a:fillRect/>
          </a:stretch>
        </p:blipFill>
        <p:spPr>
          <a:xfrm>
            <a:off x="4270697" y="320545"/>
            <a:ext cx="707400" cy="361611"/>
          </a:xfrm>
          <a:prstGeom prst="rect">
            <a:avLst/>
          </a:prstGeom>
        </p:spPr>
      </p:pic>
      <p:sp>
        <p:nvSpPr>
          <p:cNvPr id="27" name="Google Shape;395;p43">
            <a:extLst>
              <a:ext uri="{FF2B5EF4-FFF2-40B4-BE49-F238E27FC236}">
                <a16:creationId xmlns:a16="http://schemas.microsoft.com/office/drawing/2014/main" id="{F6B742E9-6349-4964-BDBD-3D359DE0C942}"/>
              </a:ext>
            </a:extLst>
          </p:cNvPr>
          <p:cNvSpPr/>
          <p:nvPr/>
        </p:nvSpPr>
        <p:spPr>
          <a:xfrm>
            <a:off x="6858041" y="21739"/>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Picture 15" descr="Logo, company name&#10;&#10;Description automatically generated">
            <a:extLst>
              <a:ext uri="{FF2B5EF4-FFF2-40B4-BE49-F238E27FC236}">
                <a16:creationId xmlns:a16="http://schemas.microsoft.com/office/drawing/2014/main" id="{1596B846-A97E-4E56-B64B-2BC1C9987F01}"/>
              </a:ext>
            </a:extLst>
          </p:cNvPr>
          <p:cNvPicPr>
            <a:picLocks noChangeAspect="1"/>
          </p:cNvPicPr>
          <p:nvPr/>
        </p:nvPicPr>
        <p:blipFill>
          <a:blip r:embed="rId8"/>
          <a:stretch>
            <a:fillRect/>
          </a:stretch>
        </p:blipFill>
        <p:spPr>
          <a:xfrm>
            <a:off x="6995201" y="145888"/>
            <a:ext cx="668768" cy="428342"/>
          </a:xfrm>
          <a:prstGeom prst="rect">
            <a:avLst/>
          </a:prstGeom>
        </p:spPr>
      </p:pic>
    </p:spTree>
    <p:extLst>
      <p:ext uri="{BB962C8B-B14F-4D97-AF65-F5344CB8AC3E}">
        <p14:creationId xmlns:p14="http://schemas.microsoft.com/office/powerpoint/2010/main" val="29594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9"/>
          <p:cNvSpPr txBox="1">
            <a:spLocks noGrp="1"/>
          </p:cNvSpPr>
          <p:nvPr>
            <p:ph type="title"/>
          </p:nvPr>
        </p:nvSpPr>
        <p:spPr>
          <a:xfrm>
            <a:off x="311700" y="22270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a:t>RECCOMENDATIONS</a:t>
            </a:r>
            <a:endParaRPr sz="6000"/>
          </a:p>
        </p:txBody>
      </p:sp>
      <p:sp>
        <p:nvSpPr>
          <p:cNvPr id="348" name="Google Shape;348;p39"/>
          <p:cNvSpPr txBox="1">
            <a:spLocks noGrp="1"/>
          </p:cNvSpPr>
          <p:nvPr>
            <p:ph type="subTitle" idx="1"/>
          </p:nvPr>
        </p:nvSpPr>
        <p:spPr>
          <a:xfrm>
            <a:off x="2423100" y="3068850"/>
            <a:ext cx="4297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SG" b="1"/>
              <a:t>Adidas</a:t>
            </a:r>
          </a:p>
        </p:txBody>
      </p:sp>
      <p:sp>
        <p:nvSpPr>
          <p:cNvPr id="349" name="Google Shape;349;p39"/>
          <p:cNvSpPr txBox="1">
            <a:spLocks noGrp="1"/>
          </p:cNvSpPr>
          <p:nvPr>
            <p:ph type="title" idx="2"/>
          </p:nvPr>
        </p:nvSpPr>
        <p:spPr>
          <a:xfrm>
            <a:off x="311700" y="1106125"/>
            <a:ext cx="8520600" cy="106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t>08</a:t>
            </a:r>
            <a:endParaRPr sz="5000"/>
          </a:p>
        </p:txBody>
      </p:sp>
    </p:spTree>
    <p:extLst>
      <p:ext uri="{BB962C8B-B14F-4D97-AF65-F5344CB8AC3E}">
        <p14:creationId xmlns:p14="http://schemas.microsoft.com/office/powerpoint/2010/main" val="510809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2" name="Google Shape;391;p43">
            <a:extLst>
              <a:ext uri="{FF2B5EF4-FFF2-40B4-BE49-F238E27FC236}">
                <a16:creationId xmlns:a16="http://schemas.microsoft.com/office/drawing/2014/main" id="{5191B6F1-E701-4081-8190-0C1792E54C9A}"/>
              </a:ext>
            </a:extLst>
          </p:cNvPr>
          <p:cNvSpPr txBox="1">
            <a:spLocks noGrp="1"/>
          </p:cNvSpPr>
          <p:nvPr>
            <p:ph type="title"/>
          </p:nvPr>
        </p:nvSpPr>
        <p:spPr>
          <a:xfrm>
            <a:off x="0" y="-8240"/>
            <a:ext cx="9144000" cy="752335"/>
          </a:xfrm>
          <a:prstGeom prst="rect">
            <a:avLst/>
          </a:prstGeom>
        </p:spPr>
        <p:txBody>
          <a:bodyPr spcFirstLastPara="1" wrap="square" lIns="91425" tIns="91425" rIns="91425" bIns="91425" anchor="b" anchorCtr="0">
            <a:noAutofit/>
          </a:bodyPr>
          <a:lstStyle/>
          <a:p>
            <a:pPr algn="ctr"/>
            <a:r>
              <a:rPr lang="en-US" sz="3000">
                <a:solidFill>
                  <a:schemeClr val="bg1"/>
                </a:solidFill>
              </a:rPr>
              <a:t>Similarities: Repetition</a:t>
            </a:r>
          </a:p>
        </p:txBody>
      </p:sp>
      <p:sp>
        <p:nvSpPr>
          <p:cNvPr id="3" name="Rectangle 2">
            <a:extLst>
              <a:ext uri="{FF2B5EF4-FFF2-40B4-BE49-F238E27FC236}">
                <a16:creationId xmlns:a16="http://schemas.microsoft.com/office/drawing/2014/main" id="{B11A0277-A853-4A7D-BF55-C2C556D4907C}"/>
              </a:ext>
            </a:extLst>
          </p:cNvPr>
          <p:cNvSpPr/>
          <p:nvPr/>
        </p:nvSpPr>
        <p:spPr>
          <a:xfrm>
            <a:off x="2891710" y="93944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Long-Term Memory</a:t>
            </a:r>
          </a:p>
          <a:p>
            <a:pPr algn="ctr">
              <a:lnSpc>
                <a:spcPct val="150000"/>
              </a:lnSpc>
            </a:pPr>
            <a:r>
              <a:rPr lang="en-US" sz="1500" b="1">
                <a:solidFill>
                  <a:schemeClr val="tx1"/>
                </a:solidFill>
                <a:effectLst/>
                <a:latin typeface="DM Sans" panose="020B0604020202020204" charset="0"/>
              </a:rPr>
              <a:t>Repetition</a:t>
            </a:r>
            <a:endParaRPr lang="en-US" sz="1500" b="0">
              <a:solidFill>
                <a:schemeClr val="tx1"/>
              </a:solidFill>
              <a:effectLst/>
              <a:latin typeface="DM Sans" panose="020B0604020202020204" charset="0"/>
            </a:endParaRPr>
          </a:p>
        </p:txBody>
      </p:sp>
      <p:sp>
        <p:nvSpPr>
          <p:cNvPr id="4" name="Rectangle: Rounded Corners 3">
            <a:extLst>
              <a:ext uri="{FF2B5EF4-FFF2-40B4-BE49-F238E27FC236}">
                <a16:creationId xmlns:a16="http://schemas.microsoft.com/office/drawing/2014/main" id="{B9301271-966B-412A-A27D-7EC4A78C2354}"/>
              </a:ext>
            </a:extLst>
          </p:cNvPr>
          <p:cNvSpPr/>
          <p:nvPr/>
        </p:nvSpPr>
        <p:spPr>
          <a:xfrm>
            <a:off x="446550" y="2619798"/>
            <a:ext cx="2124890" cy="37957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Different logo based on product line</a:t>
            </a:r>
          </a:p>
        </p:txBody>
      </p:sp>
      <p:sp>
        <p:nvSpPr>
          <p:cNvPr id="5" name="Rectangle: Rounded Corners 4">
            <a:extLst>
              <a:ext uri="{FF2B5EF4-FFF2-40B4-BE49-F238E27FC236}">
                <a16:creationId xmlns:a16="http://schemas.microsoft.com/office/drawing/2014/main" id="{D6D22505-CBF4-4E49-A2EB-B6469D95A4ED}"/>
              </a:ext>
            </a:extLst>
          </p:cNvPr>
          <p:cNvSpPr/>
          <p:nvPr/>
        </p:nvSpPr>
        <p:spPr>
          <a:xfrm>
            <a:off x="3517175" y="2619798"/>
            <a:ext cx="2124890" cy="37957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Less Consistent</a:t>
            </a:r>
          </a:p>
        </p:txBody>
      </p:sp>
      <p:sp>
        <p:nvSpPr>
          <p:cNvPr id="6" name="Rectangle: Rounded Corners 5">
            <a:extLst>
              <a:ext uri="{FF2B5EF4-FFF2-40B4-BE49-F238E27FC236}">
                <a16:creationId xmlns:a16="http://schemas.microsoft.com/office/drawing/2014/main" id="{3E9A06BC-7072-4D2E-A69D-8B49D0B3F356}"/>
              </a:ext>
            </a:extLst>
          </p:cNvPr>
          <p:cNvSpPr/>
          <p:nvPr/>
        </p:nvSpPr>
        <p:spPr>
          <a:xfrm>
            <a:off x="6527945" y="2600826"/>
            <a:ext cx="2199260" cy="41751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Less Effective Repetition</a:t>
            </a:r>
          </a:p>
        </p:txBody>
      </p:sp>
      <p:sp>
        <p:nvSpPr>
          <p:cNvPr id="7" name="Rectangle: Rounded Corners 6">
            <a:extLst>
              <a:ext uri="{FF2B5EF4-FFF2-40B4-BE49-F238E27FC236}">
                <a16:creationId xmlns:a16="http://schemas.microsoft.com/office/drawing/2014/main" id="{2DEDFDDE-1EE3-4C4F-BDE4-2159ACB8428D}"/>
              </a:ext>
            </a:extLst>
          </p:cNvPr>
          <p:cNvSpPr/>
          <p:nvPr/>
        </p:nvSpPr>
        <p:spPr>
          <a:xfrm>
            <a:off x="1924970" y="4401937"/>
            <a:ext cx="2199260" cy="41751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Able to differentiate each subsidiary</a:t>
            </a:r>
          </a:p>
        </p:txBody>
      </p:sp>
      <p:sp>
        <p:nvSpPr>
          <p:cNvPr id="8" name="Rectangle: Rounded Corners 7">
            <a:extLst>
              <a:ext uri="{FF2B5EF4-FFF2-40B4-BE49-F238E27FC236}">
                <a16:creationId xmlns:a16="http://schemas.microsoft.com/office/drawing/2014/main" id="{2C5BB625-F9BA-46B8-99FE-CA33C4709D96}"/>
              </a:ext>
            </a:extLst>
          </p:cNvPr>
          <p:cNvSpPr/>
          <p:nvPr/>
        </p:nvSpPr>
        <p:spPr>
          <a:xfrm>
            <a:off x="5171676" y="4397377"/>
            <a:ext cx="2199260" cy="417514"/>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Weak Brand Identity</a:t>
            </a:r>
          </a:p>
        </p:txBody>
      </p:sp>
      <p:sp>
        <p:nvSpPr>
          <p:cNvPr id="9" name="Arrow: Right 8">
            <a:extLst>
              <a:ext uri="{FF2B5EF4-FFF2-40B4-BE49-F238E27FC236}">
                <a16:creationId xmlns:a16="http://schemas.microsoft.com/office/drawing/2014/main" id="{B42571FF-04E6-4DAC-9A6F-A4667FD8CCD7}"/>
              </a:ext>
            </a:extLst>
          </p:cNvPr>
          <p:cNvSpPr/>
          <p:nvPr/>
        </p:nvSpPr>
        <p:spPr>
          <a:xfrm>
            <a:off x="2781300" y="2747553"/>
            <a:ext cx="375920" cy="2087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Arrow: Right 9">
            <a:extLst>
              <a:ext uri="{FF2B5EF4-FFF2-40B4-BE49-F238E27FC236}">
                <a16:creationId xmlns:a16="http://schemas.microsoft.com/office/drawing/2014/main" id="{C0BCB681-BB4C-4237-A7D6-DBB41971BD0B}"/>
              </a:ext>
            </a:extLst>
          </p:cNvPr>
          <p:cNvSpPr/>
          <p:nvPr/>
        </p:nvSpPr>
        <p:spPr>
          <a:xfrm>
            <a:off x="5897045" y="2714068"/>
            <a:ext cx="375920" cy="2087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Google Shape;1541;p33">
            <a:extLst>
              <a:ext uri="{FF2B5EF4-FFF2-40B4-BE49-F238E27FC236}">
                <a16:creationId xmlns:a16="http://schemas.microsoft.com/office/drawing/2014/main" id="{34396CA8-2265-471E-B48C-A2ABDD78A891}"/>
              </a:ext>
            </a:extLst>
          </p:cNvPr>
          <p:cNvSpPr/>
          <p:nvPr/>
        </p:nvSpPr>
        <p:spPr>
          <a:xfrm>
            <a:off x="3761210" y="3629869"/>
            <a:ext cx="1958869" cy="416379"/>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Roboto" panose="02000000000000000000" pitchFamily="2" charset="0"/>
                <a:ea typeface="Roboto" panose="02000000000000000000" pitchFamily="2" charset="0"/>
              </a:rPr>
              <a:t>Consequence</a:t>
            </a:r>
          </a:p>
        </p:txBody>
      </p:sp>
      <p:sp>
        <p:nvSpPr>
          <p:cNvPr id="13" name="Arrow: Right 12">
            <a:extLst>
              <a:ext uri="{FF2B5EF4-FFF2-40B4-BE49-F238E27FC236}">
                <a16:creationId xmlns:a16="http://schemas.microsoft.com/office/drawing/2014/main" id="{06BAB51B-30CE-47C9-8DC5-BBA480C5C707}"/>
              </a:ext>
            </a:extLst>
          </p:cNvPr>
          <p:cNvSpPr/>
          <p:nvPr/>
        </p:nvSpPr>
        <p:spPr>
          <a:xfrm>
            <a:off x="4471700" y="4506315"/>
            <a:ext cx="375920" cy="20875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Google Shape;395;p43">
            <a:extLst>
              <a:ext uri="{FF2B5EF4-FFF2-40B4-BE49-F238E27FC236}">
                <a16:creationId xmlns:a16="http://schemas.microsoft.com/office/drawing/2014/main" id="{F422D569-15FD-4452-84AF-2502980A75F1}"/>
              </a:ext>
            </a:extLst>
          </p:cNvPr>
          <p:cNvSpPr/>
          <p:nvPr/>
        </p:nvSpPr>
        <p:spPr>
          <a:xfrm>
            <a:off x="6565009" y="38920"/>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Picture 15" descr="Logo, company name&#10;&#10;Description automatically generated">
            <a:extLst>
              <a:ext uri="{FF2B5EF4-FFF2-40B4-BE49-F238E27FC236}">
                <a16:creationId xmlns:a16="http://schemas.microsoft.com/office/drawing/2014/main" id="{78B97C9E-2CEB-45D5-AB20-8CC6EAF2F47C}"/>
              </a:ext>
            </a:extLst>
          </p:cNvPr>
          <p:cNvPicPr>
            <a:picLocks noChangeAspect="1"/>
          </p:cNvPicPr>
          <p:nvPr/>
        </p:nvPicPr>
        <p:blipFill>
          <a:blip r:embed="rId3"/>
          <a:stretch>
            <a:fillRect/>
          </a:stretch>
        </p:blipFill>
        <p:spPr>
          <a:xfrm>
            <a:off x="6702168" y="206169"/>
            <a:ext cx="668768" cy="428342"/>
          </a:xfrm>
          <a:prstGeom prst="rect">
            <a:avLst/>
          </a:prstGeom>
        </p:spPr>
      </p:pic>
    </p:spTree>
    <p:extLst>
      <p:ext uri="{BB962C8B-B14F-4D97-AF65-F5344CB8AC3E}">
        <p14:creationId xmlns:p14="http://schemas.microsoft.com/office/powerpoint/2010/main" val="36678064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3150BF-922D-4A54-9248-844443C2A2C2}"/>
              </a:ext>
            </a:extLst>
          </p:cNvPr>
          <p:cNvSpPr>
            <a:spLocks noGrp="1"/>
          </p:cNvSpPr>
          <p:nvPr>
            <p:ph type="title"/>
          </p:nvPr>
        </p:nvSpPr>
        <p:spPr>
          <a:xfrm>
            <a:off x="511200" y="95250"/>
            <a:ext cx="8121600" cy="572700"/>
          </a:xfrm>
        </p:spPr>
        <p:txBody>
          <a:bodyPr/>
          <a:lstStyle/>
          <a:p>
            <a:pPr algn="ctr"/>
            <a:r>
              <a:rPr lang="en-US"/>
              <a:t>RECCOMENDATIONS</a:t>
            </a:r>
          </a:p>
        </p:txBody>
      </p:sp>
      <p:sp>
        <p:nvSpPr>
          <p:cNvPr id="10" name="Google Shape;395;p43">
            <a:extLst>
              <a:ext uri="{FF2B5EF4-FFF2-40B4-BE49-F238E27FC236}">
                <a16:creationId xmlns:a16="http://schemas.microsoft.com/office/drawing/2014/main" id="{10C0DE43-7449-4541-BC02-32172A49FEC1}"/>
              </a:ext>
            </a:extLst>
          </p:cNvPr>
          <p:cNvSpPr/>
          <p:nvPr/>
        </p:nvSpPr>
        <p:spPr>
          <a:xfrm>
            <a:off x="4100456" y="893431"/>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5" descr="Logo, company name&#10;&#10;Description automatically generated">
            <a:extLst>
              <a:ext uri="{FF2B5EF4-FFF2-40B4-BE49-F238E27FC236}">
                <a16:creationId xmlns:a16="http://schemas.microsoft.com/office/drawing/2014/main" id="{1A909314-644B-4ED7-A3D7-CF3639B05540}"/>
              </a:ext>
            </a:extLst>
          </p:cNvPr>
          <p:cNvPicPr>
            <a:picLocks noChangeAspect="1"/>
          </p:cNvPicPr>
          <p:nvPr/>
        </p:nvPicPr>
        <p:blipFill>
          <a:blip r:embed="rId2"/>
          <a:stretch>
            <a:fillRect/>
          </a:stretch>
        </p:blipFill>
        <p:spPr>
          <a:xfrm>
            <a:off x="4237616" y="1017580"/>
            <a:ext cx="668768" cy="428342"/>
          </a:xfrm>
          <a:prstGeom prst="rect">
            <a:avLst/>
          </a:prstGeom>
        </p:spPr>
      </p:pic>
      <p:sp>
        <p:nvSpPr>
          <p:cNvPr id="12" name="Rectangle: Rounded Corners 11">
            <a:extLst>
              <a:ext uri="{FF2B5EF4-FFF2-40B4-BE49-F238E27FC236}">
                <a16:creationId xmlns:a16="http://schemas.microsoft.com/office/drawing/2014/main" id="{9BB0DAAF-58A2-4372-988D-F0314F3E90A7}"/>
              </a:ext>
            </a:extLst>
          </p:cNvPr>
          <p:cNvSpPr/>
          <p:nvPr/>
        </p:nvSpPr>
        <p:spPr>
          <a:xfrm>
            <a:off x="155349" y="1928805"/>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Promote lesser-known logos</a:t>
            </a:r>
          </a:p>
        </p:txBody>
      </p:sp>
      <p:sp>
        <p:nvSpPr>
          <p:cNvPr id="13" name="Rectangle: Rounded Corners 12">
            <a:extLst>
              <a:ext uri="{FF2B5EF4-FFF2-40B4-BE49-F238E27FC236}">
                <a16:creationId xmlns:a16="http://schemas.microsoft.com/office/drawing/2014/main" id="{8F60B716-58A4-47CB-8DCE-C9F74D7F07A0}"/>
              </a:ext>
            </a:extLst>
          </p:cNvPr>
          <p:cNvSpPr/>
          <p:nvPr/>
        </p:nvSpPr>
        <p:spPr>
          <a:xfrm>
            <a:off x="3218697" y="1928805"/>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Emotionally involve consumers with brand </a:t>
            </a:r>
            <a:r>
              <a:rPr lang="en-US" sz="1200" b="1">
                <a:solidFill>
                  <a:schemeClr val="tx1"/>
                </a:solidFill>
                <a:latin typeface="DM Sans" panose="020B0604020202020204" charset="0"/>
                <a:sym typeface="Wingdings" panose="05000000000000000000" pitchFamily="2" charset="2"/>
              </a:rPr>
              <a:t> loyal customers </a:t>
            </a:r>
            <a:endParaRPr lang="en-US" sz="1200" b="1">
              <a:solidFill>
                <a:schemeClr val="tx1"/>
              </a:solidFill>
              <a:latin typeface="DM Sans" panose="020B0604020202020204" charset="0"/>
            </a:endParaRPr>
          </a:p>
        </p:txBody>
      </p:sp>
      <p:sp>
        <p:nvSpPr>
          <p:cNvPr id="16" name="Rectangle: Rounded Corners 15">
            <a:extLst>
              <a:ext uri="{FF2B5EF4-FFF2-40B4-BE49-F238E27FC236}">
                <a16:creationId xmlns:a16="http://schemas.microsoft.com/office/drawing/2014/main" id="{8C57A56C-3D97-42E4-A318-8D2F2A20B739}"/>
              </a:ext>
            </a:extLst>
          </p:cNvPr>
          <p:cNvSpPr/>
          <p:nvPr/>
        </p:nvSpPr>
        <p:spPr>
          <a:xfrm>
            <a:off x="6282045" y="1928804"/>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Continue to use celebrities/pro athletes in campaigns as it is able to increase popularity and reach of campaign</a:t>
            </a:r>
          </a:p>
        </p:txBody>
      </p:sp>
      <p:sp>
        <p:nvSpPr>
          <p:cNvPr id="9" name="Arrow: Down 8">
            <a:extLst>
              <a:ext uri="{FF2B5EF4-FFF2-40B4-BE49-F238E27FC236}">
                <a16:creationId xmlns:a16="http://schemas.microsoft.com/office/drawing/2014/main" id="{BD14C772-0D27-4270-AC9A-6F939F046B05}"/>
              </a:ext>
            </a:extLst>
          </p:cNvPr>
          <p:cNvSpPr/>
          <p:nvPr/>
        </p:nvSpPr>
        <p:spPr>
          <a:xfrm>
            <a:off x="4469836" y="295713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Rounded Corners 16">
            <a:extLst>
              <a:ext uri="{FF2B5EF4-FFF2-40B4-BE49-F238E27FC236}">
                <a16:creationId xmlns:a16="http://schemas.microsoft.com/office/drawing/2014/main" id="{63DDF77C-2270-4F43-A851-C5E923AFB808}"/>
              </a:ext>
            </a:extLst>
          </p:cNvPr>
          <p:cNvSpPr/>
          <p:nvPr/>
        </p:nvSpPr>
        <p:spPr>
          <a:xfrm>
            <a:off x="3218697" y="3497467"/>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Increase </a:t>
            </a:r>
            <a:r>
              <a:rPr lang="en-US" sz="1200" b="1">
                <a:solidFill>
                  <a:schemeClr val="accent4"/>
                </a:solidFill>
                <a:latin typeface="DM Sans" panose="020B0604020202020204" charset="0"/>
              </a:rPr>
              <a:t>self-connection</a:t>
            </a:r>
            <a:r>
              <a:rPr lang="en-US" sz="1200" b="1">
                <a:solidFill>
                  <a:schemeClr val="tx1"/>
                </a:solidFill>
                <a:latin typeface="DM Sans" panose="020B0604020202020204" charset="0"/>
              </a:rPr>
              <a:t> and boost consumers’ </a:t>
            </a:r>
            <a:r>
              <a:rPr lang="en-US" sz="1200" b="1">
                <a:solidFill>
                  <a:schemeClr val="accent4"/>
                </a:solidFill>
                <a:latin typeface="DM Sans" panose="020B0604020202020204" charset="0"/>
              </a:rPr>
              <a:t>commitment </a:t>
            </a:r>
            <a:r>
              <a:rPr lang="en-US" sz="1200" b="1">
                <a:solidFill>
                  <a:schemeClr val="tx1"/>
                </a:solidFill>
                <a:latin typeface="DM Sans" panose="020B0604020202020204" charset="0"/>
              </a:rPr>
              <a:t>to brand</a:t>
            </a:r>
          </a:p>
        </p:txBody>
      </p:sp>
      <p:sp>
        <p:nvSpPr>
          <p:cNvPr id="18" name="Rectangle: Rounded Corners 17">
            <a:extLst>
              <a:ext uri="{FF2B5EF4-FFF2-40B4-BE49-F238E27FC236}">
                <a16:creationId xmlns:a16="http://schemas.microsoft.com/office/drawing/2014/main" id="{F9637485-265B-4DFF-8A5A-926DF6776DDD}"/>
              </a:ext>
            </a:extLst>
          </p:cNvPr>
          <p:cNvSpPr/>
          <p:nvPr/>
        </p:nvSpPr>
        <p:spPr>
          <a:xfrm>
            <a:off x="6282045" y="3497466"/>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Increase </a:t>
            </a:r>
            <a:r>
              <a:rPr lang="en-US" sz="1200" b="1">
                <a:solidFill>
                  <a:schemeClr val="accent4"/>
                </a:solidFill>
                <a:latin typeface="DM Sans" panose="020B0604020202020204" charset="0"/>
              </a:rPr>
              <a:t>attractiveness </a:t>
            </a:r>
            <a:r>
              <a:rPr lang="en-US" sz="1200" b="1">
                <a:solidFill>
                  <a:schemeClr val="tx1"/>
                </a:solidFill>
                <a:latin typeface="DM Sans" panose="020B0604020202020204" charset="0"/>
              </a:rPr>
              <a:t>and </a:t>
            </a:r>
            <a:r>
              <a:rPr lang="en-US" sz="1200" b="1">
                <a:solidFill>
                  <a:schemeClr val="accent4"/>
                </a:solidFill>
                <a:latin typeface="DM Sans" panose="020B0604020202020204" charset="0"/>
              </a:rPr>
              <a:t>likeability </a:t>
            </a:r>
            <a:r>
              <a:rPr lang="en-US" sz="1200" b="1">
                <a:solidFill>
                  <a:schemeClr val="tx1"/>
                </a:solidFill>
                <a:latin typeface="DM Sans" panose="020B0604020202020204" charset="0"/>
              </a:rPr>
              <a:t>of marketing efforts</a:t>
            </a:r>
          </a:p>
        </p:txBody>
      </p:sp>
      <p:sp>
        <p:nvSpPr>
          <p:cNvPr id="19" name="Arrow: Down 18">
            <a:extLst>
              <a:ext uri="{FF2B5EF4-FFF2-40B4-BE49-F238E27FC236}">
                <a16:creationId xmlns:a16="http://schemas.microsoft.com/office/drawing/2014/main" id="{16A022C6-9C21-4AC4-97D1-7295681FB5F9}"/>
              </a:ext>
            </a:extLst>
          </p:cNvPr>
          <p:cNvSpPr/>
          <p:nvPr/>
        </p:nvSpPr>
        <p:spPr>
          <a:xfrm>
            <a:off x="7635347" y="301356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Arrow: Down 19">
            <a:extLst>
              <a:ext uri="{FF2B5EF4-FFF2-40B4-BE49-F238E27FC236}">
                <a16:creationId xmlns:a16="http://schemas.microsoft.com/office/drawing/2014/main" id="{F86123D5-F7A0-46F4-AA57-29EC4E65B454}"/>
              </a:ext>
            </a:extLst>
          </p:cNvPr>
          <p:cNvSpPr/>
          <p:nvPr/>
        </p:nvSpPr>
        <p:spPr>
          <a:xfrm>
            <a:off x="1406487" y="3013567"/>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0D0AA55D-0D83-47C3-8A62-8B4E2BB2069F}"/>
              </a:ext>
            </a:extLst>
          </p:cNvPr>
          <p:cNvSpPr/>
          <p:nvPr/>
        </p:nvSpPr>
        <p:spPr>
          <a:xfrm>
            <a:off x="155349" y="3497465"/>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Strengthen brand identity &amp; brand image  </a:t>
            </a:r>
          </a:p>
        </p:txBody>
      </p:sp>
    </p:spTree>
    <p:extLst>
      <p:ext uri="{BB962C8B-B14F-4D97-AF65-F5344CB8AC3E}">
        <p14:creationId xmlns:p14="http://schemas.microsoft.com/office/powerpoint/2010/main" val="1528139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3150BF-922D-4A54-9248-844443C2A2C2}"/>
              </a:ext>
            </a:extLst>
          </p:cNvPr>
          <p:cNvSpPr>
            <a:spLocks noGrp="1"/>
          </p:cNvSpPr>
          <p:nvPr>
            <p:ph type="title"/>
          </p:nvPr>
        </p:nvSpPr>
        <p:spPr>
          <a:xfrm>
            <a:off x="511200" y="95250"/>
            <a:ext cx="8121600" cy="572700"/>
          </a:xfrm>
        </p:spPr>
        <p:txBody>
          <a:bodyPr/>
          <a:lstStyle/>
          <a:p>
            <a:pPr algn="ctr"/>
            <a:r>
              <a:rPr lang="en-US"/>
              <a:t>RECCOMENDATIONS</a:t>
            </a:r>
          </a:p>
        </p:txBody>
      </p:sp>
      <p:sp>
        <p:nvSpPr>
          <p:cNvPr id="10" name="Google Shape;395;p43">
            <a:extLst>
              <a:ext uri="{FF2B5EF4-FFF2-40B4-BE49-F238E27FC236}">
                <a16:creationId xmlns:a16="http://schemas.microsoft.com/office/drawing/2014/main" id="{10C0DE43-7449-4541-BC02-32172A49FEC1}"/>
              </a:ext>
            </a:extLst>
          </p:cNvPr>
          <p:cNvSpPr/>
          <p:nvPr/>
        </p:nvSpPr>
        <p:spPr>
          <a:xfrm>
            <a:off x="4100456" y="688874"/>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Picture 15" descr="Logo, company name&#10;&#10;Description automatically generated">
            <a:extLst>
              <a:ext uri="{FF2B5EF4-FFF2-40B4-BE49-F238E27FC236}">
                <a16:creationId xmlns:a16="http://schemas.microsoft.com/office/drawing/2014/main" id="{1A909314-644B-4ED7-A3D7-CF3639B05540}"/>
              </a:ext>
            </a:extLst>
          </p:cNvPr>
          <p:cNvPicPr>
            <a:picLocks noChangeAspect="1"/>
          </p:cNvPicPr>
          <p:nvPr/>
        </p:nvPicPr>
        <p:blipFill>
          <a:blip r:embed="rId2"/>
          <a:stretch>
            <a:fillRect/>
          </a:stretch>
        </p:blipFill>
        <p:spPr>
          <a:xfrm>
            <a:off x="4237616" y="813023"/>
            <a:ext cx="668768" cy="428342"/>
          </a:xfrm>
          <a:prstGeom prst="rect">
            <a:avLst/>
          </a:prstGeom>
        </p:spPr>
      </p:pic>
      <p:sp>
        <p:nvSpPr>
          <p:cNvPr id="13" name="Rectangle: Rounded Corners 12">
            <a:extLst>
              <a:ext uri="{FF2B5EF4-FFF2-40B4-BE49-F238E27FC236}">
                <a16:creationId xmlns:a16="http://schemas.microsoft.com/office/drawing/2014/main" id="{8F60B716-58A4-47CB-8DCE-C9F74D7F07A0}"/>
              </a:ext>
            </a:extLst>
          </p:cNvPr>
          <p:cNvSpPr/>
          <p:nvPr/>
        </p:nvSpPr>
        <p:spPr>
          <a:xfrm>
            <a:off x="3218697" y="1959404"/>
            <a:ext cx="2706604" cy="118737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rPr>
              <a:t>When releasing promotional videos, provide more impactful visuals and message  by showcasing the current situation people are in and how people should overcome it</a:t>
            </a:r>
          </a:p>
        </p:txBody>
      </p:sp>
      <p:sp>
        <p:nvSpPr>
          <p:cNvPr id="16" name="Rectangle: Rounded Corners 15">
            <a:extLst>
              <a:ext uri="{FF2B5EF4-FFF2-40B4-BE49-F238E27FC236}">
                <a16:creationId xmlns:a16="http://schemas.microsoft.com/office/drawing/2014/main" id="{8C57A56C-3D97-42E4-A318-8D2F2A20B739}"/>
              </a:ext>
            </a:extLst>
          </p:cNvPr>
          <p:cNvSpPr/>
          <p:nvPr/>
        </p:nvSpPr>
        <p:spPr>
          <a:xfrm>
            <a:off x="6282045" y="1928804"/>
            <a:ext cx="2706604" cy="121797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rPr>
              <a:t>When creating membership programs, include  community groups for the members to join </a:t>
            </a:r>
          </a:p>
        </p:txBody>
      </p:sp>
      <p:sp>
        <p:nvSpPr>
          <p:cNvPr id="9" name="Arrow: Down 8">
            <a:extLst>
              <a:ext uri="{FF2B5EF4-FFF2-40B4-BE49-F238E27FC236}">
                <a16:creationId xmlns:a16="http://schemas.microsoft.com/office/drawing/2014/main" id="{BD14C772-0D27-4270-AC9A-6F939F046B05}"/>
              </a:ext>
            </a:extLst>
          </p:cNvPr>
          <p:cNvSpPr/>
          <p:nvPr/>
        </p:nvSpPr>
        <p:spPr>
          <a:xfrm>
            <a:off x="4469836" y="334922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Rounded Corners 16">
            <a:extLst>
              <a:ext uri="{FF2B5EF4-FFF2-40B4-BE49-F238E27FC236}">
                <a16:creationId xmlns:a16="http://schemas.microsoft.com/office/drawing/2014/main" id="{63DDF77C-2270-4F43-A851-C5E923AFB808}"/>
              </a:ext>
            </a:extLst>
          </p:cNvPr>
          <p:cNvSpPr/>
          <p:nvPr/>
        </p:nvSpPr>
        <p:spPr>
          <a:xfrm>
            <a:off x="3218697" y="3874002"/>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rPr>
              <a:t>More impactful and empathetic towards consumers</a:t>
            </a:r>
            <a:r>
              <a:rPr lang="en-US" sz="1200" b="1" dirty="0">
                <a:solidFill>
                  <a:schemeClr val="tx1"/>
                </a:solidFill>
                <a:latin typeface="DM Sans" panose="020B0604020202020204" charset="0"/>
                <a:sym typeface="Wingdings" panose="05000000000000000000" pitchFamily="2" charset="2"/>
              </a:rPr>
              <a:t> increase </a:t>
            </a:r>
            <a:r>
              <a:rPr lang="en-US" sz="1200" b="1">
                <a:solidFill>
                  <a:schemeClr val="accent4"/>
                </a:solidFill>
                <a:latin typeface="DM Sans" panose="020B0604020202020204" charset="0"/>
                <a:sym typeface="Wingdings" panose="05000000000000000000" pitchFamily="2" charset="2"/>
              </a:rPr>
              <a:t>emotional intelligence </a:t>
            </a:r>
            <a:r>
              <a:rPr lang="en-US" sz="1200" b="1" dirty="0">
                <a:solidFill>
                  <a:schemeClr val="tx1"/>
                </a:solidFill>
                <a:latin typeface="DM Sans" panose="020B0604020202020204" charset="0"/>
                <a:sym typeface="Wingdings" panose="05000000000000000000" pitchFamily="2" charset="2"/>
              </a:rPr>
              <a:t>and </a:t>
            </a:r>
            <a:r>
              <a:rPr lang="en-US" sz="1200" b="1">
                <a:solidFill>
                  <a:schemeClr val="accent4"/>
                </a:solidFill>
                <a:latin typeface="DM Sans" panose="020B0604020202020204" charset="0"/>
                <a:sym typeface="Wingdings" panose="05000000000000000000" pitchFamily="2" charset="2"/>
              </a:rPr>
              <a:t>involvement </a:t>
            </a:r>
            <a:r>
              <a:rPr lang="en-US" sz="1200" b="1" dirty="0">
                <a:solidFill>
                  <a:schemeClr val="tx1"/>
                </a:solidFill>
                <a:latin typeface="DM Sans" panose="020B0604020202020204" charset="0"/>
                <a:sym typeface="Wingdings" panose="05000000000000000000" pitchFamily="2" charset="2"/>
              </a:rPr>
              <a:t>with the brand</a:t>
            </a:r>
            <a:r>
              <a:rPr lang="en-US" sz="1200" b="1" dirty="0">
                <a:solidFill>
                  <a:schemeClr val="tx1"/>
                </a:solidFill>
                <a:latin typeface="DM Sans" panose="020B0604020202020204" charset="0"/>
              </a:rPr>
              <a:t> </a:t>
            </a:r>
          </a:p>
        </p:txBody>
      </p:sp>
      <p:sp>
        <p:nvSpPr>
          <p:cNvPr id="18" name="Rectangle: Rounded Corners 17">
            <a:extLst>
              <a:ext uri="{FF2B5EF4-FFF2-40B4-BE49-F238E27FC236}">
                <a16:creationId xmlns:a16="http://schemas.microsoft.com/office/drawing/2014/main" id="{F9637485-265B-4DFF-8A5A-926DF6776DDD}"/>
              </a:ext>
            </a:extLst>
          </p:cNvPr>
          <p:cNvSpPr/>
          <p:nvPr/>
        </p:nvSpPr>
        <p:spPr>
          <a:xfrm>
            <a:off x="6282045" y="3874168"/>
            <a:ext cx="2706604" cy="861659"/>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DM Sans" panose="020B0604020202020204" charset="0"/>
              </a:rPr>
              <a:t>Create a stronger sense of belonging and affiliation towards the brand </a:t>
            </a:r>
          </a:p>
        </p:txBody>
      </p:sp>
      <p:sp>
        <p:nvSpPr>
          <p:cNvPr id="19" name="Arrow: Down 18">
            <a:extLst>
              <a:ext uri="{FF2B5EF4-FFF2-40B4-BE49-F238E27FC236}">
                <a16:creationId xmlns:a16="http://schemas.microsoft.com/office/drawing/2014/main" id="{16A022C6-9C21-4AC4-97D1-7295681FB5F9}"/>
              </a:ext>
            </a:extLst>
          </p:cNvPr>
          <p:cNvSpPr/>
          <p:nvPr/>
        </p:nvSpPr>
        <p:spPr>
          <a:xfrm>
            <a:off x="7635350" y="334922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Arrow: Down 19">
            <a:extLst>
              <a:ext uri="{FF2B5EF4-FFF2-40B4-BE49-F238E27FC236}">
                <a16:creationId xmlns:a16="http://schemas.microsoft.com/office/drawing/2014/main" id="{F86123D5-F7A0-46F4-AA57-29EC4E65B454}"/>
              </a:ext>
            </a:extLst>
          </p:cNvPr>
          <p:cNvSpPr/>
          <p:nvPr/>
        </p:nvSpPr>
        <p:spPr>
          <a:xfrm>
            <a:off x="1406487" y="3349228"/>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Rectangle: Rounded Corners 20">
            <a:extLst>
              <a:ext uri="{FF2B5EF4-FFF2-40B4-BE49-F238E27FC236}">
                <a16:creationId xmlns:a16="http://schemas.microsoft.com/office/drawing/2014/main" id="{0D0AA55D-0D83-47C3-8A62-8B4E2BB2069F}"/>
              </a:ext>
            </a:extLst>
          </p:cNvPr>
          <p:cNvSpPr/>
          <p:nvPr/>
        </p:nvSpPr>
        <p:spPr>
          <a:xfrm>
            <a:off x="155347" y="3829951"/>
            <a:ext cx="2706604" cy="905877"/>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Cater to consumers who  </a:t>
            </a:r>
            <a:r>
              <a:rPr lang="en-US" sz="1200" b="1">
                <a:solidFill>
                  <a:schemeClr val="accent4"/>
                </a:solidFill>
                <a:latin typeface="DM Sans" panose="020B0604020202020204" charset="0"/>
              </a:rPr>
              <a:t>require cognition</a:t>
            </a:r>
            <a:r>
              <a:rPr lang="en-US" sz="1200" b="1">
                <a:solidFill>
                  <a:schemeClr val="tx1"/>
                </a:solidFill>
                <a:latin typeface="DM Sans" panose="020B0604020202020204" charset="0"/>
              </a:rPr>
              <a:t> instead of relying on existing popularity and brand image</a:t>
            </a:r>
          </a:p>
        </p:txBody>
      </p:sp>
      <p:sp>
        <p:nvSpPr>
          <p:cNvPr id="15" name="Rectangle: Rounded Corners 14">
            <a:extLst>
              <a:ext uri="{FF2B5EF4-FFF2-40B4-BE49-F238E27FC236}">
                <a16:creationId xmlns:a16="http://schemas.microsoft.com/office/drawing/2014/main" id="{B0A5046D-D135-437C-A60A-49AE61578B38}"/>
              </a:ext>
            </a:extLst>
          </p:cNvPr>
          <p:cNvSpPr/>
          <p:nvPr/>
        </p:nvSpPr>
        <p:spPr>
          <a:xfrm>
            <a:off x="257510" y="1959405"/>
            <a:ext cx="2706604" cy="118737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Release promotional materials featuring product specifications </a:t>
            </a:r>
          </a:p>
        </p:txBody>
      </p:sp>
    </p:spTree>
    <p:extLst>
      <p:ext uri="{BB962C8B-B14F-4D97-AF65-F5344CB8AC3E}">
        <p14:creationId xmlns:p14="http://schemas.microsoft.com/office/powerpoint/2010/main" val="15528634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B85FF4-5063-49D9-85B2-A09CC7FA17E5}"/>
              </a:ext>
            </a:extLst>
          </p:cNvPr>
          <p:cNvSpPr>
            <a:spLocks noGrp="1"/>
          </p:cNvSpPr>
          <p:nvPr>
            <p:ph type="title"/>
          </p:nvPr>
        </p:nvSpPr>
        <p:spPr>
          <a:xfrm>
            <a:off x="311700" y="1233125"/>
            <a:ext cx="8520600" cy="1963500"/>
          </a:xfrm>
        </p:spPr>
        <p:txBody>
          <a:bodyPr wrap="square" anchor="b">
            <a:normAutofit/>
          </a:bodyPr>
          <a:lstStyle/>
          <a:p>
            <a:r>
              <a:rPr lang="en-US"/>
              <a:t>Thank you</a:t>
            </a:r>
          </a:p>
        </p:txBody>
      </p:sp>
    </p:spTree>
    <p:extLst>
      <p:ext uri="{BB962C8B-B14F-4D97-AF65-F5344CB8AC3E}">
        <p14:creationId xmlns:p14="http://schemas.microsoft.com/office/powerpoint/2010/main" val="351651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5" name="Google Shape;395;p43"/>
          <p:cNvSpPr/>
          <p:nvPr/>
        </p:nvSpPr>
        <p:spPr>
          <a:xfrm>
            <a:off x="8507507" y="1315616"/>
            <a:ext cx="234769" cy="213405"/>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rgbClr val="F78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1;p43">
            <a:extLst>
              <a:ext uri="{FF2B5EF4-FFF2-40B4-BE49-F238E27FC236}">
                <a16:creationId xmlns:a16="http://schemas.microsoft.com/office/drawing/2014/main" id="{D4CC90AB-1EE5-41D6-853E-91B1B9B84D01}"/>
              </a:ext>
            </a:extLst>
          </p:cNvPr>
          <p:cNvSpPr txBox="1">
            <a:spLocks noGrp="1"/>
          </p:cNvSpPr>
          <p:nvPr>
            <p:ph type="title"/>
          </p:nvPr>
        </p:nvSpPr>
        <p:spPr>
          <a:xfrm>
            <a:off x="0" y="76193"/>
            <a:ext cx="9144000" cy="667902"/>
          </a:xfrm>
          <a:prstGeom prst="rect">
            <a:avLst/>
          </a:prstGeom>
        </p:spPr>
        <p:txBody>
          <a:bodyPr spcFirstLastPara="1" wrap="square" lIns="91425" tIns="91425" rIns="91425" bIns="91425" anchor="b" anchorCtr="0">
            <a:noAutofit/>
          </a:bodyPr>
          <a:lstStyle/>
          <a:p>
            <a:r>
              <a:rPr lang="en-US" sz="3000">
                <a:solidFill>
                  <a:schemeClr val="bg1"/>
                </a:solidFill>
              </a:rPr>
              <a:t>Similarities: Experiential Hierarchy</a:t>
            </a:r>
          </a:p>
        </p:txBody>
      </p:sp>
      <p:sp>
        <p:nvSpPr>
          <p:cNvPr id="12" name="Rectangle 11">
            <a:extLst>
              <a:ext uri="{FF2B5EF4-FFF2-40B4-BE49-F238E27FC236}">
                <a16:creationId xmlns:a16="http://schemas.microsoft.com/office/drawing/2014/main" id="{20A39192-7168-420F-8BEE-2CD139C0D1FB}"/>
              </a:ext>
            </a:extLst>
          </p:cNvPr>
          <p:cNvSpPr/>
          <p:nvPr/>
        </p:nvSpPr>
        <p:spPr>
          <a:xfrm>
            <a:off x="2977475" y="939448"/>
            <a:ext cx="3159980" cy="75233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i="1">
                <a:solidFill>
                  <a:schemeClr val="accent4"/>
                </a:solidFill>
                <a:latin typeface="DM Sans" panose="020B0604020202020204" charset="0"/>
              </a:rPr>
              <a:t>Experiential Hierarchy</a:t>
            </a:r>
          </a:p>
          <a:p>
            <a:pPr algn="ctr">
              <a:lnSpc>
                <a:spcPct val="150000"/>
              </a:lnSpc>
            </a:pPr>
            <a:r>
              <a:rPr lang="en-US" sz="1500" b="1">
                <a:solidFill>
                  <a:schemeClr val="tx1"/>
                </a:solidFill>
                <a:effectLst/>
                <a:latin typeface="DM Sans" panose="020B0604020202020204" charset="0"/>
              </a:rPr>
              <a:t>Affect </a:t>
            </a:r>
            <a:r>
              <a:rPr lang="en-US" sz="1500" b="1">
                <a:solidFill>
                  <a:schemeClr val="tx1"/>
                </a:solidFill>
                <a:effectLst/>
                <a:latin typeface="DM Sans" panose="020B0604020202020204" charset="0"/>
                <a:sym typeface="Wingdings" panose="05000000000000000000" pitchFamily="2" charset="2"/>
              </a:rPr>
              <a:t> Behavior  Belief</a:t>
            </a:r>
            <a:endParaRPr lang="en-US" sz="1500" b="0">
              <a:solidFill>
                <a:schemeClr val="tx1"/>
              </a:solidFill>
              <a:effectLst/>
              <a:latin typeface="DM Sans" panose="020B0604020202020204" charset="0"/>
            </a:endParaRPr>
          </a:p>
        </p:txBody>
      </p:sp>
      <p:sp>
        <p:nvSpPr>
          <p:cNvPr id="15" name="Rectangle: Rounded Corners 14">
            <a:extLst>
              <a:ext uri="{FF2B5EF4-FFF2-40B4-BE49-F238E27FC236}">
                <a16:creationId xmlns:a16="http://schemas.microsoft.com/office/drawing/2014/main" id="{5AEC47C2-354D-4AC8-93C4-5FC91F908EE5}"/>
              </a:ext>
            </a:extLst>
          </p:cNvPr>
          <p:cNvSpPr/>
          <p:nvPr/>
        </p:nvSpPr>
        <p:spPr>
          <a:xfrm>
            <a:off x="3192215" y="2794969"/>
            <a:ext cx="2730505" cy="829989"/>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More likely to spontaneously buy product as they have </a:t>
            </a:r>
            <a:r>
              <a:rPr lang="en-US" sz="1200" b="1">
                <a:solidFill>
                  <a:srgbClr val="C00000"/>
                </a:solidFill>
                <a:latin typeface="DM Sans" panose="020B0604020202020204" charset="0"/>
              </a:rPr>
              <a:t>previous positive experience </a:t>
            </a:r>
            <a:r>
              <a:rPr lang="en-US" sz="1200" b="1">
                <a:solidFill>
                  <a:schemeClr val="tx1"/>
                </a:solidFill>
                <a:latin typeface="DM Sans" panose="020B0604020202020204" charset="0"/>
              </a:rPr>
              <a:t>using the brands’ product</a:t>
            </a:r>
          </a:p>
        </p:txBody>
      </p:sp>
      <p:sp>
        <p:nvSpPr>
          <p:cNvPr id="16" name="Rectangle: Rounded Corners 15">
            <a:extLst>
              <a:ext uri="{FF2B5EF4-FFF2-40B4-BE49-F238E27FC236}">
                <a16:creationId xmlns:a16="http://schemas.microsoft.com/office/drawing/2014/main" id="{9DBAECA6-4DBD-4B52-ACBA-B80014529DB0}"/>
              </a:ext>
            </a:extLst>
          </p:cNvPr>
          <p:cNvSpPr/>
          <p:nvPr/>
        </p:nvSpPr>
        <p:spPr>
          <a:xfrm>
            <a:off x="3192216" y="1887136"/>
            <a:ext cx="2730504" cy="322325"/>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Recognize logo</a:t>
            </a:r>
          </a:p>
        </p:txBody>
      </p:sp>
      <p:sp>
        <p:nvSpPr>
          <p:cNvPr id="17" name="Arrow: Down 16">
            <a:extLst>
              <a:ext uri="{FF2B5EF4-FFF2-40B4-BE49-F238E27FC236}">
                <a16:creationId xmlns:a16="http://schemas.microsoft.com/office/drawing/2014/main" id="{6C958BD4-D482-4C33-B937-AB6E6E2EBD18}"/>
              </a:ext>
            </a:extLst>
          </p:cNvPr>
          <p:cNvSpPr/>
          <p:nvPr/>
        </p:nvSpPr>
        <p:spPr>
          <a:xfrm>
            <a:off x="4469837" y="2308523"/>
            <a:ext cx="204325" cy="32232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9" name="Rectangle: Rounded Corners 28">
            <a:extLst>
              <a:ext uri="{FF2B5EF4-FFF2-40B4-BE49-F238E27FC236}">
                <a16:creationId xmlns:a16="http://schemas.microsoft.com/office/drawing/2014/main" id="{1DC210D5-546F-42FF-89C3-DE9360C9BB56}"/>
              </a:ext>
            </a:extLst>
          </p:cNvPr>
          <p:cNvSpPr/>
          <p:nvPr/>
        </p:nvSpPr>
        <p:spPr>
          <a:xfrm>
            <a:off x="5641043" y="4597122"/>
            <a:ext cx="3307860" cy="419926"/>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Multiple logos</a:t>
            </a:r>
          </a:p>
          <a:p>
            <a:pPr algn="ctr"/>
            <a:r>
              <a:rPr lang="en-US" sz="1200" b="1">
                <a:solidFill>
                  <a:schemeClr val="tx1"/>
                </a:solidFill>
                <a:latin typeface="DM Sans" panose="020B0604020202020204" charset="0"/>
              </a:rPr>
              <a:t>May not recognize lesser-known logos</a:t>
            </a:r>
          </a:p>
        </p:txBody>
      </p:sp>
      <p:sp>
        <p:nvSpPr>
          <p:cNvPr id="32" name="Rectangle: Rounded Corners 31">
            <a:extLst>
              <a:ext uri="{FF2B5EF4-FFF2-40B4-BE49-F238E27FC236}">
                <a16:creationId xmlns:a16="http://schemas.microsoft.com/office/drawing/2014/main" id="{06A8EA7D-EAB6-4368-ADB9-C5586F5DDE0A}"/>
              </a:ext>
            </a:extLst>
          </p:cNvPr>
          <p:cNvSpPr/>
          <p:nvPr/>
        </p:nvSpPr>
        <p:spPr>
          <a:xfrm>
            <a:off x="195100" y="4572647"/>
            <a:ext cx="3307859" cy="419927"/>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DM Sans" panose="020B0604020202020204" charset="0"/>
              </a:rPr>
              <a:t>Only 1 logo</a:t>
            </a:r>
          </a:p>
          <a:p>
            <a:pPr algn="ctr"/>
            <a:r>
              <a:rPr lang="en-US" sz="1200" b="1">
                <a:solidFill>
                  <a:schemeClr val="tx1"/>
                </a:solidFill>
                <a:latin typeface="DM Sans" panose="020B0604020202020204" charset="0"/>
              </a:rPr>
              <a:t>Easier to recall &amp; associate logo to brand</a:t>
            </a:r>
          </a:p>
        </p:txBody>
      </p:sp>
      <p:sp>
        <p:nvSpPr>
          <p:cNvPr id="18" name="Google Shape;395;p43">
            <a:extLst>
              <a:ext uri="{FF2B5EF4-FFF2-40B4-BE49-F238E27FC236}">
                <a16:creationId xmlns:a16="http://schemas.microsoft.com/office/drawing/2014/main" id="{544A4706-9095-41DE-8447-D089BD486C10}"/>
              </a:ext>
            </a:extLst>
          </p:cNvPr>
          <p:cNvSpPr/>
          <p:nvPr/>
        </p:nvSpPr>
        <p:spPr>
          <a:xfrm>
            <a:off x="1217370" y="359251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1"/>
          </a:solid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4" descr="Logo&#10;&#10;Description automatically generated">
            <a:extLst>
              <a:ext uri="{FF2B5EF4-FFF2-40B4-BE49-F238E27FC236}">
                <a16:creationId xmlns:a16="http://schemas.microsoft.com/office/drawing/2014/main" id="{82B1287D-20AA-44E9-840B-7C4180573EE8}"/>
              </a:ext>
            </a:extLst>
          </p:cNvPr>
          <p:cNvPicPr>
            <a:picLocks noChangeAspect="1"/>
          </p:cNvPicPr>
          <p:nvPr/>
        </p:nvPicPr>
        <p:blipFill>
          <a:blip r:embed="rId3"/>
          <a:stretch>
            <a:fillRect/>
          </a:stretch>
        </p:blipFill>
        <p:spPr>
          <a:xfrm>
            <a:off x="1353998" y="3852556"/>
            <a:ext cx="707400" cy="361611"/>
          </a:xfrm>
          <a:prstGeom prst="rect">
            <a:avLst/>
          </a:prstGeom>
        </p:spPr>
      </p:pic>
      <p:sp>
        <p:nvSpPr>
          <p:cNvPr id="23" name="Google Shape;395;p43">
            <a:extLst>
              <a:ext uri="{FF2B5EF4-FFF2-40B4-BE49-F238E27FC236}">
                <a16:creationId xmlns:a16="http://schemas.microsoft.com/office/drawing/2014/main" id="{97E9C9DD-6B85-4A54-82FD-4F61310F3F7F}"/>
              </a:ext>
            </a:extLst>
          </p:cNvPr>
          <p:cNvSpPr/>
          <p:nvPr/>
        </p:nvSpPr>
        <p:spPr>
          <a:xfrm>
            <a:off x="6846915" y="3592518"/>
            <a:ext cx="943087" cy="802851"/>
          </a:xfrm>
          <a:custGeom>
            <a:avLst/>
            <a:gdLst/>
            <a:ahLst/>
            <a:cxnLst/>
            <a:rect l="l" t="t" r="r" b="b"/>
            <a:pathLst>
              <a:path w="5989" h="5444" extrusionOk="0">
                <a:moveTo>
                  <a:pt x="2991" y="1"/>
                </a:moveTo>
                <a:cubicBezTo>
                  <a:pt x="1760" y="1"/>
                  <a:pt x="644" y="843"/>
                  <a:pt x="347" y="2095"/>
                </a:cubicBezTo>
                <a:cubicBezTo>
                  <a:pt x="1" y="3556"/>
                  <a:pt x="904" y="5024"/>
                  <a:pt x="2367" y="5370"/>
                </a:cubicBezTo>
                <a:cubicBezTo>
                  <a:pt x="2578" y="5420"/>
                  <a:pt x="2789" y="5444"/>
                  <a:pt x="2997" y="5444"/>
                </a:cubicBezTo>
                <a:cubicBezTo>
                  <a:pt x="4229" y="5444"/>
                  <a:pt x="5346" y="4601"/>
                  <a:pt x="5642" y="3350"/>
                </a:cubicBezTo>
                <a:cubicBezTo>
                  <a:pt x="5989" y="1887"/>
                  <a:pt x="5085" y="421"/>
                  <a:pt x="3622" y="75"/>
                </a:cubicBezTo>
                <a:cubicBezTo>
                  <a:pt x="3411" y="25"/>
                  <a:pt x="3199" y="1"/>
                  <a:pt x="2991" y="1"/>
                </a:cubicBezTo>
                <a:close/>
              </a:path>
            </a:pathLst>
          </a:custGeom>
          <a:solidFill>
            <a:schemeClr val="accent6">
              <a:lumMod val="90000"/>
            </a:schemeClr>
          </a:solidFill>
          <a:ln>
            <a:solidFill>
              <a:schemeClr val="accent6">
                <a:lumMod val="9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15" descr="Logo, company name&#10;&#10;Description automatically generated">
            <a:extLst>
              <a:ext uri="{FF2B5EF4-FFF2-40B4-BE49-F238E27FC236}">
                <a16:creationId xmlns:a16="http://schemas.microsoft.com/office/drawing/2014/main" id="{844FC033-FA1E-4833-BB00-087B4F3AAE28}"/>
              </a:ext>
            </a:extLst>
          </p:cNvPr>
          <p:cNvPicPr>
            <a:picLocks noChangeAspect="1"/>
          </p:cNvPicPr>
          <p:nvPr/>
        </p:nvPicPr>
        <p:blipFill>
          <a:blip r:embed="rId4"/>
          <a:stretch>
            <a:fillRect/>
          </a:stretch>
        </p:blipFill>
        <p:spPr>
          <a:xfrm>
            <a:off x="6984074" y="3759767"/>
            <a:ext cx="668768" cy="428342"/>
          </a:xfrm>
          <a:prstGeom prst="rect">
            <a:avLst/>
          </a:prstGeom>
        </p:spPr>
      </p:pic>
    </p:spTree>
    <p:extLst>
      <p:ext uri="{BB962C8B-B14F-4D97-AF65-F5344CB8AC3E}">
        <p14:creationId xmlns:p14="http://schemas.microsoft.com/office/powerpoint/2010/main" val="6143539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9|6|1.1|1.5"/>
</p:tagLst>
</file>

<file path=ppt/theme/theme1.xml><?xml version="1.0" encoding="utf-8"?>
<a:theme xmlns:a="http://schemas.openxmlformats.org/drawingml/2006/main" name="Fitness App Pitch Deck by Slidesgo">
  <a:themeElements>
    <a:clrScheme name="Simple Light">
      <a:dk1>
        <a:srgbClr val="000000"/>
      </a:dk1>
      <a:lt1>
        <a:srgbClr val="FFFFFF"/>
      </a:lt1>
      <a:dk2>
        <a:srgbClr val="595959"/>
      </a:dk2>
      <a:lt2>
        <a:srgbClr val="EFEFEF"/>
      </a:lt2>
      <a:accent1>
        <a:srgbClr val="F7855B"/>
      </a:accent1>
      <a:accent2>
        <a:srgbClr val="363639"/>
      </a:accent2>
      <a:accent3>
        <a:srgbClr val="FBC2AD"/>
      </a:accent3>
      <a:accent4>
        <a:srgbClr val="FB6704"/>
      </a:accent4>
      <a:accent5>
        <a:srgbClr val="FCE5CD"/>
      </a:accent5>
      <a:accent6>
        <a:srgbClr val="CCCCCC"/>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7716</Words>
  <Application>Microsoft Office PowerPoint</Application>
  <PresentationFormat>On-screen Show (16:9)</PresentationFormat>
  <Paragraphs>757</Paragraphs>
  <Slides>82</Slides>
  <Notes>76</Notes>
  <HiddenSlides>8</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82</vt:i4>
      </vt:variant>
    </vt:vector>
  </HeadingPairs>
  <TitlesOfParts>
    <vt:vector size="90" baseType="lpstr">
      <vt:lpstr>Roboto</vt:lpstr>
      <vt:lpstr>DM Sans</vt:lpstr>
      <vt:lpstr>Muli</vt:lpstr>
      <vt:lpstr>Wingdings</vt:lpstr>
      <vt:lpstr>Arial</vt:lpstr>
      <vt:lpstr>Arial</vt:lpstr>
      <vt:lpstr>Anton</vt:lpstr>
      <vt:lpstr>Fitness App Pitch Deck by Slidesgo</vt:lpstr>
      <vt:lpstr>CONSUMER BEHAVIOR </vt:lpstr>
      <vt:lpstr>Chosen Brands</vt:lpstr>
      <vt:lpstr>LOG0</vt:lpstr>
      <vt:lpstr>NIKE</vt:lpstr>
      <vt:lpstr>PowerPoint Presentation</vt:lpstr>
      <vt:lpstr>Similarities: Perceived Quality</vt:lpstr>
      <vt:lpstr>Similarities: Repetition</vt:lpstr>
      <vt:lpstr>Similarities: Repetition</vt:lpstr>
      <vt:lpstr>Similarities: Experiential Hierarchy</vt:lpstr>
      <vt:lpstr>Differences: Classical Conditioning</vt:lpstr>
      <vt:lpstr>SURVEY RESULTS</vt:lpstr>
      <vt:lpstr>Logo Effectiveness</vt:lpstr>
      <vt:lpstr>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ENVIRONMENTALLY-FRIENDLY SHOES</vt:lpstr>
      <vt:lpstr>Nike Space Hippie</vt:lpstr>
      <vt:lpstr>Promotional Videos</vt:lpstr>
      <vt:lpstr>Similarities: Eco-Friendly Shoes</vt:lpstr>
      <vt:lpstr>PowerPoint Presentation</vt:lpstr>
      <vt:lpstr>PowerPoint Presentation</vt:lpstr>
      <vt:lpstr>Differences: Message source, message, persuasion</vt:lpstr>
      <vt:lpstr>PowerPoint Presentation</vt:lpstr>
      <vt:lpstr>PowerPoint Presentation</vt:lpstr>
      <vt:lpstr>PowerPoint Presentation</vt:lpstr>
      <vt:lpstr>Effectiveness</vt:lpstr>
      <vt:lpstr>Women Empowerment</vt:lpstr>
      <vt:lpstr>Nike “This is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Collobaration with BlackPink</vt:lpstr>
      <vt:lpstr>PowerPoint Presentation</vt:lpstr>
      <vt:lpstr>Effectiveness</vt:lpstr>
      <vt:lpstr>COVID-19 </vt:lpstr>
      <vt:lpstr>Nike’s You can’t stop us</vt:lpstr>
      <vt:lpstr>Nike You Can’t Stop Us</vt:lpstr>
      <vt:lpstr>Competitive sporting athletes</vt:lpstr>
      <vt:lpstr>Similarities: Motivational Motive</vt:lpstr>
      <vt:lpstr>PowerPoint Presentation</vt:lpstr>
      <vt:lpstr>Nike You Can’t Stop Us</vt:lpstr>
      <vt:lpstr>PowerPoint Presentation</vt:lpstr>
      <vt:lpstr>PowerPoint Presentation</vt:lpstr>
      <vt:lpstr>PowerPoint Presentation</vt:lpstr>
      <vt:lpstr>PowerPoint Presentation</vt:lpstr>
      <vt:lpstr>Split-screen effect </vt:lpstr>
      <vt:lpstr>PowerPoint Presentation</vt:lpstr>
      <vt:lpstr>PowerPoint Presentation</vt:lpstr>
      <vt:lpstr>PowerPoint Presentation</vt:lpstr>
      <vt:lpstr>PowerPoint Presentation</vt:lpstr>
      <vt:lpstr>PowerPoint Presentation</vt:lpstr>
      <vt:lpstr>58 Mil views $8.95 Mil 1067 placements</vt:lpstr>
      <vt:lpstr>PowerPoint Presentation</vt:lpstr>
      <vt:lpstr>LOYALTY PROGAMMES</vt:lpstr>
      <vt:lpstr>Nike’s Membership</vt:lpstr>
      <vt:lpstr>PowerPoint Presentation</vt:lpstr>
      <vt:lpstr>PowerPoint Presentation</vt:lpstr>
      <vt:lpstr>PowerPoint Presentation</vt:lpstr>
      <vt:lpstr>PowerPoint Presentation</vt:lpstr>
      <vt:lpstr>PowerPoint Presentation</vt:lpstr>
      <vt:lpstr>Comparison</vt:lpstr>
      <vt:lpstr>PowerPoint Presentation</vt:lpstr>
      <vt:lpstr>OVERALL COMPARISON </vt:lpstr>
      <vt:lpstr>Effectiveness Comparison</vt:lpstr>
      <vt:lpstr>Effectiveness Comparison</vt:lpstr>
      <vt:lpstr>PowerPoint Presentation</vt:lpstr>
      <vt:lpstr>RECCOMENDATIONS</vt:lpstr>
      <vt:lpstr>RECCOMENDATIONS</vt:lpstr>
      <vt:lpstr>RECCOMENDATIONS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FITNESS APP</dc:title>
  <dc:creator>JiaYing Tey</dc:creator>
  <cp:lastModifiedBy>JiaYing TEY</cp:lastModifiedBy>
  <cp:revision>1</cp:revision>
  <dcterms:modified xsi:type="dcterms:W3CDTF">2022-01-03T04:57:08Z</dcterms:modified>
</cp:coreProperties>
</file>